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7"/>
  </p:notesMasterIdLst>
  <p:sldIdLst>
    <p:sldId id="272" r:id="rId3"/>
    <p:sldId id="258" r:id="rId4"/>
    <p:sldId id="282" r:id="rId5"/>
    <p:sldId id="285" r:id="rId6"/>
    <p:sldId id="286" r:id="rId7"/>
    <p:sldId id="288" r:id="rId8"/>
    <p:sldId id="296" r:id="rId9"/>
    <p:sldId id="287" r:id="rId10"/>
    <p:sldId id="298" r:id="rId11"/>
    <p:sldId id="297" r:id="rId12"/>
    <p:sldId id="290" r:id="rId13"/>
    <p:sldId id="292" r:id="rId14"/>
    <p:sldId id="293" r:id="rId15"/>
    <p:sldId id="299" r:id="rId16"/>
    <p:sldId id="294" r:id="rId17"/>
    <p:sldId id="295" r:id="rId18"/>
    <p:sldId id="300" r:id="rId19"/>
    <p:sldId id="301" r:id="rId20"/>
    <p:sldId id="302" r:id="rId21"/>
    <p:sldId id="303" r:id="rId22"/>
    <p:sldId id="304" r:id="rId23"/>
    <p:sldId id="305" r:id="rId24"/>
    <p:sldId id="306" r:id="rId25"/>
    <p:sldId id="281" r:id="rId26"/>
    <p:sldId id="329" r:id="rId27"/>
    <p:sldId id="273" r:id="rId28"/>
    <p:sldId id="330" r:id="rId29"/>
    <p:sldId id="307" r:id="rId30"/>
    <p:sldId id="308" r:id="rId31"/>
    <p:sldId id="331" r:id="rId32"/>
    <p:sldId id="309" r:id="rId33"/>
    <p:sldId id="310" r:id="rId34"/>
    <p:sldId id="260" r:id="rId35"/>
    <p:sldId id="322" r:id="rId36"/>
    <p:sldId id="323" r:id="rId37"/>
    <p:sldId id="268" r:id="rId38"/>
    <p:sldId id="324" r:id="rId39"/>
    <p:sldId id="325" r:id="rId40"/>
    <p:sldId id="326" r:id="rId41"/>
    <p:sldId id="321" r:id="rId42"/>
    <p:sldId id="327" r:id="rId43"/>
    <p:sldId id="261" r:id="rId44"/>
    <p:sldId id="262" r:id="rId45"/>
    <p:sldId id="264" r:id="rId46"/>
    <p:sldId id="266" r:id="rId47"/>
    <p:sldId id="328" r:id="rId48"/>
    <p:sldId id="263" r:id="rId49"/>
    <p:sldId id="265" r:id="rId50"/>
    <p:sldId id="274" r:id="rId51"/>
    <p:sldId id="275" r:id="rId52"/>
    <p:sldId id="277" r:id="rId53"/>
    <p:sldId id="278" r:id="rId54"/>
    <p:sldId id="311" r:id="rId55"/>
    <p:sldId id="312" r:id="rId56"/>
    <p:sldId id="313" r:id="rId57"/>
    <p:sldId id="314" r:id="rId58"/>
    <p:sldId id="315" r:id="rId59"/>
    <p:sldId id="316" r:id="rId60"/>
    <p:sldId id="317" r:id="rId61"/>
    <p:sldId id="318" r:id="rId62"/>
    <p:sldId id="319" r:id="rId63"/>
    <p:sldId id="320" r:id="rId64"/>
    <p:sldId id="279" r:id="rId65"/>
    <p:sldId id="280" r:id="rId66"/>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27"/>
    <a:srgbClr val="F69021"/>
    <a:srgbClr val="299E89"/>
    <a:srgbClr val="5A4A99"/>
    <a:srgbClr val="009999"/>
    <a:srgbClr val="C9EAEA"/>
    <a:srgbClr val="ECE4F3"/>
    <a:srgbClr val="DBF2F1"/>
    <a:srgbClr val="C7AFDA"/>
    <a:srgbClr val="EE7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2D551-A78D-43E2-B7B2-40D309AD1668}" v="24" dt="2022-09-16T23:00:06.26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65"/>
  </p:normalViewPr>
  <p:slideViewPr>
    <p:cSldViewPr snapToGrid="0">
      <p:cViewPr>
        <p:scale>
          <a:sx n="75" d="100"/>
          <a:sy n="75" d="100"/>
        </p:scale>
        <p:origin x="1400" y="36"/>
      </p:cViewPr>
      <p:guideLst>
        <p:guide orient="horz" pos="2880"/>
        <p:guide pos="21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259FD-68A8-47D8-847A-9881447479E9}" type="datetimeFigureOut">
              <a:rPr lang="es-ES" smtClean="0"/>
              <a:t>19/09/2022</a:t>
            </a:fld>
            <a:endParaRPr lang="es-ES"/>
          </a:p>
        </p:txBody>
      </p:sp>
      <p:sp>
        <p:nvSpPr>
          <p:cNvPr id="4" name="Marcador de imagen de diapositiva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B5D0B-F6C1-429A-830B-8B7D39CEDECE}" type="slidenum">
              <a:rPr lang="es-ES" smtClean="0"/>
              <a:t>‹Nº›</a:t>
            </a:fld>
            <a:endParaRPr lang="es-ES"/>
          </a:p>
        </p:txBody>
      </p:sp>
    </p:spTree>
    <p:extLst>
      <p:ext uri="{BB962C8B-B14F-4D97-AF65-F5344CB8AC3E}">
        <p14:creationId xmlns:p14="http://schemas.microsoft.com/office/powerpoint/2010/main" val="3950683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1</a:t>
            </a:fld>
            <a:endParaRPr lang="es-ES"/>
          </a:p>
        </p:txBody>
      </p:sp>
    </p:spTree>
    <p:extLst>
      <p:ext uri="{BB962C8B-B14F-4D97-AF65-F5344CB8AC3E}">
        <p14:creationId xmlns:p14="http://schemas.microsoft.com/office/powerpoint/2010/main" val="406774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30</a:t>
            </a:fld>
            <a:endParaRPr lang="es-ES"/>
          </a:p>
        </p:txBody>
      </p:sp>
    </p:spTree>
    <p:extLst>
      <p:ext uri="{BB962C8B-B14F-4D97-AF65-F5344CB8AC3E}">
        <p14:creationId xmlns:p14="http://schemas.microsoft.com/office/powerpoint/2010/main" val="405940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32</a:t>
            </a:fld>
            <a:endParaRPr lang="es-ES"/>
          </a:p>
        </p:txBody>
      </p:sp>
    </p:spTree>
    <p:extLst>
      <p:ext uri="{BB962C8B-B14F-4D97-AF65-F5344CB8AC3E}">
        <p14:creationId xmlns:p14="http://schemas.microsoft.com/office/powerpoint/2010/main" val="193290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0B5D0B-F6C1-429A-830B-8B7D39CEDECE}" type="slidenum">
              <a:rPr lang="es-ES" smtClean="0"/>
              <a:t>39</a:t>
            </a:fld>
            <a:endParaRPr lang="es-ES"/>
          </a:p>
        </p:txBody>
      </p:sp>
    </p:spTree>
    <p:extLst>
      <p:ext uri="{BB962C8B-B14F-4D97-AF65-F5344CB8AC3E}">
        <p14:creationId xmlns:p14="http://schemas.microsoft.com/office/powerpoint/2010/main" val="2278204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40</a:t>
            </a:fld>
            <a:endParaRPr lang="es-ES"/>
          </a:p>
        </p:txBody>
      </p:sp>
    </p:spTree>
    <p:extLst>
      <p:ext uri="{BB962C8B-B14F-4D97-AF65-F5344CB8AC3E}">
        <p14:creationId xmlns:p14="http://schemas.microsoft.com/office/powerpoint/2010/main" val="1461397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41</a:t>
            </a:fld>
            <a:endParaRPr lang="es-ES"/>
          </a:p>
        </p:txBody>
      </p:sp>
    </p:spTree>
    <p:extLst>
      <p:ext uri="{BB962C8B-B14F-4D97-AF65-F5344CB8AC3E}">
        <p14:creationId xmlns:p14="http://schemas.microsoft.com/office/powerpoint/2010/main" val="2452438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42</a:t>
            </a:fld>
            <a:endParaRPr lang="es-ES"/>
          </a:p>
        </p:txBody>
      </p:sp>
    </p:spTree>
    <p:extLst>
      <p:ext uri="{BB962C8B-B14F-4D97-AF65-F5344CB8AC3E}">
        <p14:creationId xmlns:p14="http://schemas.microsoft.com/office/powerpoint/2010/main" val="143467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43</a:t>
            </a:fld>
            <a:endParaRPr lang="es-ES"/>
          </a:p>
        </p:txBody>
      </p:sp>
    </p:spTree>
    <p:extLst>
      <p:ext uri="{BB962C8B-B14F-4D97-AF65-F5344CB8AC3E}">
        <p14:creationId xmlns:p14="http://schemas.microsoft.com/office/powerpoint/2010/main" val="89302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44</a:t>
            </a:fld>
            <a:endParaRPr lang="es-ES"/>
          </a:p>
        </p:txBody>
      </p:sp>
    </p:spTree>
    <p:extLst>
      <p:ext uri="{BB962C8B-B14F-4D97-AF65-F5344CB8AC3E}">
        <p14:creationId xmlns:p14="http://schemas.microsoft.com/office/powerpoint/2010/main" val="2146023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45</a:t>
            </a:fld>
            <a:endParaRPr lang="es-ES"/>
          </a:p>
        </p:txBody>
      </p:sp>
    </p:spTree>
    <p:extLst>
      <p:ext uri="{BB962C8B-B14F-4D97-AF65-F5344CB8AC3E}">
        <p14:creationId xmlns:p14="http://schemas.microsoft.com/office/powerpoint/2010/main" val="233036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59</a:t>
            </a:fld>
            <a:endParaRPr lang="es-ES"/>
          </a:p>
        </p:txBody>
      </p:sp>
    </p:spTree>
    <p:extLst>
      <p:ext uri="{BB962C8B-B14F-4D97-AF65-F5344CB8AC3E}">
        <p14:creationId xmlns:p14="http://schemas.microsoft.com/office/powerpoint/2010/main" val="2907331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3</a:t>
            </a:fld>
            <a:endParaRPr lang="es-ES"/>
          </a:p>
        </p:txBody>
      </p:sp>
    </p:spTree>
    <p:extLst>
      <p:ext uri="{BB962C8B-B14F-4D97-AF65-F5344CB8AC3E}">
        <p14:creationId xmlns:p14="http://schemas.microsoft.com/office/powerpoint/2010/main" val="330343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5</a:t>
            </a:fld>
            <a:endParaRPr lang="es-ES"/>
          </a:p>
        </p:txBody>
      </p:sp>
    </p:spTree>
    <p:extLst>
      <p:ext uri="{BB962C8B-B14F-4D97-AF65-F5344CB8AC3E}">
        <p14:creationId xmlns:p14="http://schemas.microsoft.com/office/powerpoint/2010/main" val="3505114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16</a:t>
            </a:fld>
            <a:endParaRPr lang="es-ES"/>
          </a:p>
        </p:txBody>
      </p:sp>
    </p:spTree>
    <p:extLst>
      <p:ext uri="{BB962C8B-B14F-4D97-AF65-F5344CB8AC3E}">
        <p14:creationId xmlns:p14="http://schemas.microsoft.com/office/powerpoint/2010/main" val="240559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20</a:t>
            </a:fld>
            <a:endParaRPr lang="es-ES"/>
          </a:p>
        </p:txBody>
      </p:sp>
    </p:spTree>
    <p:extLst>
      <p:ext uri="{BB962C8B-B14F-4D97-AF65-F5344CB8AC3E}">
        <p14:creationId xmlns:p14="http://schemas.microsoft.com/office/powerpoint/2010/main" val="246889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21</a:t>
            </a:fld>
            <a:endParaRPr lang="es-ES"/>
          </a:p>
        </p:txBody>
      </p:sp>
    </p:spTree>
    <p:extLst>
      <p:ext uri="{BB962C8B-B14F-4D97-AF65-F5344CB8AC3E}">
        <p14:creationId xmlns:p14="http://schemas.microsoft.com/office/powerpoint/2010/main" val="1102652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25</a:t>
            </a:fld>
            <a:endParaRPr lang="es-ES"/>
          </a:p>
        </p:txBody>
      </p:sp>
    </p:spTree>
    <p:extLst>
      <p:ext uri="{BB962C8B-B14F-4D97-AF65-F5344CB8AC3E}">
        <p14:creationId xmlns:p14="http://schemas.microsoft.com/office/powerpoint/2010/main" val="20726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27</a:t>
            </a:fld>
            <a:endParaRPr lang="es-ES"/>
          </a:p>
        </p:txBody>
      </p:sp>
    </p:spTree>
    <p:extLst>
      <p:ext uri="{BB962C8B-B14F-4D97-AF65-F5344CB8AC3E}">
        <p14:creationId xmlns:p14="http://schemas.microsoft.com/office/powerpoint/2010/main" val="3953626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0B5D0B-F6C1-429A-830B-8B7D39CEDECE}" type="slidenum">
              <a:rPr lang="es-ES" smtClean="0"/>
              <a:t>28</a:t>
            </a:fld>
            <a:endParaRPr lang="es-ES"/>
          </a:p>
        </p:txBody>
      </p:sp>
    </p:spTree>
    <p:extLst>
      <p:ext uri="{BB962C8B-B14F-4D97-AF65-F5344CB8AC3E}">
        <p14:creationId xmlns:p14="http://schemas.microsoft.com/office/powerpoint/2010/main" val="3900320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a:t>Haga clic para modificar el estilo de título del patrón</a:t>
            </a:r>
            <a:endParaRPr lang="en-US"/>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96F7AFA7-1F35-4C5C-987D-9439029612C4}" type="datetimeFigureOut">
              <a:rPr lang="es-CO" smtClean="0"/>
              <a:t>19/09/2022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2035029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6F7AFA7-1F35-4C5C-987D-9439029612C4}" type="datetimeFigureOut">
              <a:rPr lang="es-CO" smtClean="0"/>
              <a:t>19/09/2022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270951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6F7AFA7-1F35-4C5C-987D-9439029612C4}" type="datetimeFigureOut">
              <a:rPr lang="es-CO" smtClean="0"/>
              <a:t>19/09/2022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3707922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a:t>Haga clic para modificar el estilo de título del patrón</a:t>
            </a:r>
            <a:endParaRPr lang="en-US"/>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71CA3065-E61D-43C7-AFCA-3302ECDE2243}" type="datetimeFigureOut">
              <a:rPr lang="es-ES" smtClean="0"/>
              <a:t>19/09/2022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6355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1CA3065-E61D-43C7-AFCA-3302ECDE2243}" type="datetimeFigureOut">
              <a:rPr lang="es-ES" smtClean="0"/>
              <a:t>19/09/2022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2704003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a:t>Haga clic para modificar el estilo de título del patrón</a:t>
            </a:r>
            <a:endParaRPr lang="en-US"/>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1CA3065-E61D-43C7-AFCA-3302ECDE2243}" type="datetimeFigureOut">
              <a:rPr lang="es-ES" smtClean="0"/>
              <a:t>19/09/2022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29138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471488" y="2434167"/>
            <a:ext cx="2914650" cy="580178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3471863" y="2434167"/>
            <a:ext cx="2914650" cy="580178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71CA3065-E61D-43C7-AFCA-3302ECDE2243}" type="datetimeFigureOut">
              <a:rPr lang="es-ES" smtClean="0"/>
              <a:t>19/09/2022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1960966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71CA3065-E61D-43C7-AFCA-3302ECDE2243}" type="datetimeFigureOut">
              <a:rPr lang="es-ES" smtClean="0"/>
              <a:t>19/09/2022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1801079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71CA3065-E61D-43C7-AFCA-3302ECDE2243}" type="datetimeFigureOut">
              <a:rPr lang="es-ES" smtClean="0"/>
              <a:t>19/09/2022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595703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A3065-E61D-43C7-AFCA-3302ECDE2243}" type="datetimeFigureOut">
              <a:rPr lang="es-ES" smtClean="0"/>
              <a:t>19/09/2022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2785062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1CA3065-E61D-43C7-AFCA-3302ECDE2243}" type="datetimeFigureOut">
              <a:rPr lang="es-ES" smtClean="0"/>
              <a:t>19/09/2022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259361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6F7AFA7-1F35-4C5C-987D-9439029612C4}" type="datetimeFigureOut">
              <a:rPr lang="es-CO" smtClean="0"/>
              <a:t>19/09/2022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408283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1CA3065-E61D-43C7-AFCA-3302ECDE2243}" type="datetimeFigureOut">
              <a:rPr lang="es-ES" smtClean="0"/>
              <a:t>19/09/2022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762568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1CA3065-E61D-43C7-AFCA-3302ECDE2243}" type="datetimeFigureOut">
              <a:rPr lang="es-ES" smtClean="0"/>
              <a:t>19/09/2022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1733606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1CA3065-E61D-43C7-AFCA-3302ECDE2243}" type="datetimeFigureOut">
              <a:rPr lang="es-ES" smtClean="0"/>
              <a:t>19/09/2022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0893F6F-96E3-467E-B713-4748F3201F95}" type="slidenum">
              <a:rPr lang="es-ES" smtClean="0"/>
              <a:t>‹Nº›</a:t>
            </a:fld>
            <a:endParaRPr lang="es-ES"/>
          </a:p>
        </p:txBody>
      </p:sp>
    </p:spTree>
    <p:extLst>
      <p:ext uri="{BB962C8B-B14F-4D97-AF65-F5344CB8AC3E}">
        <p14:creationId xmlns:p14="http://schemas.microsoft.com/office/powerpoint/2010/main" val="137146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a:t>Haga clic para modificar el estilo de título del patrón</a:t>
            </a:r>
            <a:endParaRPr lang="en-US"/>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6F7AFA7-1F35-4C5C-987D-9439029612C4}" type="datetimeFigureOut">
              <a:rPr lang="es-CO" smtClean="0"/>
              <a:t>19/09/2022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225851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471488" y="2434167"/>
            <a:ext cx="2914650" cy="5801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3471863" y="2434167"/>
            <a:ext cx="2914650" cy="5801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96F7AFA7-1F35-4C5C-987D-9439029612C4}" type="datetimeFigureOut">
              <a:rPr lang="es-CO" smtClean="0"/>
              <a:t>19/09/2022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78780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96F7AFA7-1F35-4C5C-987D-9439029612C4}" type="datetimeFigureOut">
              <a:rPr lang="es-CO" smtClean="0"/>
              <a:t>19/09/2022</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22234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6F7AFA7-1F35-4C5C-987D-9439029612C4}" type="datetimeFigureOut">
              <a:rPr lang="es-CO" smtClean="0"/>
              <a:t>19/09/2022</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417389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7AFA7-1F35-4C5C-987D-9439029612C4}" type="datetimeFigureOut">
              <a:rPr lang="es-CO" smtClean="0"/>
              <a:t>19/09/2022</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2701699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6F7AFA7-1F35-4C5C-987D-9439029612C4}" type="datetimeFigureOut">
              <a:rPr lang="es-CO" smtClean="0"/>
              <a:t>19/09/2022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2276661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6F7AFA7-1F35-4C5C-987D-9439029612C4}" type="datetimeFigureOut">
              <a:rPr lang="es-CO" smtClean="0"/>
              <a:t>19/09/2022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8FFD50F-9F6A-4BD6-A8D3-4D832972ECB3}" type="slidenum">
              <a:rPr lang="es-CO" smtClean="0"/>
              <a:t>‹Nº›</a:t>
            </a:fld>
            <a:endParaRPr lang="es-CO"/>
          </a:p>
        </p:txBody>
      </p:sp>
    </p:spTree>
    <p:extLst>
      <p:ext uri="{BB962C8B-B14F-4D97-AF65-F5344CB8AC3E}">
        <p14:creationId xmlns:p14="http://schemas.microsoft.com/office/powerpoint/2010/main" val="122739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96F7AFA7-1F35-4C5C-987D-9439029612C4}" type="datetimeFigureOut">
              <a:rPr lang="es-CO" smtClean="0"/>
              <a:t>19/09/2022</a:t>
            </a:fld>
            <a:endParaRPr lang="es-CO"/>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F8FFD50F-9F6A-4BD6-A8D3-4D832972ECB3}" type="slidenum">
              <a:rPr lang="es-CO" smtClean="0"/>
              <a:t>‹Nº›</a:t>
            </a:fld>
            <a:endParaRPr lang="es-CO"/>
          </a:p>
        </p:txBody>
      </p:sp>
    </p:spTree>
    <p:extLst>
      <p:ext uri="{BB962C8B-B14F-4D97-AF65-F5344CB8AC3E}">
        <p14:creationId xmlns:p14="http://schemas.microsoft.com/office/powerpoint/2010/main" val="343009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1CA3065-E61D-43C7-AFCA-3302ECDE2243}" type="datetimeFigureOut">
              <a:rPr lang="es-ES" smtClean="0"/>
              <a:t>19/09/2022</a:t>
            </a:fld>
            <a:endParaRPr lang="es-E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90893F6F-96E3-467E-B713-4748F3201F95}" type="slidenum">
              <a:rPr lang="es-ES" smtClean="0"/>
              <a:t>‹Nº›</a:t>
            </a:fld>
            <a:endParaRPr lang="es-ES"/>
          </a:p>
        </p:txBody>
      </p:sp>
    </p:spTree>
    <p:extLst>
      <p:ext uri="{BB962C8B-B14F-4D97-AF65-F5344CB8AC3E}">
        <p14:creationId xmlns:p14="http://schemas.microsoft.com/office/powerpoint/2010/main" val="5751993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3.tiff"/><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5.emf"/><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51.xml.rels><?xml version="1.0" encoding="UTF-8" standalone="yes"?>
<Relationships xmlns="http://schemas.openxmlformats.org/package/2006/relationships"><Relationship Id="rId3" Type="http://schemas.openxmlformats.org/officeDocument/2006/relationships/hyperlink" Target="https://n9.cl/88rt4" TargetMode="External"/><Relationship Id="rId2" Type="http://schemas.openxmlformats.org/officeDocument/2006/relationships/hyperlink" Target="https://n9.cl/6h3km" TargetMode="Externa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https://n9.cl/7yotn" TargetMode="External"/><Relationship Id="rId3" Type="http://schemas.openxmlformats.org/officeDocument/2006/relationships/hyperlink" Target="https://n9.cl/76dp0" TargetMode="External"/><Relationship Id="rId7" Type="http://schemas.openxmlformats.org/officeDocument/2006/relationships/hyperlink" Target="https://n9.cl/rdqxr" TargetMode="External"/><Relationship Id="rId2" Type="http://schemas.openxmlformats.org/officeDocument/2006/relationships/hyperlink" Target="https://n9.cl/z6hsy" TargetMode="External"/><Relationship Id="rId1" Type="http://schemas.openxmlformats.org/officeDocument/2006/relationships/slideLayout" Target="../slideLayouts/slideLayout7.xml"/><Relationship Id="rId6" Type="http://schemas.openxmlformats.org/officeDocument/2006/relationships/hyperlink" Target="https://n9.cl/ogdjx" TargetMode="External"/><Relationship Id="rId5" Type="http://schemas.openxmlformats.org/officeDocument/2006/relationships/hyperlink" Target="https://n9.cl/5tn5z" TargetMode="External"/><Relationship Id="rId10" Type="http://schemas.openxmlformats.org/officeDocument/2006/relationships/image" Target="../media/image7.jpg"/><Relationship Id="rId4" Type="http://schemas.openxmlformats.org/officeDocument/2006/relationships/hyperlink" Target="https://n9.cl/8mlac" TargetMode="External"/><Relationship Id="rId9" Type="http://schemas.openxmlformats.org/officeDocument/2006/relationships/hyperlink" Target="https://n9.cl/4ey0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957E"/>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9C4E570-CA5E-A84A-A1AB-31B4DBF2D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8" y="-321596"/>
            <a:ext cx="7796538" cy="4385552"/>
          </a:xfrm>
          <a:prstGeom prst="rect">
            <a:avLst/>
          </a:prstGeom>
        </p:spPr>
      </p:pic>
      <p:sp>
        <p:nvSpPr>
          <p:cNvPr id="14" name="Rectángulo 13">
            <a:extLst>
              <a:ext uri="{FF2B5EF4-FFF2-40B4-BE49-F238E27FC236}">
                <a16:creationId xmlns:a16="http://schemas.microsoft.com/office/drawing/2014/main" id="{C8080A8B-15B6-2144-9C7B-369702D18783}"/>
              </a:ext>
            </a:extLst>
          </p:cNvPr>
          <p:cNvSpPr/>
          <p:nvPr/>
        </p:nvSpPr>
        <p:spPr>
          <a:xfrm>
            <a:off x="1300115" y="4773401"/>
            <a:ext cx="4307506" cy="1384995"/>
          </a:xfrm>
          <a:prstGeom prst="rect">
            <a:avLst/>
          </a:prstGeom>
        </p:spPr>
        <p:txBody>
          <a:bodyPr wrap="square" lIns="91440" tIns="45720" rIns="91440" bIns="45720" anchor="t">
            <a:spAutoFit/>
          </a:bodyPr>
          <a:lstStyle/>
          <a:p>
            <a:pPr algn="ctr"/>
            <a:r>
              <a:rPr lang="es-CO" sz="2800" dirty="0">
                <a:solidFill>
                  <a:schemeClr val="bg1"/>
                </a:solidFill>
                <a:latin typeface="Tw Cen MT Condensed"/>
                <a:ea typeface="+mn-lt"/>
                <a:cs typeface="+mn-lt"/>
              </a:rPr>
              <a:t>En Fontibón, Kennedy, Bosa, Tunjuelito y Puente Aranda</a:t>
            </a:r>
            <a:endParaRPr lang="es-ES" sz="2800" dirty="0">
              <a:solidFill>
                <a:schemeClr val="bg1"/>
              </a:solidFill>
              <a:latin typeface="Tw Cen MT Condensed"/>
              <a:ea typeface="+mn-lt"/>
              <a:cs typeface="+mn-lt"/>
            </a:endParaRPr>
          </a:p>
          <a:p>
            <a:pPr algn="ctr"/>
            <a:endParaRPr lang="es-ES" sz="2800" dirty="0">
              <a:solidFill>
                <a:schemeClr val="bg1"/>
              </a:solidFill>
              <a:latin typeface="Tw Cen MT Condensed"/>
              <a:cs typeface="Calibri"/>
            </a:endParaRPr>
          </a:p>
        </p:txBody>
      </p:sp>
      <p:sp>
        <p:nvSpPr>
          <p:cNvPr id="15" name="Rectángulo 14">
            <a:extLst>
              <a:ext uri="{FF2B5EF4-FFF2-40B4-BE49-F238E27FC236}">
                <a16:creationId xmlns:a16="http://schemas.microsoft.com/office/drawing/2014/main" id="{CFFAD769-991F-1548-A3F7-3C2AC9344633}"/>
              </a:ext>
            </a:extLst>
          </p:cNvPr>
          <p:cNvSpPr/>
          <p:nvPr/>
        </p:nvSpPr>
        <p:spPr>
          <a:xfrm>
            <a:off x="2025113" y="5721863"/>
            <a:ext cx="2845903" cy="461665"/>
          </a:xfrm>
          <a:prstGeom prst="rect">
            <a:avLst/>
          </a:prstGeom>
        </p:spPr>
        <p:txBody>
          <a:bodyPr wrap="square" lIns="91440" tIns="45720" rIns="91440" bIns="45720" anchor="t">
            <a:spAutoFit/>
          </a:bodyPr>
          <a:lstStyle/>
          <a:p>
            <a:pPr algn="ctr"/>
            <a:r>
              <a:rPr lang="es-CO" sz="2400" b="1" dirty="0">
                <a:solidFill>
                  <a:schemeClr val="bg1"/>
                </a:solidFill>
                <a:latin typeface="Tw Cen MT Condensed"/>
              </a:rPr>
              <a:t>2021 – 2022 (AGOSTO)</a:t>
            </a:r>
            <a:endParaRPr lang="es-ES" sz="2400" b="1" dirty="0">
              <a:solidFill>
                <a:schemeClr val="bg1"/>
              </a:solidFill>
              <a:latin typeface="Tw Cen MT Condensed"/>
            </a:endParaRPr>
          </a:p>
        </p:txBody>
      </p:sp>
      <p:sp>
        <p:nvSpPr>
          <p:cNvPr id="16" name="Rectángulo 15">
            <a:extLst>
              <a:ext uri="{FF2B5EF4-FFF2-40B4-BE49-F238E27FC236}">
                <a16:creationId xmlns:a16="http://schemas.microsoft.com/office/drawing/2014/main" id="{347445D8-EAFE-2B4B-9210-8EC7C3CCF683}"/>
              </a:ext>
            </a:extLst>
          </p:cNvPr>
          <p:cNvSpPr/>
          <p:nvPr/>
        </p:nvSpPr>
        <p:spPr>
          <a:xfrm>
            <a:off x="1" y="3460181"/>
            <a:ext cx="6858000" cy="120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16">
            <a:extLst>
              <a:ext uri="{FF2B5EF4-FFF2-40B4-BE49-F238E27FC236}">
                <a16:creationId xmlns:a16="http://schemas.microsoft.com/office/drawing/2014/main" id="{AE68C86D-DF58-AE48-A836-33CC28F18B12}"/>
              </a:ext>
            </a:extLst>
          </p:cNvPr>
          <p:cNvSpPr/>
          <p:nvPr/>
        </p:nvSpPr>
        <p:spPr>
          <a:xfrm>
            <a:off x="679501" y="3468343"/>
            <a:ext cx="5498996" cy="1200329"/>
          </a:xfrm>
          <a:prstGeom prst="rect">
            <a:avLst/>
          </a:prstGeom>
        </p:spPr>
        <p:txBody>
          <a:bodyPr wrap="square">
            <a:spAutoFit/>
          </a:bodyPr>
          <a:lstStyle/>
          <a:p>
            <a:pPr algn="ctr"/>
            <a:r>
              <a:rPr lang="es-ES" sz="3600" b="1" dirty="0">
                <a:solidFill>
                  <a:srgbClr val="0A6C5C"/>
                </a:solidFill>
                <a:latin typeface="Tw Cen MT Condensed" panose="020B0606020104020203" pitchFamily="34" charset="0"/>
                <a:ea typeface="+mj-ea"/>
                <a:cs typeface="+mj-cs"/>
              </a:rPr>
              <a:t>IMPACTOS  DE LA SECRETARÍA DISTRITAL DEL HÁBITAT </a:t>
            </a:r>
          </a:p>
        </p:txBody>
      </p:sp>
      <p:pic>
        <p:nvPicPr>
          <p:cNvPr id="19" name="Imagen 18">
            <a:extLst>
              <a:ext uri="{FF2B5EF4-FFF2-40B4-BE49-F238E27FC236}">
                <a16:creationId xmlns:a16="http://schemas.microsoft.com/office/drawing/2014/main" id="{50FB2AEE-C722-3240-9D2D-48D275F28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115" y="6878909"/>
            <a:ext cx="4012510" cy="1933648"/>
          </a:xfrm>
          <a:prstGeom prst="rect">
            <a:avLst/>
          </a:prstGeom>
        </p:spPr>
      </p:pic>
    </p:spTree>
    <p:extLst>
      <p:ext uri="{BB962C8B-B14F-4D97-AF65-F5344CB8AC3E}">
        <p14:creationId xmlns:p14="http://schemas.microsoft.com/office/powerpoint/2010/main" val="2117839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15" name="Tabla 4">
            <a:extLst>
              <a:ext uri="{FF2B5EF4-FFF2-40B4-BE49-F238E27FC236}">
                <a16:creationId xmlns:a16="http://schemas.microsoft.com/office/drawing/2014/main" id="{DDB83620-8DAC-4704-B506-314EBB7CBDA9}"/>
              </a:ext>
            </a:extLst>
          </p:cNvPr>
          <p:cNvGraphicFramePr>
            <a:graphicFrameLocks noGrp="1"/>
          </p:cNvGraphicFramePr>
          <p:nvPr>
            <p:extLst>
              <p:ext uri="{D42A27DB-BD31-4B8C-83A1-F6EECF244321}">
                <p14:modId xmlns:p14="http://schemas.microsoft.com/office/powerpoint/2010/main" val="918582711"/>
              </p:ext>
            </p:extLst>
          </p:nvPr>
        </p:nvGraphicFramePr>
        <p:xfrm>
          <a:off x="366713" y="7000103"/>
          <a:ext cx="6197598" cy="1036320"/>
        </p:xfrm>
        <a:graphic>
          <a:graphicData uri="http://schemas.openxmlformats.org/drawingml/2006/table">
            <a:tbl>
              <a:tblPr firstRow="1" bandRow="1">
                <a:tableStyleId>{5940675A-B579-460E-94D1-54222C63F5DA}</a:tableStyleId>
              </a:tblPr>
              <a:tblGrid>
                <a:gridCol w="3098799">
                  <a:extLst>
                    <a:ext uri="{9D8B030D-6E8A-4147-A177-3AD203B41FA5}">
                      <a16:colId xmlns:a16="http://schemas.microsoft.com/office/drawing/2014/main" val="1437161439"/>
                    </a:ext>
                  </a:extLst>
                </a:gridCol>
                <a:gridCol w="3098799">
                  <a:extLst>
                    <a:ext uri="{9D8B030D-6E8A-4147-A177-3AD203B41FA5}">
                      <a16:colId xmlns:a16="http://schemas.microsoft.com/office/drawing/2014/main" val="3026030743"/>
                    </a:ext>
                  </a:extLst>
                </a:gridCol>
              </a:tblGrid>
              <a:tr h="229401">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PRESUPUESTO INVERTIDO EN LA LOCALIDAD DE KENNEDY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POBLACIÓN BENEFICIADA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2567684213"/>
                  </a:ext>
                </a:extLst>
              </a:tr>
              <a:tr h="14932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2800" b="0" kern="1200" dirty="0">
                          <a:solidFill>
                            <a:schemeClr val="tx1"/>
                          </a:solidFill>
                          <a:latin typeface="Tw Cen MT Condensed" panose="020B0606020104020203" pitchFamily="34" charset="0"/>
                          <a:ea typeface="+mn-ea"/>
                          <a:cs typeface="Times New Roman" panose="02020603050405020304" pitchFamily="18" charset="0"/>
                        </a:rPr>
                        <a:t>$ 199.922.016</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tc>
                  <a:txBody>
                    <a:bodyPr/>
                    <a:lstStyle/>
                    <a:p>
                      <a:pPr algn="ctr"/>
                      <a:r>
                        <a:rPr lang="es-CO" sz="2800" b="0" kern="1200" dirty="0">
                          <a:solidFill>
                            <a:schemeClr val="tx1"/>
                          </a:solidFill>
                          <a:latin typeface="Tw Cen MT Condensed" panose="020B0606020104020203" pitchFamily="34" charset="0"/>
                          <a:ea typeface="+mn-ea"/>
                          <a:cs typeface="Times New Roman" panose="02020603050405020304" pitchFamily="18" charset="0"/>
                        </a:rPr>
                        <a:t>9.393 Personas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extLst>
                  <a:ext uri="{0D108BD9-81ED-4DB2-BD59-A6C34878D82A}">
                    <a16:rowId xmlns:a16="http://schemas.microsoft.com/office/drawing/2014/main" val="3060302630"/>
                  </a:ext>
                </a:extLst>
              </a:tr>
            </a:tbl>
          </a:graphicData>
        </a:graphic>
      </p:graphicFrame>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527437766"/>
              </p:ext>
            </p:extLst>
          </p:nvPr>
        </p:nvGraphicFramePr>
        <p:xfrm>
          <a:off x="355601" y="3653566"/>
          <a:ext cx="6146797" cy="3232650"/>
        </p:xfrm>
        <a:graphic>
          <a:graphicData uri="http://schemas.openxmlformats.org/drawingml/2006/table">
            <a:tbl>
              <a:tblPr firstRow="1" bandRow="1">
                <a:tableStyleId>{5940675A-B579-460E-94D1-54222C63F5DA}</a:tableStyleId>
              </a:tblPr>
              <a:tblGrid>
                <a:gridCol w="1175735">
                  <a:extLst>
                    <a:ext uri="{9D8B030D-6E8A-4147-A177-3AD203B41FA5}">
                      <a16:colId xmlns:a16="http://schemas.microsoft.com/office/drawing/2014/main" val="3229440780"/>
                    </a:ext>
                  </a:extLst>
                </a:gridCol>
                <a:gridCol w="977900">
                  <a:extLst>
                    <a:ext uri="{9D8B030D-6E8A-4147-A177-3AD203B41FA5}">
                      <a16:colId xmlns:a16="http://schemas.microsoft.com/office/drawing/2014/main" val="3974016193"/>
                    </a:ext>
                  </a:extLst>
                </a:gridCol>
                <a:gridCol w="1939556">
                  <a:extLst>
                    <a:ext uri="{9D8B030D-6E8A-4147-A177-3AD203B41FA5}">
                      <a16:colId xmlns:a16="http://schemas.microsoft.com/office/drawing/2014/main" val="3002836941"/>
                    </a:ext>
                  </a:extLst>
                </a:gridCol>
                <a:gridCol w="1084521">
                  <a:extLst>
                    <a:ext uri="{9D8B030D-6E8A-4147-A177-3AD203B41FA5}">
                      <a16:colId xmlns:a16="http://schemas.microsoft.com/office/drawing/2014/main" val="1646731195"/>
                    </a:ext>
                  </a:extLst>
                </a:gridCol>
                <a:gridCol w="969085">
                  <a:extLst>
                    <a:ext uri="{9D8B030D-6E8A-4147-A177-3AD203B41FA5}">
                      <a16:colId xmlns:a16="http://schemas.microsoft.com/office/drawing/2014/main" val="2600623008"/>
                    </a:ext>
                  </a:extLst>
                </a:gridCol>
              </a:tblGrid>
              <a:tr h="550410">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6159795"/>
                  </a:ext>
                </a:extLst>
              </a:tr>
              <a:tr h="0">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Monto financiado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7334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GEA-CM. Gestión y Estudios Ambientales - Cooperativa Multiactiva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Espacios públicos para la común-unidad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Gestionar colectivamente, desde una perspectiva comunitaria y de cuidado, espacios públicos significativos, acudiendo a herramientas del manejo del paisaje como la jardinería, para el mejoramiento de las condiciones ambientales y del entorno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3.000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$ 15.000.000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883283"/>
                  </a:ext>
                </a:extLst>
              </a:tr>
            </a:tbl>
          </a:graphicData>
        </a:graphic>
      </p:graphicFrame>
      <p:pic>
        <p:nvPicPr>
          <p:cNvPr id="9"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74" b="1832"/>
          <a:stretch/>
        </p:blipFill>
        <p:spPr bwMode="auto">
          <a:xfrm>
            <a:off x="2768361" y="3673323"/>
            <a:ext cx="1319546" cy="51881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630974C4-A37B-AF4B-8F10-C29909933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pic>
        <p:nvPicPr>
          <p:cNvPr id="2" name="Imagen 1">
            <a:extLst>
              <a:ext uri="{FF2B5EF4-FFF2-40B4-BE49-F238E27FC236}">
                <a16:creationId xmlns:a16="http://schemas.microsoft.com/office/drawing/2014/main" id="{35A2C7D9-BCB1-AD46-802E-1124516A89AF}"/>
              </a:ext>
            </a:extLst>
          </p:cNvPr>
          <p:cNvPicPr>
            <a:picLocks noChangeAspect="1"/>
          </p:cNvPicPr>
          <p:nvPr/>
        </p:nvPicPr>
        <p:blipFill rotWithShape="1">
          <a:blip r:embed="rId4"/>
          <a:srcRect t="29205"/>
          <a:stretch/>
        </p:blipFill>
        <p:spPr>
          <a:xfrm>
            <a:off x="624385" y="1151170"/>
            <a:ext cx="5537200" cy="2373616"/>
          </a:xfrm>
          <a:prstGeom prst="rect">
            <a:avLst/>
          </a:prstGeom>
        </p:spPr>
      </p:pic>
      <p:sp>
        <p:nvSpPr>
          <p:cNvPr id="11" name="CuadroTexto 10">
            <a:extLst>
              <a:ext uri="{FF2B5EF4-FFF2-40B4-BE49-F238E27FC236}">
                <a16:creationId xmlns:a16="http://schemas.microsoft.com/office/drawing/2014/main" id="{A52FD6E9-D78D-DC46-A729-4AF8776C6CC5}"/>
              </a:ext>
            </a:extLst>
          </p:cNvPr>
          <p:cNvSpPr txBox="1"/>
          <p:nvPr/>
        </p:nvSpPr>
        <p:spPr>
          <a:xfrm>
            <a:off x="428627" y="3747368"/>
            <a:ext cx="962208" cy="400110"/>
          </a:xfrm>
          <a:prstGeom prst="rect">
            <a:avLst/>
          </a:prstGeom>
          <a:noFill/>
        </p:spPr>
        <p:txBody>
          <a:bodyPr wrap="square" rtlCol="0">
            <a:spAutoFit/>
          </a:bodyPr>
          <a:lstStyle/>
          <a:p>
            <a:r>
              <a:rPr lang="es-CO" sz="2000" b="1" dirty="0">
                <a:latin typeface="Tw Cen MT Condensed" panose="020B0606020104020203" pitchFamily="34" charset="0"/>
              </a:rPr>
              <a:t>Kennedy</a:t>
            </a:r>
          </a:p>
        </p:txBody>
      </p:sp>
    </p:spTree>
    <p:extLst>
      <p:ext uri="{BB962C8B-B14F-4D97-AF65-F5344CB8AC3E}">
        <p14:creationId xmlns:p14="http://schemas.microsoft.com/office/powerpoint/2010/main" val="382743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2"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2359684012"/>
              </p:ext>
            </p:extLst>
          </p:nvPr>
        </p:nvGraphicFramePr>
        <p:xfrm>
          <a:off x="330201" y="1464384"/>
          <a:ext cx="6197598" cy="5776801"/>
        </p:xfrm>
        <a:graphic>
          <a:graphicData uri="http://schemas.openxmlformats.org/drawingml/2006/table">
            <a:tbl>
              <a:tblPr firstRow="1" bandRow="1">
                <a:tableStyleId>{5940675A-B579-460E-94D1-54222C63F5DA}</a:tableStyleId>
              </a:tblPr>
              <a:tblGrid>
                <a:gridCol w="1574799">
                  <a:extLst>
                    <a:ext uri="{9D8B030D-6E8A-4147-A177-3AD203B41FA5}">
                      <a16:colId xmlns:a16="http://schemas.microsoft.com/office/drawing/2014/main" val="3229440780"/>
                    </a:ext>
                  </a:extLst>
                </a:gridCol>
                <a:gridCol w="491067">
                  <a:extLst>
                    <a:ext uri="{9D8B030D-6E8A-4147-A177-3AD203B41FA5}">
                      <a16:colId xmlns:a16="http://schemas.microsoft.com/office/drawing/2014/main" val="2058085413"/>
                    </a:ext>
                  </a:extLst>
                </a:gridCol>
                <a:gridCol w="486833">
                  <a:extLst>
                    <a:ext uri="{9D8B030D-6E8A-4147-A177-3AD203B41FA5}">
                      <a16:colId xmlns:a16="http://schemas.microsoft.com/office/drawing/2014/main" val="27832707"/>
                    </a:ext>
                  </a:extLst>
                </a:gridCol>
                <a:gridCol w="977900">
                  <a:extLst>
                    <a:ext uri="{9D8B030D-6E8A-4147-A177-3AD203B41FA5}">
                      <a16:colId xmlns:a16="http://schemas.microsoft.com/office/drawing/2014/main" val="2397824674"/>
                    </a:ext>
                  </a:extLst>
                </a:gridCol>
                <a:gridCol w="660400">
                  <a:extLst>
                    <a:ext uri="{9D8B030D-6E8A-4147-A177-3AD203B41FA5}">
                      <a16:colId xmlns:a16="http://schemas.microsoft.com/office/drawing/2014/main" val="1757931460"/>
                    </a:ext>
                  </a:extLst>
                </a:gridCol>
                <a:gridCol w="990600">
                  <a:extLst>
                    <a:ext uri="{9D8B030D-6E8A-4147-A177-3AD203B41FA5}">
                      <a16:colId xmlns:a16="http://schemas.microsoft.com/office/drawing/2014/main" val="281178303"/>
                    </a:ext>
                  </a:extLst>
                </a:gridCol>
                <a:gridCol w="1015999">
                  <a:extLst>
                    <a:ext uri="{9D8B030D-6E8A-4147-A177-3AD203B41FA5}">
                      <a16:colId xmlns:a16="http://schemas.microsoft.com/office/drawing/2014/main" val="35720374"/>
                    </a:ext>
                  </a:extLst>
                </a:gridCol>
              </a:tblGrid>
              <a:tr h="549481">
                <a:tc gridSpan="2">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dirty="0"/>
                    </a:p>
                  </a:txBody>
                  <a:tcPr/>
                </a:tc>
                <a:tc gridSpan="5">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2021</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intervinieron 11 calles en: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dirty="0"/>
                    </a:p>
                  </a:txBody>
                  <a:tcPr/>
                </a:tc>
                <a:tc hMerge="1">
                  <a:txBody>
                    <a:bodyPr/>
                    <a:lstStyle/>
                    <a:p>
                      <a:r>
                        <a:rPr lang="es-CO" sz="1400" b="0" kern="1200" dirty="0">
                          <a:solidFill>
                            <a:schemeClr val="tx1"/>
                          </a:solidFill>
                          <a:latin typeface="Tw Cen MT Condensed" panose="020B0606020104020203" pitchFamily="34" charset="0"/>
                          <a:ea typeface="+mn-ea"/>
                          <a:cs typeface="Times New Roman" panose="02020603050405020304" pitchFamily="18" charset="0"/>
                        </a:rPr>
                        <a:t>Para el 2021 se intervinieron las siguientes calles: </a:t>
                      </a:r>
                    </a:p>
                  </a:txBody>
                  <a:tcPr anchor="ct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hMerge="1">
                  <a:txBody>
                    <a:bodyPr/>
                    <a:lstStyle/>
                    <a:p>
                      <a:endParaRPr lang="es-CO" dirty="0"/>
                    </a:p>
                  </a:txBody>
                  <a:tcPr/>
                </a:tc>
                <a:extLst>
                  <a:ext uri="{0D108BD9-81ED-4DB2-BD59-A6C34878D82A}">
                    <a16:rowId xmlns:a16="http://schemas.microsoft.com/office/drawing/2014/main" val="906159795"/>
                  </a:ext>
                </a:extLst>
              </a:tr>
              <a:tr h="317511">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del punto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Espacio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75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Colegio Luis López de Mesa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CL 65H Sur # 78A - 03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Vía Peatonal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60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14/01/2021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317511">
                <a:tc>
                  <a:txBody>
                    <a:bodyPr/>
                    <a:lstStyle/>
                    <a:p>
                      <a:pPr marL="0" algn="ctr" defTabSz="685800" rtl="0" eaLnBrk="1" latinLnBrk="0" hangingPunct="1"/>
                      <a:r>
                        <a:rPr lang="es-CO" sz="1350" b="0" kern="1200" dirty="0">
                          <a:solidFill>
                            <a:schemeClr val="bg1"/>
                          </a:solidFill>
                          <a:latin typeface="Tw Cen MT Condensed" panose="020B0606020104020203" pitchFamily="34" charset="0"/>
                          <a:ea typeface="+mn-ea"/>
                          <a:cs typeface="Times New Roman" panose="02020603050405020304" pitchFamily="18" charset="0"/>
                        </a:rPr>
                        <a:t>Colegio Alfonso Reyes Echandía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KR 86 CL 74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dirty="0"/>
                    </a:p>
                  </a:txBody>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420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15/01/2021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830787"/>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Colegio José Francisco Socarras CED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Calle 66 sur # 88C - 90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60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025770"/>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Salón comunal Piamonte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Calle 68 A sur # 80 H Bis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800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510033"/>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Plazoleta Colegio Fernando Mazuera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Calle 68 A sur #80H -05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134,4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424564"/>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Parques de Villa Javier</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Calle 77 sur # 80 J</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Vía Peatonal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80</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13</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654181"/>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Parque de Villa Javier</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Carrera 81 H – Calle 77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Vía Peatonal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80</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48</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00479"/>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El Jardín</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Carrera 81BIS A # 83C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Vía Peatonal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70</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10</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4085195"/>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Parcela El Porvenir</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CL 51 SUR # 91D 56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algn="ctr" defTabSz="685800" rtl="0" eaLnBrk="1" latinLnBrk="0" hangingPunct="1"/>
                      <a:endParaRPr lang="es-CO"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225</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4</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7211418"/>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Olarte</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CL 56 F Sur KR 71 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Vía Peatonal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94,5</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6</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251512"/>
                  </a:ext>
                </a:extLst>
              </a:tr>
              <a:tr h="317511">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El Jardín II</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Cr 81 #83c-39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dirty="0"/>
                    </a:p>
                  </a:txBody>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Vía Local V9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20</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24/11/2021</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7</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994801"/>
                  </a:ext>
                </a:extLst>
              </a:tr>
            </a:tbl>
          </a:graphicData>
        </a:graphic>
      </p:graphicFrame>
      <p:pic>
        <p:nvPicPr>
          <p:cNvPr id="14" name="Imagen 13">
            <a:extLst>
              <a:ext uri="{FF2B5EF4-FFF2-40B4-BE49-F238E27FC236}">
                <a16:creationId xmlns:a16="http://schemas.microsoft.com/office/drawing/2014/main" id="{60F03BB3-670E-480A-9897-A245B7484910}"/>
              </a:ext>
            </a:extLst>
          </p:cNvPr>
          <p:cNvPicPr>
            <a:picLocks noChangeAspect="1"/>
          </p:cNvPicPr>
          <p:nvPr/>
        </p:nvPicPr>
        <p:blipFill>
          <a:blip r:embed="rId2"/>
          <a:stretch>
            <a:fillRect/>
          </a:stretch>
        </p:blipFill>
        <p:spPr>
          <a:xfrm>
            <a:off x="860202" y="1523551"/>
            <a:ext cx="1167906" cy="460896"/>
          </a:xfrm>
          <a:prstGeom prst="rect">
            <a:avLst/>
          </a:prstGeom>
        </p:spPr>
      </p:pic>
      <p:sp>
        <p:nvSpPr>
          <p:cNvPr id="8" name="CuadroTexto 7">
            <a:extLst>
              <a:ext uri="{FF2B5EF4-FFF2-40B4-BE49-F238E27FC236}">
                <a16:creationId xmlns:a16="http://schemas.microsoft.com/office/drawing/2014/main" id="{6A6DC060-7E06-448F-9133-879326C1DF95}"/>
              </a:ext>
            </a:extLst>
          </p:cNvPr>
          <p:cNvSpPr txBox="1"/>
          <p:nvPr/>
        </p:nvSpPr>
        <p:spPr>
          <a:xfrm>
            <a:off x="219481" y="1045034"/>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pic>
        <p:nvPicPr>
          <p:cNvPr id="9" name="Imagen 8">
            <a:extLst>
              <a:ext uri="{FF2B5EF4-FFF2-40B4-BE49-F238E27FC236}">
                <a16:creationId xmlns:a16="http://schemas.microsoft.com/office/drawing/2014/main" id="{0B59F52F-B37C-BA43-98EA-123CC2F8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311846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2"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1364552064"/>
              </p:ext>
            </p:extLst>
          </p:nvPr>
        </p:nvGraphicFramePr>
        <p:xfrm>
          <a:off x="330200" y="1464384"/>
          <a:ext cx="6146798" cy="5665572"/>
        </p:xfrm>
        <a:graphic>
          <a:graphicData uri="http://schemas.openxmlformats.org/drawingml/2006/table">
            <a:tbl>
              <a:tblPr firstRow="1" bandRow="1">
                <a:tableStyleId>{5940675A-B579-460E-94D1-54222C63F5DA}</a:tableStyleId>
              </a:tblPr>
              <a:tblGrid>
                <a:gridCol w="996427">
                  <a:extLst>
                    <a:ext uri="{9D8B030D-6E8A-4147-A177-3AD203B41FA5}">
                      <a16:colId xmlns:a16="http://schemas.microsoft.com/office/drawing/2014/main" val="3229440780"/>
                    </a:ext>
                  </a:extLst>
                </a:gridCol>
                <a:gridCol w="1294063">
                  <a:extLst>
                    <a:ext uri="{9D8B030D-6E8A-4147-A177-3AD203B41FA5}">
                      <a16:colId xmlns:a16="http://schemas.microsoft.com/office/drawing/2014/main" val="2058085413"/>
                    </a:ext>
                  </a:extLst>
                </a:gridCol>
                <a:gridCol w="1009369">
                  <a:extLst>
                    <a:ext uri="{9D8B030D-6E8A-4147-A177-3AD203B41FA5}">
                      <a16:colId xmlns:a16="http://schemas.microsoft.com/office/drawing/2014/main" val="27832707"/>
                    </a:ext>
                  </a:extLst>
                </a:gridCol>
                <a:gridCol w="698794">
                  <a:extLst>
                    <a:ext uri="{9D8B030D-6E8A-4147-A177-3AD203B41FA5}">
                      <a16:colId xmlns:a16="http://schemas.microsoft.com/office/drawing/2014/main" val="2397824674"/>
                    </a:ext>
                  </a:extLst>
                </a:gridCol>
                <a:gridCol w="970547">
                  <a:extLst>
                    <a:ext uri="{9D8B030D-6E8A-4147-A177-3AD203B41FA5}">
                      <a16:colId xmlns:a16="http://schemas.microsoft.com/office/drawing/2014/main" val="1757931460"/>
                    </a:ext>
                  </a:extLst>
                </a:gridCol>
                <a:gridCol w="1177598">
                  <a:extLst>
                    <a:ext uri="{9D8B030D-6E8A-4147-A177-3AD203B41FA5}">
                      <a16:colId xmlns:a16="http://schemas.microsoft.com/office/drawing/2014/main" val="281178303"/>
                    </a:ext>
                  </a:extLst>
                </a:gridCol>
              </a:tblGrid>
              <a:tr h="561004">
                <a:tc gridSpan="2">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2022</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intervinieron 8 calles en::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extLst>
                  <a:ext uri="{0D108BD9-81ED-4DB2-BD59-A6C34878D82A}">
                    <a16:rowId xmlns:a16="http://schemas.microsoft.com/office/drawing/2014/main" val="906159795"/>
                  </a:ext>
                </a:extLst>
              </a:tr>
              <a:tr h="871338">
                <a:tc>
                  <a:txBody>
                    <a:bodyPr/>
                    <a:lstStyle/>
                    <a:p>
                      <a:pPr marL="0" algn="ctr" defTabSz="685800" rtl="0" eaLnBrk="1" latinLnBrk="0" hangingPunct="1"/>
                      <a:r>
                        <a:rPr lang="es-CO" sz="1400" b="1" kern="1200" dirty="0">
                          <a:solidFill>
                            <a:schemeClr val="bg1"/>
                          </a:solidFill>
                          <a:latin typeface="Tw Cen MT Condensed" panose="020B0606020104020203" pitchFamily="34" charset="0"/>
                          <a:ea typeface="+mn-ea"/>
                          <a:cs typeface="Times New Roman" panose="02020603050405020304" pitchFamily="18" charset="0"/>
                        </a:rPr>
                        <a:t>Barrio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Nombre del punto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6374">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Villa del Río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Parque Metropolitano TIMIZA (SECTOR VILLA DEL RIO)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KR 69 CL 54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152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30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324170">
                <a:tc>
                  <a:txBody>
                    <a:bodyPr/>
                    <a:lstStyle/>
                    <a:p>
                      <a:pPr algn="ctr"/>
                      <a:r>
                        <a:rPr lang="es-CO" sz="1350" b="0" kern="1200">
                          <a:solidFill>
                            <a:schemeClr val="bg1"/>
                          </a:solidFill>
                          <a:latin typeface="Tw Cen MT Condensed" panose="020B0606020104020203" pitchFamily="34" charset="0"/>
                          <a:ea typeface="+mn-ea"/>
                          <a:cs typeface="Times New Roman" panose="02020603050405020304" pitchFamily="18" charset="0"/>
                        </a:rPr>
                        <a:t>San Antonio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Parque DESARROLLO CIUDADELA LA LIBERTAD II</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KR 88F BIS CL 69 BIS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268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830787"/>
                  </a:ext>
                </a:extLst>
              </a:tr>
              <a:tr h="324170">
                <a:tc>
                  <a:txBody>
                    <a:bodyPr/>
                    <a:lstStyle/>
                    <a:p>
                      <a:pPr algn="ctr"/>
                      <a:r>
                        <a:rPr lang="es-CO" sz="1350" b="0" kern="1200">
                          <a:solidFill>
                            <a:schemeClr val="bg1"/>
                          </a:solidFill>
                          <a:latin typeface="Tw Cen MT Condensed" panose="020B0606020104020203" pitchFamily="34" charset="0"/>
                          <a:ea typeface="+mn-ea"/>
                          <a:cs typeface="Times New Roman" panose="02020603050405020304" pitchFamily="18" charset="0"/>
                        </a:rPr>
                        <a:t>Bosa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Parque Argelia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KR 81D 60C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200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025770"/>
                  </a:ext>
                </a:extLst>
              </a:tr>
              <a:tr h="324170">
                <a:tc>
                  <a:txBody>
                    <a:bodyPr/>
                    <a:lstStyle/>
                    <a:p>
                      <a:pPr algn="ctr"/>
                      <a:r>
                        <a:rPr lang="es-CO" sz="1350" b="0" kern="1200" dirty="0" err="1">
                          <a:solidFill>
                            <a:schemeClr val="bg1"/>
                          </a:solidFill>
                          <a:latin typeface="Tw Cen MT Condensed" panose="020B0606020104020203" pitchFamily="34" charset="0"/>
                          <a:ea typeface="+mn-ea"/>
                          <a:cs typeface="Times New Roman" panose="02020603050405020304" pitchFamily="18" charset="0"/>
                        </a:rPr>
                        <a:t>Jose</a:t>
                      </a:r>
                      <a:r>
                        <a:rPr lang="es-CO" sz="1350" b="0" kern="1200" dirty="0">
                          <a:solidFill>
                            <a:schemeClr val="bg1"/>
                          </a:solidFill>
                          <a:latin typeface="Tw Cen MT Condensed" panose="020B0606020104020203" pitchFamily="34" charset="0"/>
                          <a:ea typeface="+mn-ea"/>
                          <a:cs typeface="Times New Roman" panose="02020603050405020304" pitchFamily="18" charset="0"/>
                        </a:rPr>
                        <a:t> María Carbonell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Parque URBANIZACION JOSE MARIA CARBONELL I Y II ETAPAS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50" b="0" kern="1200">
                          <a:solidFill>
                            <a:schemeClr val="tx1"/>
                          </a:solidFill>
                          <a:latin typeface="Tw Cen MT Condensed" panose="020B0606020104020203" pitchFamily="34" charset="0"/>
                          <a:ea typeface="+mn-ea"/>
                          <a:cs typeface="Times New Roman" panose="02020603050405020304" pitchFamily="18" charset="0"/>
                        </a:rPr>
                        <a:t>TV 77G BIS D DG 71C BIS B SUR</a:t>
                      </a:r>
                      <a:endParaRPr lang="es-CO"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600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280763"/>
                  </a:ext>
                </a:extLst>
              </a:tr>
              <a:tr h="324170">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El Retazo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Parque DESARROLLO GRAN COLOMBIANO II SECTOR, NARANJOS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KR 80M 71C 31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100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678319"/>
                  </a:ext>
                </a:extLst>
              </a:tr>
              <a:tr h="324170">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CIUDADELA EL RECREO II</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Parque Metropolitano El Recreo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CL 69 SUR ENTRE KR 100 y KR 102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1570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34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2669594"/>
                  </a:ext>
                </a:extLst>
              </a:tr>
              <a:tr h="324170">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SAN BERNARDINO XIX</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Colegio Alfonso Lopez Michelsen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KR 98B 74 68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40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258469"/>
                  </a:ext>
                </a:extLst>
              </a:tr>
              <a:tr h="324170">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CIUDADELA EL RECREO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Colegio Leonardo Posada Pedraza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KR 92 72 68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150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20084"/>
                  </a:ext>
                </a:extLst>
              </a:tr>
            </a:tbl>
          </a:graphicData>
        </a:graphic>
      </p:graphicFrame>
      <p:pic>
        <p:nvPicPr>
          <p:cNvPr id="14" name="Imagen 13">
            <a:extLst>
              <a:ext uri="{FF2B5EF4-FFF2-40B4-BE49-F238E27FC236}">
                <a16:creationId xmlns:a16="http://schemas.microsoft.com/office/drawing/2014/main" id="{60F03BB3-670E-480A-9897-A245B7484910}"/>
              </a:ext>
            </a:extLst>
          </p:cNvPr>
          <p:cNvPicPr>
            <a:picLocks noChangeAspect="1"/>
          </p:cNvPicPr>
          <p:nvPr/>
        </p:nvPicPr>
        <p:blipFill>
          <a:blip r:embed="rId2"/>
          <a:stretch>
            <a:fillRect/>
          </a:stretch>
        </p:blipFill>
        <p:spPr>
          <a:xfrm>
            <a:off x="860202" y="1523551"/>
            <a:ext cx="1167906" cy="460896"/>
          </a:xfrm>
          <a:prstGeom prst="rect">
            <a:avLst/>
          </a:prstGeom>
        </p:spPr>
      </p:pic>
      <p:pic>
        <p:nvPicPr>
          <p:cNvPr id="8" name="Imagen 7">
            <a:extLst>
              <a:ext uri="{FF2B5EF4-FFF2-40B4-BE49-F238E27FC236}">
                <a16:creationId xmlns:a16="http://schemas.microsoft.com/office/drawing/2014/main" id="{645C1E7A-F907-954B-8965-B5F57D0A4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3401360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123182"/>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8" name="Tabla 5">
            <a:extLst>
              <a:ext uri="{FF2B5EF4-FFF2-40B4-BE49-F238E27FC236}">
                <a16:creationId xmlns:a16="http://schemas.microsoft.com/office/drawing/2014/main" id="{4F533B80-BCCA-42B4-BD39-F20C2533C8B2}"/>
              </a:ext>
            </a:extLst>
          </p:cNvPr>
          <p:cNvGraphicFramePr>
            <a:graphicFrameLocks noGrp="1"/>
          </p:cNvGraphicFramePr>
          <p:nvPr>
            <p:extLst>
              <p:ext uri="{D42A27DB-BD31-4B8C-83A1-F6EECF244321}">
                <p14:modId xmlns:p14="http://schemas.microsoft.com/office/powerpoint/2010/main" val="1993750176"/>
              </p:ext>
            </p:extLst>
          </p:nvPr>
        </p:nvGraphicFramePr>
        <p:xfrm>
          <a:off x="366714" y="1611783"/>
          <a:ext cx="6197597" cy="6009754"/>
        </p:xfrm>
        <a:graphic>
          <a:graphicData uri="http://schemas.openxmlformats.org/drawingml/2006/table">
            <a:tbl>
              <a:tblPr firstRow="1" bandRow="1">
                <a:tableStyleId>{5940675A-B579-460E-94D1-54222C63F5DA}</a:tableStyleId>
              </a:tblPr>
              <a:tblGrid>
                <a:gridCol w="1336897">
                  <a:extLst>
                    <a:ext uri="{9D8B030D-6E8A-4147-A177-3AD203B41FA5}">
                      <a16:colId xmlns:a16="http://schemas.microsoft.com/office/drawing/2014/main" val="3229440780"/>
                    </a:ext>
                  </a:extLst>
                </a:gridCol>
                <a:gridCol w="736600">
                  <a:extLst>
                    <a:ext uri="{9D8B030D-6E8A-4147-A177-3AD203B41FA5}">
                      <a16:colId xmlns:a16="http://schemas.microsoft.com/office/drawing/2014/main" val="2058085413"/>
                    </a:ext>
                  </a:extLst>
                </a:gridCol>
                <a:gridCol w="1743199">
                  <a:extLst>
                    <a:ext uri="{9D8B030D-6E8A-4147-A177-3AD203B41FA5}">
                      <a16:colId xmlns:a16="http://schemas.microsoft.com/office/drawing/2014/main" val="2397824674"/>
                    </a:ext>
                  </a:extLst>
                </a:gridCol>
                <a:gridCol w="1084521">
                  <a:extLst>
                    <a:ext uri="{9D8B030D-6E8A-4147-A177-3AD203B41FA5}">
                      <a16:colId xmlns:a16="http://schemas.microsoft.com/office/drawing/2014/main" val="1757931460"/>
                    </a:ext>
                  </a:extLst>
                </a:gridCol>
                <a:gridCol w="1296380">
                  <a:extLst>
                    <a:ext uri="{9D8B030D-6E8A-4147-A177-3AD203B41FA5}">
                      <a16:colId xmlns:a16="http://schemas.microsoft.com/office/drawing/2014/main" val="281178303"/>
                    </a:ext>
                  </a:extLst>
                </a:gridCol>
              </a:tblGrid>
              <a:tr h="782434">
                <a:tc gridSpan="2">
                  <a:txBody>
                    <a:bodyPr/>
                    <a:lstStyle/>
                    <a:p>
                      <a:endParaRPr lang="es-CO"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endParaRPr lang="es-CO" dirty="0"/>
                    </a:p>
                  </a:txBody>
                  <a:tcPr/>
                </a:tc>
                <a:tc gridSpan="3">
                  <a:txBody>
                    <a:bodyPr/>
                    <a:lstStyle/>
                    <a:p>
                      <a:pPr algn="ctr"/>
                      <a:r>
                        <a:rPr lang="es-CO" sz="1400" b="0" kern="1200" dirty="0">
                          <a:solidFill>
                            <a:schemeClr val="tx1"/>
                          </a:solidFill>
                          <a:latin typeface="Tw Cen MT Condensed" panose="020B0606020104020203" pitchFamily="34" charset="0"/>
                          <a:ea typeface="+mn-ea"/>
                          <a:cs typeface="Times New Roman" panose="02020603050405020304" pitchFamily="18" charset="0"/>
                        </a:rPr>
                        <a:t>Se seleccionaron cinco (5) iniciativas de innovación social por un monto de $71.630.257 en el marco de la ejecución del Convenio de Cooperación Interinstitucional 846 de 2021 celebrado entre la SDHT y el IDPAC.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pPr algn="ctr"/>
                      <a:r>
                        <a:rPr lang="es-CO" sz="1600" kern="1200" dirty="0">
                          <a:solidFill>
                            <a:schemeClr val="tx1"/>
                          </a:solidFill>
                          <a:latin typeface="Tw Cen MT Condensed" panose="020B0606020104020203" pitchFamily="34" charset="0"/>
                          <a:ea typeface="+mn-ea"/>
                          <a:cs typeface="Times New Roman" panose="02020603050405020304" pitchFamily="18" charset="0"/>
                        </a:rPr>
                        <a:t>Se seleccionó una (1) obra con saldo pedagógico por un monto de $14.773.000 </a:t>
                      </a:r>
                    </a:p>
                  </a:txBody>
                  <a:tcPr anchor="ctr"/>
                </a:tc>
                <a:tc hMerge="1">
                  <a:txBody>
                    <a:bodyPr/>
                    <a:lstStyle/>
                    <a:p>
                      <a:endParaRPr lang="es-CO" dirty="0"/>
                    </a:p>
                  </a:txBody>
                  <a:tcPr/>
                </a:tc>
                <a:extLst>
                  <a:ext uri="{0D108BD9-81ED-4DB2-BD59-A6C34878D82A}">
                    <a16:rowId xmlns:a16="http://schemas.microsoft.com/office/drawing/2014/main" val="906159795"/>
                  </a:ext>
                </a:extLst>
              </a:tr>
              <a:tr h="380039">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 la 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72933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Construcción de cancha de Vóley Playa y en el embellecimiento participativo del Parque Olarte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JAC Olarte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Construir y adecuar un espacio deportivo Vóley Playa que </a:t>
                      </a:r>
                      <a:r>
                        <a:rPr lang="es-CO" sz="1350" b="0" kern="1200" dirty="0" err="1">
                          <a:solidFill>
                            <a:schemeClr val="tx1"/>
                          </a:solidFill>
                          <a:latin typeface="Tw Cen MT Condensed" panose="020B0606020104020203" pitchFamily="34" charset="0"/>
                          <a:ea typeface="+mn-ea"/>
                          <a:cs typeface="Times New Roman" panose="02020603050405020304" pitchFamily="18" charset="0"/>
                        </a:rPr>
                        <a:t>majorara</a:t>
                      </a:r>
                      <a:r>
                        <a:rPr lang="es-CO" sz="1350" b="0" kern="1200" dirty="0">
                          <a:solidFill>
                            <a:schemeClr val="tx1"/>
                          </a:solidFill>
                          <a:latin typeface="Tw Cen MT Condensed" panose="020B0606020104020203" pitchFamily="34" charset="0"/>
                          <a:ea typeface="+mn-ea"/>
                          <a:cs typeface="Times New Roman" panose="02020603050405020304" pitchFamily="18" charset="0"/>
                        </a:rPr>
                        <a:t> la calidad de vida de los habitantes, con la apropiación del espacio con el aprovechamiento y sano esparcimiento de la comunidad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297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$14.999.529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4780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Sembrando conciencia para generar cambio ambiental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JAC Villa Clemencia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Concientizar a los habitantes del Barrio Villa Clemencia, Villa Sonia 1, San Antonio de Escocia en el manejo de basuras, residuos orgánicos y manejo de los desechos de los animales que permita generar en el dueño de la mascota conciencia y cultura ciudadana acogiéndose a las normas de convivencia mejorando la calidad de vida de las personas del Barrio y sus alrededores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186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318170"/>
                  </a:ext>
                </a:extLst>
              </a:tr>
            </a:tbl>
          </a:graphicData>
        </a:graphic>
      </p:graphicFrame>
      <p:grpSp>
        <p:nvGrpSpPr>
          <p:cNvPr id="9" name="Grupo 8">
            <a:extLst>
              <a:ext uri="{FF2B5EF4-FFF2-40B4-BE49-F238E27FC236}">
                <a16:creationId xmlns:a16="http://schemas.microsoft.com/office/drawing/2014/main" id="{3D28FFD4-76DE-4E39-A4A9-3BB16105D96F}"/>
              </a:ext>
            </a:extLst>
          </p:cNvPr>
          <p:cNvGrpSpPr/>
          <p:nvPr/>
        </p:nvGrpSpPr>
        <p:grpSpPr>
          <a:xfrm>
            <a:off x="773869" y="1754252"/>
            <a:ext cx="1323440" cy="554107"/>
            <a:chOff x="4128191" y="1757436"/>
            <a:chExt cx="1706471" cy="822396"/>
          </a:xfrm>
        </p:grpSpPr>
        <p:pic>
          <p:nvPicPr>
            <p:cNvPr id="10" name="Imagen 9">
              <a:extLst>
                <a:ext uri="{FF2B5EF4-FFF2-40B4-BE49-F238E27FC236}">
                  <a16:creationId xmlns:a16="http://schemas.microsoft.com/office/drawing/2014/main" id="{97C95480-FC9C-4120-ABED-2794A515984F}"/>
                </a:ext>
              </a:extLst>
            </p:cNvPr>
            <p:cNvPicPr>
              <a:picLocks noChangeAspect="1"/>
            </p:cNvPicPr>
            <p:nvPr/>
          </p:nvPicPr>
          <p:blipFill>
            <a:blip r:embed="rId2"/>
            <a:stretch>
              <a:fillRect/>
            </a:stretch>
          </p:blipFill>
          <p:spPr>
            <a:xfrm>
              <a:off x="4232106" y="2059704"/>
              <a:ext cx="1309850" cy="520128"/>
            </a:xfrm>
            <a:prstGeom prst="rect">
              <a:avLst/>
            </a:prstGeom>
          </p:spPr>
        </p:pic>
        <p:pic>
          <p:nvPicPr>
            <p:cNvPr id="11" name="Imagen 10">
              <a:extLst>
                <a:ext uri="{FF2B5EF4-FFF2-40B4-BE49-F238E27FC236}">
                  <a16:creationId xmlns:a16="http://schemas.microsoft.com/office/drawing/2014/main" id="{876ED49D-AD12-40D7-A3BC-3E96073950B1}"/>
                </a:ext>
              </a:extLst>
            </p:cNvPr>
            <p:cNvPicPr>
              <a:picLocks noChangeAspect="1"/>
            </p:cNvPicPr>
            <p:nvPr/>
          </p:nvPicPr>
          <p:blipFill>
            <a:blip r:embed="rId3"/>
            <a:stretch>
              <a:fillRect/>
            </a:stretch>
          </p:blipFill>
          <p:spPr>
            <a:xfrm>
              <a:off x="4128191" y="1757436"/>
              <a:ext cx="1706471" cy="572657"/>
            </a:xfrm>
            <a:prstGeom prst="rect">
              <a:avLst/>
            </a:prstGeom>
          </p:spPr>
        </p:pic>
      </p:grpSp>
      <p:pic>
        <p:nvPicPr>
          <p:cNvPr id="12" name="Imagen 11">
            <a:extLst>
              <a:ext uri="{FF2B5EF4-FFF2-40B4-BE49-F238E27FC236}">
                <a16:creationId xmlns:a16="http://schemas.microsoft.com/office/drawing/2014/main" id="{21E722A9-4568-B247-9EDE-B4C07B3A5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141381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152679"/>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8" name="Tabla 5">
            <a:extLst>
              <a:ext uri="{FF2B5EF4-FFF2-40B4-BE49-F238E27FC236}">
                <a16:creationId xmlns:a16="http://schemas.microsoft.com/office/drawing/2014/main" id="{4F533B80-BCCA-42B4-BD39-F20C2533C8B2}"/>
              </a:ext>
            </a:extLst>
          </p:cNvPr>
          <p:cNvGraphicFramePr>
            <a:graphicFrameLocks noGrp="1"/>
          </p:cNvGraphicFramePr>
          <p:nvPr>
            <p:extLst>
              <p:ext uri="{D42A27DB-BD31-4B8C-83A1-F6EECF244321}">
                <p14:modId xmlns:p14="http://schemas.microsoft.com/office/powerpoint/2010/main" val="1324619224"/>
              </p:ext>
            </p:extLst>
          </p:nvPr>
        </p:nvGraphicFramePr>
        <p:xfrm>
          <a:off x="366714" y="1611783"/>
          <a:ext cx="6197597" cy="5278234"/>
        </p:xfrm>
        <a:graphic>
          <a:graphicData uri="http://schemas.openxmlformats.org/drawingml/2006/table">
            <a:tbl>
              <a:tblPr firstRow="1" bandRow="1">
                <a:tableStyleId>{5940675A-B579-460E-94D1-54222C63F5DA}</a:tableStyleId>
              </a:tblPr>
              <a:tblGrid>
                <a:gridCol w="1336897">
                  <a:extLst>
                    <a:ext uri="{9D8B030D-6E8A-4147-A177-3AD203B41FA5}">
                      <a16:colId xmlns:a16="http://schemas.microsoft.com/office/drawing/2014/main" val="3229440780"/>
                    </a:ext>
                  </a:extLst>
                </a:gridCol>
                <a:gridCol w="736600">
                  <a:extLst>
                    <a:ext uri="{9D8B030D-6E8A-4147-A177-3AD203B41FA5}">
                      <a16:colId xmlns:a16="http://schemas.microsoft.com/office/drawing/2014/main" val="2058085413"/>
                    </a:ext>
                  </a:extLst>
                </a:gridCol>
                <a:gridCol w="1743199">
                  <a:extLst>
                    <a:ext uri="{9D8B030D-6E8A-4147-A177-3AD203B41FA5}">
                      <a16:colId xmlns:a16="http://schemas.microsoft.com/office/drawing/2014/main" val="2397824674"/>
                    </a:ext>
                  </a:extLst>
                </a:gridCol>
                <a:gridCol w="1084521">
                  <a:extLst>
                    <a:ext uri="{9D8B030D-6E8A-4147-A177-3AD203B41FA5}">
                      <a16:colId xmlns:a16="http://schemas.microsoft.com/office/drawing/2014/main" val="1757931460"/>
                    </a:ext>
                  </a:extLst>
                </a:gridCol>
                <a:gridCol w="1296380">
                  <a:extLst>
                    <a:ext uri="{9D8B030D-6E8A-4147-A177-3AD203B41FA5}">
                      <a16:colId xmlns:a16="http://schemas.microsoft.com/office/drawing/2014/main" val="281178303"/>
                    </a:ext>
                  </a:extLst>
                </a:gridCol>
              </a:tblGrid>
              <a:tr h="782434">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endParaRPr lang="es-CO" dirty="0"/>
                    </a:p>
                  </a:txBody>
                  <a:tcPr/>
                </a:tc>
                <a:tc hMerge="1">
                  <a:txBody>
                    <a:bodyPr/>
                    <a:lstStyle/>
                    <a:p>
                      <a:pPr algn="ctr"/>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hMerge="1">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endParaRPr lang="es-CO" dirty="0"/>
                    </a:p>
                  </a:txBody>
                  <a:tcPr/>
                </a:tc>
                <a:extLst>
                  <a:ext uri="{0D108BD9-81ED-4DB2-BD59-A6C34878D82A}">
                    <a16:rowId xmlns:a16="http://schemas.microsoft.com/office/drawing/2014/main" val="906159795"/>
                  </a:ext>
                </a:extLst>
              </a:tr>
              <a:tr h="380039">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 la 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10059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Recuperando mi barrio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JAC Jiménez de Quesada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Recuperación del espacio público y concientización del uso correcto de las basuras del barrio Jiménez de Quesada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84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$11.822.010.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158262"/>
                  </a:ext>
                </a:extLst>
              </a:tr>
              <a:tr h="10059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Restauración participativa del Parque El Triunfo en beneficio de toda la comunidad”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JAC El Triunfo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Reestructurar el diseño actual del parque el Triunfo dando un espacio adecuado para la adecuación de una cancha de banquitas y embellecimiento de este espacio con plantas ornamentales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158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$14.808.718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26901"/>
                  </a:ext>
                </a:extLst>
              </a:tr>
              <a:tr h="10059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Huerto de producción limpia comunitaria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JAC Urbanización Nueva Villa de los Sauces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Generar conciencia sobre la importancia del cuidado y conservación del medio ambiente, aprovechando al máximo los recursos, espacios, materiales y mano de obra.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118 personas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545958"/>
                  </a:ext>
                </a:extLst>
              </a:tr>
            </a:tbl>
          </a:graphicData>
        </a:graphic>
      </p:graphicFrame>
      <p:grpSp>
        <p:nvGrpSpPr>
          <p:cNvPr id="9" name="Grupo 8">
            <a:extLst>
              <a:ext uri="{FF2B5EF4-FFF2-40B4-BE49-F238E27FC236}">
                <a16:creationId xmlns:a16="http://schemas.microsoft.com/office/drawing/2014/main" id="{3D28FFD4-76DE-4E39-A4A9-3BB16105D96F}"/>
              </a:ext>
            </a:extLst>
          </p:cNvPr>
          <p:cNvGrpSpPr/>
          <p:nvPr/>
        </p:nvGrpSpPr>
        <p:grpSpPr>
          <a:xfrm>
            <a:off x="2803793" y="1720249"/>
            <a:ext cx="1323440" cy="554107"/>
            <a:chOff x="4128191" y="1757436"/>
            <a:chExt cx="1706471" cy="822396"/>
          </a:xfrm>
        </p:grpSpPr>
        <p:pic>
          <p:nvPicPr>
            <p:cNvPr id="10" name="Imagen 9">
              <a:extLst>
                <a:ext uri="{FF2B5EF4-FFF2-40B4-BE49-F238E27FC236}">
                  <a16:creationId xmlns:a16="http://schemas.microsoft.com/office/drawing/2014/main" id="{97C95480-FC9C-4120-ABED-2794A515984F}"/>
                </a:ext>
              </a:extLst>
            </p:cNvPr>
            <p:cNvPicPr>
              <a:picLocks noChangeAspect="1"/>
            </p:cNvPicPr>
            <p:nvPr/>
          </p:nvPicPr>
          <p:blipFill>
            <a:blip r:embed="rId2"/>
            <a:stretch>
              <a:fillRect/>
            </a:stretch>
          </p:blipFill>
          <p:spPr>
            <a:xfrm>
              <a:off x="4232106" y="2059704"/>
              <a:ext cx="1309850" cy="520128"/>
            </a:xfrm>
            <a:prstGeom prst="rect">
              <a:avLst/>
            </a:prstGeom>
          </p:spPr>
        </p:pic>
        <p:pic>
          <p:nvPicPr>
            <p:cNvPr id="11" name="Imagen 10">
              <a:extLst>
                <a:ext uri="{FF2B5EF4-FFF2-40B4-BE49-F238E27FC236}">
                  <a16:creationId xmlns:a16="http://schemas.microsoft.com/office/drawing/2014/main" id="{876ED49D-AD12-40D7-A3BC-3E96073950B1}"/>
                </a:ext>
              </a:extLst>
            </p:cNvPr>
            <p:cNvPicPr>
              <a:picLocks noChangeAspect="1"/>
            </p:cNvPicPr>
            <p:nvPr/>
          </p:nvPicPr>
          <p:blipFill>
            <a:blip r:embed="rId3"/>
            <a:stretch>
              <a:fillRect/>
            </a:stretch>
          </p:blipFill>
          <p:spPr>
            <a:xfrm>
              <a:off x="4128191" y="1757436"/>
              <a:ext cx="1706471" cy="572657"/>
            </a:xfrm>
            <a:prstGeom prst="rect">
              <a:avLst/>
            </a:prstGeom>
          </p:spPr>
        </p:pic>
      </p:grpSp>
      <p:pic>
        <p:nvPicPr>
          <p:cNvPr id="12" name="Imagen 11">
            <a:extLst>
              <a:ext uri="{FF2B5EF4-FFF2-40B4-BE49-F238E27FC236}">
                <a16:creationId xmlns:a16="http://schemas.microsoft.com/office/drawing/2014/main" id="{75B3E3F1-2BE1-8047-91B3-B65A1D3DC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400123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pic>
        <p:nvPicPr>
          <p:cNvPr id="13"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74" b="1832"/>
          <a:stretch/>
        </p:blipFill>
        <p:spPr bwMode="auto">
          <a:xfrm>
            <a:off x="541058" y="1865688"/>
            <a:ext cx="1394305" cy="5482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2759783851"/>
              </p:ext>
            </p:extLst>
          </p:nvPr>
        </p:nvGraphicFramePr>
        <p:xfrm>
          <a:off x="355601" y="1434801"/>
          <a:ext cx="6146797" cy="6766560"/>
        </p:xfrm>
        <a:graphic>
          <a:graphicData uri="http://schemas.openxmlformats.org/drawingml/2006/table">
            <a:tbl>
              <a:tblPr firstRow="1" bandRow="1">
                <a:tableStyleId>{5940675A-B579-460E-94D1-54222C63F5DA}</a:tableStyleId>
              </a:tblPr>
              <a:tblGrid>
                <a:gridCol w="1175735">
                  <a:extLst>
                    <a:ext uri="{9D8B030D-6E8A-4147-A177-3AD203B41FA5}">
                      <a16:colId xmlns:a16="http://schemas.microsoft.com/office/drawing/2014/main" val="3229440780"/>
                    </a:ext>
                  </a:extLst>
                </a:gridCol>
                <a:gridCol w="540815">
                  <a:extLst>
                    <a:ext uri="{9D8B030D-6E8A-4147-A177-3AD203B41FA5}">
                      <a16:colId xmlns:a16="http://schemas.microsoft.com/office/drawing/2014/main" val="3974016193"/>
                    </a:ext>
                  </a:extLst>
                </a:gridCol>
                <a:gridCol w="437085">
                  <a:extLst>
                    <a:ext uri="{9D8B030D-6E8A-4147-A177-3AD203B41FA5}">
                      <a16:colId xmlns:a16="http://schemas.microsoft.com/office/drawing/2014/main" val="1146926428"/>
                    </a:ext>
                  </a:extLst>
                </a:gridCol>
                <a:gridCol w="1939556">
                  <a:extLst>
                    <a:ext uri="{9D8B030D-6E8A-4147-A177-3AD203B41FA5}">
                      <a16:colId xmlns:a16="http://schemas.microsoft.com/office/drawing/2014/main" val="3002836941"/>
                    </a:ext>
                  </a:extLst>
                </a:gridCol>
                <a:gridCol w="1084521">
                  <a:extLst>
                    <a:ext uri="{9D8B030D-6E8A-4147-A177-3AD203B41FA5}">
                      <a16:colId xmlns:a16="http://schemas.microsoft.com/office/drawing/2014/main" val="1646731195"/>
                    </a:ext>
                  </a:extLst>
                </a:gridCol>
                <a:gridCol w="969085">
                  <a:extLst>
                    <a:ext uri="{9D8B030D-6E8A-4147-A177-3AD203B41FA5}">
                      <a16:colId xmlns:a16="http://schemas.microsoft.com/office/drawing/2014/main" val="2600623008"/>
                    </a:ext>
                  </a:extLst>
                </a:gridCol>
              </a:tblGrid>
              <a:tr h="988437">
                <a:tc gridSpan="2">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gridSpan="4">
                  <a:txBody>
                    <a:bodyPr/>
                    <a:lstStyle/>
                    <a:p>
                      <a:pPr algn="just"/>
                      <a:r>
                        <a:rPr lang="es-CO" sz="1400" b="0" kern="1200" dirty="0">
                          <a:solidFill>
                            <a:schemeClr val="tx1"/>
                          </a:solidFill>
                          <a:latin typeface="Tw Cen MT Condensed" panose="020B0606020104020203" pitchFamily="34" charset="0"/>
                          <a:ea typeface="+mn-ea"/>
                          <a:cs typeface="Times New Roman" panose="02020603050405020304" pitchFamily="18" charset="0"/>
                        </a:rPr>
                        <a:t>Se presentaron un total de veintiún (21) iniciativas, de las cuales diez (10) resultaron beneficiadas al cumplir con los criterios de la convocatoria desarrollada en el marco de la ejecución del Convenio de Cooperación Internacional No. 707 de 2021 entre la SDHT y la OEI. </a:t>
                      </a:r>
                    </a:p>
                    <a:p>
                      <a:pPr algn="just"/>
                      <a:r>
                        <a:rPr lang="es-CO" sz="1400" b="0" kern="1200" dirty="0">
                          <a:solidFill>
                            <a:schemeClr val="tx1"/>
                          </a:solidFill>
                          <a:latin typeface="Tw Cen MT Condensed" panose="020B0606020104020203" pitchFamily="34" charset="0"/>
                          <a:ea typeface="+mn-ea"/>
                          <a:cs typeface="Times New Roman" panose="02020603050405020304" pitchFamily="18" charset="0"/>
                        </a:rPr>
                        <a:t>El apoyo acumulado a las diez iniciativas de innovación social de la localidad fue de COP $137.961.966.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6159795"/>
                  </a:ext>
                </a:extLst>
              </a:tr>
              <a:tr h="780873">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AB427">
                        <a:alpha val="80000"/>
                      </a:srgbClr>
                    </a:solidFill>
                  </a:tcPr>
                </a:tc>
                <a:tc gridSpan="2">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Monto financiado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Asociación Nueva Vida Mujer – ASOMUJER.</a:t>
                      </a:r>
                    </a:p>
                  </a:txBody>
                  <a:tcPr anchor="ctr">
                    <a:lnR w="6350" cap="flat" cmpd="sng" algn="ctr">
                      <a:solidFill>
                        <a:schemeClr val="tx1"/>
                      </a:solidFill>
                      <a:prstDash val="solid"/>
                      <a:round/>
                      <a:headEnd type="none" w="med" len="med"/>
                      <a:tailEnd type="none" w="med" len="med"/>
                    </a:lnR>
                    <a:solidFill>
                      <a:srgbClr val="FAB427">
                        <a:alpha val="80000"/>
                      </a:srgbClr>
                    </a:solidFill>
                  </a:tcPr>
                </a:tc>
                <a:tc gridSpan="2">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Talleres formativos y fortalecimiento de los espacios de encuentro y convivencia en el proyecto de vivienda de interés social  Ciudadela El Porvenir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Mz</a:t>
                      </a:r>
                      <a:r>
                        <a:rPr lang="es-CO" sz="1400" b="0" kern="1200" dirty="0">
                          <a:solidFill>
                            <a:schemeClr val="tx1"/>
                          </a:solidFill>
                          <a:latin typeface="Tw Cen MT Condensed" panose="020B0606020104020203" pitchFamily="34" charset="0"/>
                          <a:ea typeface="+mn-ea"/>
                          <a:cs typeface="Times New Roman" panose="02020603050405020304" pitchFamily="18" charset="0"/>
                        </a:rPr>
                        <a:t> 2A” en la localidad de Bosa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Fortalecer los conocimientos acerca de las normas de convivencia ciudadana, respeto por el otro, solidaridad, seguridad y protección en la comunidad que reside el proyecto de vivienda de interés social Ciudadela El Porvenir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Mz</a:t>
                      </a:r>
                      <a:r>
                        <a:rPr lang="es-CO" sz="1400" b="0" kern="1200" dirty="0">
                          <a:solidFill>
                            <a:schemeClr val="tx1"/>
                          </a:solidFill>
                          <a:latin typeface="Tw Cen MT Condensed" panose="020B0606020104020203" pitchFamily="34" charset="0"/>
                          <a:ea typeface="+mn-ea"/>
                          <a:cs typeface="Times New Roman" panose="02020603050405020304" pitchFamily="18" charset="0"/>
                        </a:rPr>
                        <a:t> 2A, en la localidad séptima de Bosa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180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$13.072.400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Colectivo CRAAJ</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solidFill>
                      <a:srgbClr val="FAB427">
                        <a:alpha val="80000"/>
                      </a:srgbClr>
                    </a:solidFill>
                  </a:tcPr>
                </a:tc>
                <a:tc gridSpan="2">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Laboratorio Creativo móvil para la convivencia ciudadana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Desarrollar un programa de sensibilización cultural para mejorar la convivencia ciudadana en la UPZ 86 Bosa El porvenir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800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703329"/>
                  </a:ext>
                </a:extLst>
              </a:tr>
            </a:tbl>
          </a:graphicData>
        </a:graphic>
      </p:graphicFrame>
      <p:pic>
        <p:nvPicPr>
          <p:cNvPr id="8" name="Imagen 7">
            <a:extLst>
              <a:ext uri="{FF2B5EF4-FFF2-40B4-BE49-F238E27FC236}">
                <a16:creationId xmlns:a16="http://schemas.microsoft.com/office/drawing/2014/main" id="{2DEDD752-4C02-B241-896B-63F698AB5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49964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3826018442"/>
              </p:ext>
            </p:extLst>
          </p:nvPr>
        </p:nvGraphicFramePr>
        <p:xfrm>
          <a:off x="355601" y="1434801"/>
          <a:ext cx="6146797" cy="6248699"/>
        </p:xfrm>
        <a:graphic>
          <a:graphicData uri="http://schemas.openxmlformats.org/drawingml/2006/table">
            <a:tbl>
              <a:tblPr firstRow="1" bandRow="1">
                <a:tableStyleId>{5940675A-B579-460E-94D1-54222C63F5DA}</a:tableStyleId>
              </a:tblPr>
              <a:tblGrid>
                <a:gridCol w="1175735">
                  <a:extLst>
                    <a:ext uri="{9D8B030D-6E8A-4147-A177-3AD203B41FA5}">
                      <a16:colId xmlns:a16="http://schemas.microsoft.com/office/drawing/2014/main" val="3229440780"/>
                    </a:ext>
                  </a:extLst>
                </a:gridCol>
                <a:gridCol w="977900">
                  <a:extLst>
                    <a:ext uri="{9D8B030D-6E8A-4147-A177-3AD203B41FA5}">
                      <a16:colId xmlns:a16="http://schemas.microsoft.com/office/drawing/2014/main" val="3974016193"/>
                    </a:ext>
                  </a:extLst>
                </a:gridCol>
                <a:gridCol w="1939556">
                  <a:extLst>
                    <a:ext uri="{9D8B030D-6E8A-4147-A177-3AD203B41FA5}">
                      <a16:colId xmlns:a16="http://schemas.microsoft.com/office/drawing/2014/main" val="3002836941"/>
                    </a:ext>
                  </a:extLst>
                </a:gridCol>
                <a:gridCol w="1084521">
                  <a:extLst>
                    <a:ext uri="{9D8B030D-6E8A-4147-A177-3AD203B41FA5}">
                      <a16:colId xmlns:a16="http://schemas.microsoft.com/office/drawing/2014/main" val="1646731195"/>
                    </a:ext>
                  </a:extLst>
                </a:gridCol>
                <a:gridCol w="969085">
                  <a:extLst>
                    <a:ext uri="{9D8B030D-6E8A-4147-A177-3AD203B41FA5}">
                      <a16:colId xmlns:a16="http://schemas.microsoft.com/office/drawing/2014/main" val="2600623008"/>
                    </a:ext>
                  </a:extLst>
                </a:gridCol>
              </a:tblGrid>
              <a:tr h="609899">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6159795"/>
                  </a:ext>
                </a:extLst>
              </a:tr>
              <a:tr h="780873">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Monto financiado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err="1">
                          <a:solidFill>
                            <a:schemeClr val="tx1"/>
                          </a:solidFill>
                          <a:latin typeface="Tw Cen MT Condensed" panose="020B0606020104020203" pitchFamily="34" charset="0"/>
                          <a:ea typeface="+mn-ea"/>
                          <a:cs typeface="Times New Roman" panose="02020603050405020304" pitchFamily="18" charset="0"/>
                        </a:rPr>
                        <a:t>Vermicultura</a:t>
                      </a:r>
                      <a:r>
                        <a:rPr lang="es-CO" sz="1400" b="0" kern="1200" dirty="0">
                          <a:solidFill>
                            <a:schemeClr val="tx1"/>
                          </a:solidFill>
                          <a:latin typeface="Tw Cen MT Condensed" panose="020B0606020104020203" pitchFamily="34" charset="0"/>
                          <a:ea typeface="+mn-ea"/>
                          <a:cs typeface="Times New Roman" panose="02020603050405020304" pitchFamily="18" charset="0"/>
                        </a:rPr>
                        <a:t> Bogotá</a:t>
                      </a:r>
                      <a:endParaRPr lang="es-ES"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ECOFESTIVAL-AULASALACALLE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Reducir la cantidad de residuos sólidos no aprovechables que se generan en los hogares a través de la constitución de la comunidad de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vermi-composteros</a:t>
                      </a:r>
                      <a:r>
                        <a:rPr lang="es-CO" sz="1400" b="0" kern="1200" dirty="0">
                          <a:solidFill>
                            <a:schemeClr val="tx1"/>
                          </a:solidFill>
                          <a:latin typeface="Tw Cen MT Condensed" panose="020B0606020104020203" pitchFamily="34" charset="0"/>
                          <a:ea typeface="+mn-ea"/>
                          <a:cs typeface="Times New Roman" panose="02020603050405020304" pitchFamily="18" charset="0"/>
                        </a:rPr>
                        <a:t> urbanos, aprovechando residuos orgánicos y convirtiéndolos en abono y sustratos orgánicos de la mejor calidad y fomentar un pensamiento crítico en las comunidades desde una perspectiva preventiva, correctiva y de mitigación de la crisis climático y ambiental de la localidad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140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CIEF Equidad y Emprendimiento</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Green </a:t>
                      </a:r>
                      <a:r>
                        <a:rPr lang="es-CO" sz="1200" b="0" kern="1200" dirty="0" err="1">
                          <a:solidFill>
                            <a:schemeClr val="tx1"/>
                          </a:solidFill>
                          <a:latin typeface="Tw Cen MT Condensed" panose="020B0606020104020203" pitchFamily="34" charset="0"/>
                          <a:ea typeface="+mn-ea"/>
                          <a:cs typeface="Times New Roman" panose="02020603050405020304" pitchFamily="18" charset="0"/>
                        </a:rPr>
                        <a:t>Explosion</a:t>
                      </a:r>
                      <a:r>
                        <a:rPr lang="es-CO" sz="1200" b="0" kern="1200" dirty="0">
                          <a:solidFill>
                            <a:schemeClr val="tx1"/>
                          </a:solidFill>
                          <a:latin typeface="Tw Cen MT Condensed" panose="020B0606020104020203" pitchFamily="34" charset="0"/>
                          <a:ea typeface="+mn-ea"/>
                          <a:cs typeface="Times New Roman" panose="02020603050405020304" pitchFamily="18" charset="0"/>
                        </a:rPr>
                        <a:t>–Reverdeciendo Mi Barrio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fomentar procesos de reconocimiento, cuidado, apropiación y </a:t>
                      </a:r>
                      <a:r>
                        <a:rPr lang="es-CO" sz="1200" b="0" kern="1200" dirty="0" err="1">
                          <a:solidFill>
                            <a:schemeClr val="tx1"/>
                          </a:solidFill>
                          <a:latin typeface="Tw Cen MT Condensed" panose="020B0606020104020203" pitchFamily="34" charset="0"/>
                          <a:ea typeface="+mn-ea"/>
                          <a:cs typeface="Times New Roman" panose="02020603050405020304" pitchFamily="18" charset="0"/>
                        </a:rPr>
                        <a:t>resignificación</a:t>
                      </a:r>
                      <a:r>
                        <a:rPr lang="es-CO" sz="1200" b="0" kern="1200" dirty="0">
                          <a:solidFill>
                            <a:schemeClr val="tx1"/>
                          </a:solidFill>
                          <a:latin typeface="Tw Cen MT Condensed" panose="020B0606020104020203" pitchFamily="34" charset="0"/>
                          <a:ea typeface="+mn-ea"/>
                          <a:cs typeface="Times New Roman" panose="02020603050405020304" pitchFamily="18" charset="0"/>
                        </a:rPr>
                        <a:t> del territorio y el medio ambiente, usando como elementos de transformación y empoderamiento la siembra y el arte.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100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703329"/>
                  </a:ext>
                </a:extLst>
              </a:tr>
            </a:tbl>
          </a:graphicData>
        </a:graphic>
      </p:graphicFrame>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pic>
        <p:nvPicPr>
          <p:cNvPr id="13"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574" b="1832"/>
          <a:stretch/>
        </p:blipFill>
        <p:spPr bwMode="auto">
          <a:xfrm>
            <a:off x="2731846" y="1482032"/>
            <a:ext cx="1394305" cy="54820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0D7E4502-1F1D-F145-9CE8-6C08A2937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4124065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1174485918"/>
              </p:ext>
            </p:extLst>
          </p:nvPr>
        </p:nvGraphicFramePr>
        <p:xfrm>
          <a:off x="355601" y="1434801"/>
          <a:ext cx="6146797" cy="6949739"/>
        </p:xfrm>
        <a:graphic>
          <a:graphicData uri="http://schemas.openxmlformats.org/drawingml/2006/table">
            <a:tbl>
              <a:tblPr firstRow="1" bandRow="1">
                <a:tableStyleId>{5940675A-B579-460E-94D1-54222C63F5DA}</a:tableStyleId>
              </a:tblPr>
              <a:tblGrid>
                <a:gridCol w="1175735">
                  <a:extLst>
                    <a:ext uri="{9D8B030D-6E8A-4147-A177-3AD203B41FA5}">
                      <a16:colId xmlns:a16="http://schemas.microsoft.com/office/drawing/2014/main" val="3229440780"/>
                    </a:ext>
                  </a:extLst>
                </a:gridCol>
                <a:gridCol w="977900">
                  <a:extLst>
                    <a:ext uri="{9D8B030D-6E8A-4147-A177-3AD203B41FA5}">
                      <a16:colId xmlns:a16="http://schemas.microsoft.com/office/drawing/2014/main" val="3974016193"/>
                    </a:ext>
                  </a:extLst>
                </a:gridCol>
                <a:gridCol w="1939556">
                  <a:extLst>
                    <a:ext uri="{9D8B030D-6E8A-4147-A177-3AD203B41FA5}">
                      <a16:colId xmlns:a16="http://schemas.microsoft.com/office/drawing/2014/main" val="3002836941"/>
                    </a:ext>
                  </a:extLst>
                </a:gridCol>
                <a:gridCol w="1084521">
                  <a:extLst>
                    <a:ext uri="{9D8B030D-6E8A-4147-A177-3AD203B41FA5}">
                      <a16:colId xmlns:a16="http://schemas.microsoft.com/office/drawing/2014/main" val="1646731195"/>
                    </a:ext>
                  </a:extLst>
                </a:gridCol>
                <a:gridCol w="969085">
                  <a:extLst>
                    <a:ext uri="{9D8B030D-6E8A-4147-A177-3AD203B41FA5}">
                      <a16:colId xmlns:a16="http://schemas.microsoft.com/office/drawing/2014/main" val="2600623008"/>
                    </a:ext>
                  </a:extLst>
                </a:gridCol>
              </a:tblGrid>
              <a:tr h="609899">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6159795"/>
                  </a:ext>
                </a:extLst>
              </a:tr>
              <a:tr h="780873">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AB427">
                        <a:alpha val="80000"/>
                      </a:srgbClr>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Monto financiado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Alianza Entre la Agrupación </a:t>
                      </a:r>
                      <a:r>
                        <a:rPr lang="es-CO" sz="1200" b="0" kern="1200" dirty="0" err="1">
                          <a:solidFill>
                            <a:schemeClr val="tx1"/>
                          </a:solidFill>
                          <a:latin typeface="Tw Cen MT Condensed" panose="020B0606020104020203" pitchFamily="34" charset="0"/>
                          <a:ea typeface="+mn-ea"/>
                          <a:cs typeface="Times New Roman" panose="02020603050405020304" pitchFamily="18" charset="0"/>
                        </a:rPr>
                        <a:t>Cri</a:t>
                      </a:r>
                      <a:r>
                        <a:rPr lang="es-CO" sz="1200" b="0" kern="1200" dirty="0">
                          <a:solidFill>
                            <a:schemeClr val="tx1"/>
                          </a:solidFill>
                          <a:latin typeface="Tw Cen MT Condensed" panose="020B0606020104020203" pitchFamily="34" charset="0"/>
                          <a:ea typeface="+mn-ea"/>
                          <a:cs typeface="Times New Roman" panose="02020603050405020304" pitchFamily="18" charset="0"/>
                        </a:rPr>
                        <a:t>-Arte Crianza Creativa y la Administración del Conjunto Brisas del Caney</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solidFill>
                      <a:srgbClr val="FAB427">
                        <a:alpha val="80000"/>
                      </a:srgbClr>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Reverdeciendo Brisas del Caney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Gestionar la adecuación de un espacio que favorezca el cuidado del ambiente y la realización de actividades comunitarias que fortalezcan el desarrollo de potencialidades, competencias y habilidades socioemocionales individuales, familiares y sociales de las niñas, niños, jóvenes, personas en condición de discapacidad, adultos y adultos mayores que habitan el conjunto residencial Brisas del Caney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110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$14.588.250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245597">
                <a:tc>
                  <a:txBody>
                    <a:bodyPr/>
                    <a:lstStyle/>
                    <a:p>
                      <a:pPr lvl="0" algn="ctr"/>
                      <a:r>
                        <a:rPr lang="es-CO" sz="1200" b="0" kern="1200" dirty="0">
                          <a:solidFill>
                            <a:schemeClr val="tx1"/>
                          </a:solidFill>
                          <a:latin typeface="Tw Cen MT Condensed" panose="020B0606020104020203" pitchFamily="34" charset="0"/>
                          <a:ea typeface="+mn-ea"/>
                          <a:cs typeface="Times New Roman" panose="02020603050405020304" pitchFamily="18" charset="0"/>
                        </a:rPr>
                        <a:t>Fundación Socio Cultural Teatro Calle Colombia</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solidFill>
                      <a:srgbClr val="FAB427">
                        <a:alpha val="80000"/>
                      </a:srgbClr>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Manzana 2A: Conjunto cerrado, territorio abierto y en Comunidad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Coadyuvar en el fortalecimiento de la cohesión comunitaria y creatividad social de los y las residentes del Proyecto de Vivienda de Interés Prioritario llamado Ciudadela El Porvenir </a:t>
                      </a:r>
                      <a:r>
                        <a:rPr lang="es-CO" sz="1200" b="0" kern="1200" dirty="0" err="1">
                          <a:solidFill>
                            <a:schemeClr val="tx1"/>
                          </a:solidFill>
                          <a:latin typeface="Tw Cen MT Condensed" panose="020B0606020104020203" pitchFamily="34" charset="0"/>
                          <a:ea typeface="+mn-ea"/>
                          <a:cs typeface="Times New Roman" panose="02020603050405020304" pitchFamily="18" charset="0"/>
                        </a:rPr>
                        <a:t>Mz</a:t>
                      </a:r>
                      <a:r>
                        <a:rPr lang="es-CO" sz="1200" b="0" kern="1200" dirty="0">
                          <a:solidFill>
                            <a:schemeClr val="tx1"/>
                          </a:solidFill>
                          <a:latin typeface="Tw Cen MT Condensed" panose="020B0606020104020203" pitchFamily="34" charset="0"/>
                          <a:ea typeface="+mn-ea"/>
                          <a:cs typeface="Times New Roman" panose="02020603050405020304" pitchFamily="18" charset="0"/>
                        </a:rPr>
                        <a:t> 2A de Bosa a través de las artes plásticas, el teatro comunitario, el cine foro, artes y oficios tradicionales y la cocina en comunidad.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65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$14.881.000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703329"/>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Rescatando Sueños por la Diversidad</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solidFill>
                      <a:srgbClr val="FAB427">
                        <a:alpha val="80000"/>
                      </a:srgbClr>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Embelleciendo nuestro barrio con reciclaje y jardinería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Concientizar sobre cultura ambiental ciudadana y a su vez lograr la recuperación de un punto comunitario específico que tenga la problemática de disposición inadecuada de residuos sólidos.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20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$11.060.416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pic>
        <p:nvPicPr>
          <p:cNvPr id="13"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74" b="1832"/>
          <a:stretch/>
        </p:blipFill>
        <p:spPr bwMode="auto">
          <a:xfrm>
            <a:off x="2731846" y="1482032"/>
            <a:ext cx="1394305" cy="54820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76913BE8-4A73-FA48-8287-709881994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4191375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421596776"/>
              </p:ext>
            </p:extLst>
          </p:nvPr>
        </p:nvGraphicFramePr>
        <p:xfrm>
          <a:off x="355601" y="1434801"/>
          <a:ext cx="6146797" cy="5486699"/>
        </p:xfrm>
        <a:graphic>
          <a:graphicData uri="http://schemas.openxmlformats.org/drawingml/2006/table">
            <a:tbl>
              <a:tblPr firstRow="1" bandRow="1">
                <a:tableStyleId>{5940675A-B579-460E-94D1-54222C63F5DA}</a:tableStyleId>
              </a:tblPr>
              <a:tblGrid>
                <a:gridCol w="1175735">
                  <a:extLst>
                    <a:ext uri="{9D8B030D-6E8A-4147-A177-3AD203B41FA5}">
                      <a16:colId xmlns:a16="http://schemas.microsoft.com/office/drawing/2014/main" val="3229440780"/>
                    </a:ext>
                  </a:extLst>
                </a:gridCol>
                <a:gridCol w="977900">
                  <a:extLst>
                    <a:ext uri="{9D8B030D-6E8A-4147-A177-3AD203B41FA5}">
                      <a16:colId xmlns:a16="http://schemas.microsoft.com/office/drawing/2014/main" val="3974016193"/>
                    </a:ext>
                  </a:extLst>
                </a:gridCol>
                <a:gridCol w="1939556">
                  <a:extLst>
                    <a:ext uri="{9D8B030D-6E8A-4147-A177-3AD203B41FA5}">
                      <a16:colId xmlns:a16="http://schemas.microsoft.com/office/drawing/2014/main" val="3002836941"/>
                    </a:ext>
                  </a:extLst>
                </a:gridCol>
                <a:gridCol w="1084521">
                  <a:extLst>
                    <a:ext uri="{9D8B030D-6E8A-4147-A177-3AD203B41FA5}">
                      <a16:colId xmlns:a16="http://schemas.microsoft.com/office/drawing/2014/main" val="1646731195"/>
                    </a:ext>
                  </a:extLst>
                </a:gridCol>
                <a:gridCol w="969085">
                  <a:extLst>
                    <a:ext uri="{9D8B030D-6E8A-4147-A177-3AD203B41FA5}">
                      <a16:colId xmlns:a16="http://schemas.microsoft.com/office/drawing/2014/main" val="2600623008"/>
                    </a:ext>
                  </a:extLst>
                </a:gridCol>
              </a:tblGrid>
              <a:tr h="609899">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6159795"/>
                  </a:ext>
                </a:extLst>
              </a:tr>
              <a:tr h="780873">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Monto financiado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Jóvenes en Cambio</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Aprendamos con Rocky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Reforzar la convivencia de los habitantes de vivienda de interés social mediante actividades pedagógicas, culturales, de bienestar y protección animal que fortalezcan el tejido social mediante la concientización del papel de las mascotas en la propiedad horizontal.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30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245597">
                <a:tc>
                  <a:txBody>
                    <a:bodyPr/>
                    <a:lstStyle/>
                    <a:p>
                      <a:pPr lvl="0" algn="ctr"/>
                      <a:r>
                        <a:rPr lang="es-CO" sz="1200" b="0" kern="1200" dirty="0">
                          <a:solidFill>
                            <a:schemeClr val="tx1"/>
                          </a:solidFill>
                          <a:latin typeface="Tw Cen MT Condensed" panose="020B0606020104020203" pitchFamily="34" charset="0"/>
                          <a:ea typeface="+mn-ea"/>
                          <a:cs typeface="Times New Roman" panose="02020603050405020304" pitchFamily="18" charset="0"/>
                        </a:rPr>
                        <a:t>Erce Danza (Entre Ritmo, Cuerpo y Espacio)</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Entre Vecino y Vecino Más Me Arrimo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Generar mayor cohesión, integración y convivencia entre cada uno de los residentes de las viviendas de interés social que conforman parques de Villa Javier.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30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$9.359.900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703329"/>
                  </a:ext>
                </a:extLst>
              </a:tr>
              <a:tr h="2455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Agrupación Cultural y Ambiental Luciérnagas- </a:t>
                      </a:r>
                      <a:r>
                        <a:rPr lang="es-CO" sz="1200" b="0" kern="1200" dirty="0" err="1">
                          <a:solidFill>
                            <a:schemeClr val="tx1"/>
                          </a:solidFill>
                          <a:latin typeface="Tw Cen MT Condensed" panose="020B0606020104020203" pitchFamily="34" charset="0"/>
                          <a:ea typeface="+mn-ea"/>
                          <a:cs typeface="Times New Roman" panose="02020603050405020304" pitchFamily="18" charset="0"/>
                        </a:rPr>
                        <a:t>Aca</a:t>
                      </a:r>
                      <a:r>
                        <a:rPr lang="es-CO" sz="1200" b="0" kern="1200" dirty="0">
                          <a:solidFill>
                            <a:schemeClr val="tx1"/>
                          </a:solidFill>
                          <a:latin typeface="Tw Cen MT Condensed" panose="020B0606020104020203" pitchFamily="34" charset="0"/>
                          <a:ea typeface="+mn-ea"/>
                          <a:cs typeface="Times New Roman" panose="02020603050405020304" pitchFamily="18" charset="0"/>
                        </a:rPr>
                        <a:t> Luciérnagas</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Noches de Luciérnagas III: El sendero de las Luciérnagas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Fortalecer la apropiación territorial de los habitantes del micro territorio la primavera sur y el palmar, de la conurbación Bosa-Soacha, mediante la realización de nueve bazares culturales y artísticos, denominados “Noches de luciérnagas III”.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450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latin typeface="Tw Cen MT Condensed" panose="020B0606020104020203" pitchFamily="34" charset="0"/>
                          <a:ea typeface="+mn-ea"/>
                          <a:cs typeface="Times New Roman" panose="02020603050405020304" pitchFamily="18" charset="0"/>
                        </a:rPr>
                        <a:t> $15.000.000</a:t>
                      </a:r>
                      <a:endParaRPr lang="es-ES" sz="12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pic>
        <p:nvPicPr>
          <p:cNvPr id="13"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74" b="1832"/>
          <a:stretch/>
        </p:blipFill>
        <p:spPr bwMode="auto">
          <a:xfrm>
            <a:off x="2731846" y="1482032"/>
            <a:ext cx="1394305" cy="54820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6D1D8D41-F281-CB46-8E0B-829566B60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1076623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2690678806"/>
              </p:ext>
            </p:extLst>
          </p:nvPr>
        </p:nvGraphicFramePr>
        <p:xfrm>
          <a:off x="355601" y="1434801"/>
          <a:ext cx="6146797" cy="3986157"/>
        </p:xfrm>
        <a:graphic>
          <a:graphicData uri="http://schemas.openxmlformats.org/drawingml/2006/table">
            <a:tbl>
              <a:tblPr firstRow="1" bandRow="1">
                <a:tableStyleId>{5940675A-B579-460E-94D1-54222C63F5DA}</a:tableStyleId>
              </a:tblPr>
              <a:tblGrid>
                <a:gridCol w="6146797">
                  <a:extLst>
                    <a:ext uri="{9D8B030D-6E8A-4147-A177-3AD203B41FA5}">
                      <a16:colId xmlns:a16="http://schemas.microsoft.com/office/drawing/2014/main" val="3229440780"/>
                    </a:ext>
                  </a:extLst>
                </a:gridCol>
              </a:tblGrid>
              <a:tr h="999117">
                <a:tc>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906159795"/>
                  </a:ext>
                </a:extLst>
              </a:tr>
              <a:tr h="1095833">
                <a:tc>
                  <a:txBody>
                    <a:bodyPr/>
                    <a:lstStyle/>
                    <a:p>
                      <a:pPr algn="just"/>
                      <a:r>
                        <a:rPr lang="es-CO" sz="1600" b="0" kern="1200" dirty="0">
                          <a:solidFill>
                            <a:schemeClr val="tx1"/>
                          </a:solidFill>
                          <a:latin typeface="Tw Cen MT Condensed" panose="020B0606020104020203" pitchFamily="34" charset="0"/>
                          <a:ea typeface="+mn-ea"/>
                          <a:cs typeface="Times New Roman" panose="02020603050405020304" pitchFamily="18" charset="0"/>
                        </a:rPr>
                        <a:t>Se ejecutó el Convenio interadministrativo No. 826 suscrito entre la SDHT y el Instituto Distrital para la Protección de la Niñez y de la Juventud – IDIPRON. En el marco de éste, se vincularon 120 jóvenes de la ciudad de Bogotá en condiciones de vulnerabilidad para el desarrollo de las actividades propias de la intervención.  </a:t>
                      </a:r>
                      <a:endParaRPr lang="es-ES" sz="1600" b="0" kern="1200" dirty="0">
                        <a:solidFill>
                          <a:schemeClr val="tx1"/>
                        </a:solidFill>
                        <a:latin typeface="Tw Cen MT Condensed" panose="020B0606020104020203" pitchFamily="34" charset="0"/>
                        <a:ea typeface="+mn-ea"/>
                        <a:cs typeface="Times New Roman" panose="02020603050405020304" pitchFamily="18" charset="0"/>
                      </a:endParaRPr>
                    </a:p>
                    <a:p>
                      <a:r>
                        <a:rPr lang="es-CO" sz="1600" b="0" kern="1200" dirty="0">
                          <a:solidFill>
                            <a:schemeClr val="tx1"/>
                          </a:solidFill>
                          <a:latin typeface="Tw Cen MT Condensed" panose="020B0606020104020203" pitchFamily="34" charset="0"/>
                          <a:ea typeface="+mn-ea"/>
                          <a:cs typeface="Times New Roman" panose="02020603050405020304" pitchFamily="18" charset="0"/>
                        </a:rPr>
                        <a:t> </a:t>
                      </a:r>
                      <a:endParaRPr lang="es-ES" sz="1600" b="0" kern="1200" dirty="0">
                        <a:solidFill>
                          <a:schemeClr val="tx1"/>
                        </a:solidFill>
                        <a:latin typeface="Tw Cen MT Condensed" panose="020B0606020104020203" pitchFamily="34" charset="0"/>
                        <a:ea typeface="+mn-ea"/>
                        <a:cs typeface="Times New Roman" panose="02020603050405020304" pitchFamily="18" charset="0"/>
                      </a:endParaRPr>
                    </a:p>
                    <a:p>
                      <a:pPr algn="just"/>
                      <a:r>
                        <a:rPr lang="es-CO" sz="1600" b="0" kern="1200" dirty="0">
                          <a:solidFill>
                            <a:schemeClr val="tx1"/>
                          </a:solidFill>
                          <a:latin typeface="Tw Cen MT Condensed" panose="020B0606020104020203" pitchFamily="34" charset="0"/>
                          <a:ea typeface="+mn-ea"/>
                          <a:cs typeface="Times New Roman" panose="02020603050405020304" pitchFamily="18" charset="0"/>
                        </a:rPr>
                        <a:t>Los barrios intervenidos en esta localidad fueron el Jardín, San Eugenio, San Eugenio II y Getsemaní, logrando embellecer 305 viviendas lo que equivale a 11.839,68 M2, igualmente se intervino en el espacio público a través de 12 murales de arte urbano, los cuales fueron </a:t>
                      </a:r>
                      <a:r>
                        <a:rPr lang="es-CO" sz="1600" b="0" kern="1200" dirty="0" err="1">
                          <a:solidFill>
                            <a:schemeClr val="tx1"/>
                          </a:solidFill>
                          <a:latin typeface="Tw Cen MT Condensed" panose="020B0606020104020203" pitchFamily="34" charset="0"/>
                          <a:ea typeface="+mn-ea"/>
                          <a:cs typeface="Times New Roman" panose="02020603050405020304" pitchFamily="18" charset="0"/>
                        </a:rPr>
                        <a:t>co</a:t>
                      </a:r>
                      <a:r>
                        <a:rPr lang="es-CO" sz="1600" b="0" kern="1200" dirty="0">
                          <a:solidFill>
                            <a:schemeClr val="tx1"/>
                          </a:solidFill>
                          <a:latin typeface="Tw Cen MT Condensed" panose="020B0606020104020203" pitchFamily="34" charset="0"/>
                          <a:ea typeface="+mn-ea"/>
                          <a:cs typeface="Times New Roman" panose="02020603050405020304" pitchFamily="18" charset="0"/>
                        </a:rPr>
                        <a:t>-creados con la comunidad en su diseño e intervención. </a:t>
                      </a:r>
                      <a:endParaRPr lang="es-ES" sz="1600" b="0" kern="1200" dirty="0">
                        <a:solidFill>
                          <a:schemeClr val="tx1"/>
                        </a:solidFill>
                        <a:latin typeface="Tw Cen MT Condensed" panose="020B0606020104020203" pitchFamily="34" charset="0"/>
                        <a:ea typeface="+mn-ea"/>
                        <a:cs typeface="Times New Roman" panose="02020603050405020304" pitchFamily="18" charset="0"/>
                      </a:endParaRPr>
                    </a:p>
                    <a:p>
                      <a:r>
                        <a:rPr lang="es-CO" sz="1600" b="0" kern="1200" dirty="0">
                          <a:solidFill>
                            <a:schemeClr val="tx1"/>
                          </a:solidFill>
                          <a:latin typeface="Tw Cen MT Condensed" panose="020B0606020104020203" pitchFamily="34" charset="0"/>
                          <a:ea typeface="+mn-ea"/>
                          <a:cs typeface="Times New Roman" panose="02020603050405020304" pitchFamily="18" charset="0"/>
                        </a:rPr>
                        <a:t> </a:t>
                      </a:r>
                      <a:endParaRPr lang="es-ES" sz="1600" b="0" kern="1200" dirty="0">
                        <a:solidFill>
                          <a:schemeClr val="tx1"/>
                        </a:solidFill>
                        <a:latin typeface="Tw Cen MT Condensed" panose="020B0606020104020203" pitchFamily="34" charset="0"/>
                        <a:ea typeface="+mn-ea"/>
                        <a:cs typeface="Times New Roman" panose="02020603050405020304" pitchFamily="18" charset="0"/>
                      </a:endParaRPr>
                    </a:p>
                    <a:p>
                      <a:r>
                        <a:rPr lang="es-CO" sz="1600" b="0" kern="1200" dirty="0">
                          <a:solidFill>
                            <a:schemeClr val="tx1"/>
                          </a:solidFill>
                          <a:latin typeface="Tw Cen MT Condensed" panose="020B0606020104020203" pitchFamily="34" charset="0"/>
                          <a:ea typeface="+mn-ea"/>
                          <a:cs typeface="Times New Roman" panose="02020603050405020304" pitchFamily="18" charset="0"/>
                        </a:rPr>
                        <a:t>El área total de intervención con color en esta localidad fue de 12.165,87 M2.</a:t>
                      </a:r>
                      <a:endParaRPr lang="es-ES" sz="1600" b="0" kern="1200" dirty="0">
                        <a:solidFill>
                          <a:schemeClr val="tx1"/>
                        </a:solidFill>
                        <a:latin typeface="Tw Cen MT Condensed" panose="020B0606020104020203" pitchFamily="34" charset="0"/>
                        <a:ea typeface="+mn-ea"/>
                        <a:cs typeface="Times New Roman" panose="02020603050405020304" pitchFamily="18" charset="0"/>
                      </a:endParaRPr>
                    </a:p>
                    <a:p>
                      <a:pPr algn="ctr"/>
                      <a:endParaRPr lang="es-CO" sz="1400" b="1"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8407388"/>
                  </a:ext>
                </a:extLst>
              </a:tr>
            </a:tbl>
          </a:graphicData>
        </a:graphic>
      </p:graphicFrame>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Bosa</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8" name="Tabla 4">
            <a:extLst>
              <a:ext uri="{FF2B5EF4-FFF2-40B4-BE49-F238E27FC236}">
                <a16:creationId xmlns:a16="http://schemas.microsoft.com/office/drawing/2014/main" id="{DDB83620-8DAC-4704-B506-314EBB7CBDA9}"/>
              </a:ext>
            </a:extLst>
          </p:cNvPr>
          <p:cNvGraphicFramePr>
            <a:graphicFrameLocks noGrp="1"/>
          </p:cNvGraphicFramePr>
          <p:nvPr>
            <p:extLst>
              <p:ext uri="{D42A27DB-BD31-4B8C-83A1-F6EECF244321}">
                <p14:modId xmlns:p14="http://schemas.microsoft.com/office/powerpoint/2010/main" val="3128303535"/>
              </p:ext>
            </p:extLst>
          </p:nvPr>
        </p:nvGraphicFramePr>
        <p:xfrm>
          <a:off x="330200" y="5712411"/>
          <a:ext cx="6197598" cy="1036320"/>
        </p:xfrm>
        <a:graphic>
          <a:graphicData uri="http://schemas.openxmlformats.org/drawingml/2006/table">
            <a:tbl>
              <a:tblPr firstRow="1" bandRow="1">
                <a:tableStyleId>{5940675A-B579-460E-94D1-54222C63F5DA}</a:tableStyleId>
              </a:tblPr>
              <a:tblGrid>
                <a:gridCol w="3098799">
                  <a:extLst>
                    <a:ext uri="{9D8B030D-6E8A-4147-A177-3AD203B41FA5}">
                      <a16:colId xmlns:a16="http://schemas.microsoft.com/office/drawing/2014/main" val="1437161439"/>
                    </a:ext>
                  </a:extLst>
                </a:gridCol>
                <a:gridCol w="3098799">
                  <a:extLst>
                    <a:ext uri="{9D8B030D-6E8A-4147-A177-3AD203B41FA5}">
                      <a16:colId xmlns:a16="http://schemas.microsoft.com/office/drawing/2014/main" val="3026030743"/>
                    </a:ext>
                  </a:extLst>
                </a:gridCol>
              </a:tblGrid>
              <a:tr h="229401">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PRESUPUESTO INVERTIDO EN LA LOCALIDAD DE BOSA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POBLACIÓN BENEFICIADA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2567684213"/>
                  </a:ext>
                </a:extLst>
              </a:tr>
              <a:tr h="14932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2800" b="0" kern="1200" dirty="0">
                          <a:solidFill>
                            <a:schemeClr val="tx1"/>
                          </a:solidFill>
                          <a:latin typeface="Tw Cen MT Condensed" panose="020B0606020104020203" pitchFamily="34" charset="0"/>
                          <a:ea typeface="+mn-ea"/>
                          <a:cs typeface="Times New Roman" panose="02020603050405020304" pitchFamily="18" charset="0"/>
                        </a:rPr>
                        <a:t>$ 665.113.199</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tc>
                  <a:txBody>
                    <a:bodyPr/>
                    <a:lstStyle/>
                    <a:p>
                      <a:pPr algn="ctr"/>
                      <a:r>
                        <a:rPr lang="es-CO" sz="2800" b="0" kern="1200" dirty="0">
                          <a:solidFill>
                            <a:schemeClr val="tx1"/>
                          </a:solidFill>
                          <a:latin typeface="Tw Cen MT Condensed" panose="020B0606020104020203" pitchFamily="34" charset="0"/>
                          <a:ea typeface="+mn-ea"/>
                          <a:cs typeface="Times New Roman" panose="02020603050405020304" pitchFamily="18" charset="0"/>
                        </a:rPr>
                        <a:t>5.960.000 Personas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extLst>
                  <a:ext uri="{0D108BD9-81ED-4DB2-BD59-A6C34878D82A}">
                    <a16:rowId xmlns:a16="http://schemas.microsoft.com/office/drawing/2014/main" val="3060302630"/>
                  </a:ext>
                </a:extLst>
              </a:tr>
            </a:tbl>
          </a:graphicData>
        </a:graphic>
      </p:graphicFrame>
      <p:pic>
        <p:nvPicPr>
          <p:cNvPr id="10" name="Imagen 9">
            <a:extLst>
              <a:ext uri="{FF2B5EF4-FFF2-40B4-BE49-F238E27FC236}">
                <a16:creationId xmlns:a16="http://schemas.microsoft.com/office/drawing/2014/main" id="{4EDE9F68-F4EA-9846-BBD2-AB7D61280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153" y="1544028"/>
            <a:ext cx="2117691" cy="792283"/>
          </a:xfrm>
          <a:prstGeom prst="rect">
            <a:avLst/>
          </a:prstGeom>
        </p:spPr>
      </p:pic>
      <p:pic>
        <p:nvPicPr>
          <p:cNvPr id="14" name="Imagen 13">
            <a:extLst>
              <a:ext uri="{FF2B5EF4-FFF2-40B4-BE49-F238E27FC236}">
                <a16:creationId xmlns:a16="http://schemas.microsoft.com/office/drawing/2014/main" id="{B78C930A-DAF9-A44A-982E-E9F9AF10A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185771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54D6DCB-8AFE-AA71-91D5-C534C0681D99}"/>
              </a:ext>
            </a:extLst>
          </p:cNvPr>
          <p:cNvSpPr txBox="1"/>
          <p:nvPr/>
        </p:nvSpPr>
        <p:spPr>
          <a:xfrm>
            <a:off x="624385" y="159445"/>
            <a:ext cx="5609230" cy="830997"/>
          </a:xfrm>
          <a:prstGeom prst="rect">
            <a:avLst/>
          </a:prstGeom>
          <a:noFill/>
        </p:spPr>
        <p:txBody>
          <a:bodyPr wrap="square" lIns="91440" tIns="45720" rIns="91440" bIns="45720" rtlCol="0" anchor="t">
            <a:spAutoFit/>
          </a:bodyPr>
          <a:lstStyle/>
          <a:p>
            <a:pPr algn="ctr"/>
            <a:r>
              <a:rPr lang="es-CO" sz="2400" b="1" dirty="0">
                <a:solidFill>
                  <a:srgbClr val="299E89"/>
                </a:solidFill>
                <a:latin typeface="Tw Cen MT Condensed"/>
              </a:rPr>
              <a:t>Estrategia </a:t>
            </a:r>
            <a:endParaRPr lang="es-CO" sz="2400" b="1" dirty="0">
              <a:solidFill>
                <a:srgbClr val="299E89"/>
              </a:solidFill>
              <a:latin typeface="Tw Cen MT Condensed" panose="020B0606020104020203" pitchFamily="34" charset="0"/>
            </a:endParaRPr>
          </a:p>
          <a:p>
            <a:pPr algn="ctr"/>
            <a:r>
              <a:rPr lang="es-CO" sz="2400" b="1" u="sng" dirty="0">
                <a:solidFill>
                  <a:srgbClr val="299E89"/>
                </a:solidFill>
                <a:latin typeface="Tw Cen MT Condensed"/>
              </a:rPr>
              <a:t>Conéctate con tu territorio</a:t>
            </a:r>
          </a:p>
        </p:txBody>
      </p:sp>
      <p:sp>
        <p:nvSpPr>
          <p:cNvPr id="10" name="CuadroTexto 9">
            <a:extLst>
              <a:ext uri="{FF2B5EF4-FFF2-40B4-BE49-F238E27FC236}">
                <a16:creationId xmlns:a16="http://schemas.microsoft.com/office/drawing/2014/main" id="{A1035C08-70DD-496A-A479-6D5A3A52CFED}"/>
              </a:ext>
            </a:extLst>
          </p:cNvPr>
          <p:cNvSpPr txBox="1"/>
          <p:nvPr/>
        </p:nvSpPr>
        <p:spPr>
          <a:xfrm>
            <a:off x="298450" y="1014332"/>
            <a:ext cx="6261100" cy="1015663"/>
          </a:xfrm>
          <a:prstGeom prst="rect">
            <a:avLst/>
          </a:prstGeom>
          <a:noFill/>
          <a:ln w="38100">
            <a:solidFill>
              <a:srgbClr val="009999"/>
            </a:solidFill>
          </a:ln>
        </p:spPr>
        <p:txBody>
          <a:bodyPr wrap="square">
            <a:spAutoFit/>
          </a:bodyPr>
          <a:lstStyle/>
          <a:p>
            <a:pPr algn="ctr"/>
            <a:r>
              <a:rPr lang="es-CO" sz="1500" dirty="0">
                <a:solidFill>
                  <a:srgbClr val="000000"/>
                </a:solidFill>
                <a:latin typeface="Tw Cen MT Condensed" panose="020B0606020104020203" pitchFamily="34" charset="0"/>
                <a:cs typeface="Times New Roman" panose="02020603050405020304" pitchFamily="18" charset="0"/>
              </a:rPr>
              <a:t>Desde el proyecto de inversión 7590 “</a:t>
            </a:r>
            <a:r>
              <a:rPr lang="es-CO" sz="1500" i="1" dirty="0">
                <a:solidFill>
                  <a:srgbClr val="000000"/>
                </a:solidFill>
                <a:latin typeface="Tw Cen MT Condensed" panose="020B0606020104020203" pitchFamily="34" charset="0"/>
                <a:cs typeface="Times New Roman" panose="02020603050405020304" pitchFamily="18" charset="0"/>
              </a:rPr>
              <a:t>Desarrollo de Estrategias de Innovación Social y Comunicación para el Fortalecimiento de la participación en Temas Hábitat En Bogotá” </a:t>
            </a:r>
            <a:r>
              <a:rPr lang="es-CO" sz="1500" dirty="0">
                <a:solidFill>
                  <a:srgbClr val="000000"/>
                </a:solidFill>
                <a:latin typeface="Tw Cen MT Condensed" panose="020B0606020104020203" pitchFamily="34" charset="0"/>
                <a:cs typeface="Times New Roman" panose="02020603050405020304" pitchFamily="18" charset="0"/>
              </a:rPr>
              <a:t>se materializa la Estrategia Conéctate con tu Territorio que aborda integralmente los territorios priorizados. Se promueve la apropiación y el disfrute del espacio público a través de las siguientes estrategias: </a:t>
            </a:r>
          </a:p>
        </p:txBody>
      </p:sp>
      <p:pic>
        <p:nvPicPr>
          <p:cNvPr id="13" name="Imagen 12">
            <a:extLst>
              <a:ext uri="{FF2B5EF4-FFF2-40B4-BE49-F238E27FC236}">
                <a16:creationId xmlns:a16="http://schemas.microsoft.com/office/drawing/2014/main" id="{5F8A933A-A4ED-4C34-8CEC-F957DD87E805}"/>
              </a:ext>
            </a:extLst>
          </p:cNvPr>
          <p:cNvPicPr>
            <a:picLocks noChangeAspect="1"/>
          </p:cNvPicPr>
          <p:nvPr/>
        </p:nvPicPr>
        <p:blipFill>
          <a:blip r:embed="rId2"/>
          <a:stretch>
            <a:fillRect/>
          </a:stretch>
        </p:blipFill>
        <p:spPr>
          <a:xfrm>
            <a:off x="974161" y="2408183"/>
            <a:ext cx="1462343" cy="577089"/>
          </a:xfrm>
          <a:prstGeom prst="rect">
            <a:avLst/>
          </a:prstGeom>
        </p:spPr>
      </p:pic>
      <p:grpSp>
        <p:nvGrpSpPr>
          <p:cNvPr id="7" name="Grupo 6">
            <a:extLst>
              <a:ext uri="{FF2B5EF4-FFF2-40B4-BE49-F238E27FC236}">
                <a16:creationId xmlns:a16="http://schemas.microsoft.com/office/drawing/2014/main" id="{E3A3B987-A953-4BA4-86DB-42ADCC9768BA}"/>
              </a:ext>
            </a:extLst>
          </p:cNvPr>
          <p:cNvGrpSpPr/>
          <p:nvPr/>
        </p:nvGrpSpPr>
        <p:grpSpPr>
          <a:xfrm>
            <a:off x="4262981" y="2260424"/>
            <a:ext cx="1652929" cy="750385"/>
            <a:chOff x="4128191" y="1757436"/>
            <a:chExt cx="1706471" cy="822396"/>
          </a:xfrm>
        </p:grpSpPr>
        <p:pic>
          <p:nvPicPr>
            <p:cNvPr id="14" name="Imagen 13">
              <a:extLst>
                <a:ext uri="{FF2B5EF4-FFF2-40B4-BE49-F238E27FC236}">
                  <a16:creationId xmlns:a16="http://schemas.microsoft.com/office/drawing/2014/main" id="{B70578C9-CAD4-481F-ABA1-3CD23D3BEE60}"/>
                </a:ext>
              </a:extLst>
            </p:cNvPr>
            <p:cNvPicPr>
              <a:picLocks noChangeAspect="1"/>
            </p:cNvPicPr>
            <p:nvPr/>
          </p:nvPicPr>
          <p:blipFill>
            <a:blip r:embed="rId3"/>
            <a:stretch>
              <a:fillRect/>
            </a:stretch>
          </p:blipFill>
          <p:spPr>
            <a:xfrm>
              <a:off x="4232106" y="2059704"/>
              <a:ext cx="1309850" cy="520128"/>
            </a:xfrm>
            <a:prstGeom prst="rect">
              <a:avLst/>
            </a:prstGeom>
          </p:spPr>
        </p:pic>
        <p:pic>
          <p:nvPicPr>
            <p:cNvPr id="15" name="Imagen 14">
              <a:extLst>
                <a:ext uri="{FF2B5EF4-FFF2-40B4-BE49-F238E27FC236}">
                  <a16:creationId xmlns:a16="http://schemas.microsoft.com/office/drawing/2014/main" id="{BC5DDB9C-DAAC-4E46-B6BF-7BB402973312}"/>
                </a:ext>
              </a:extLst>
            </p:cNvPr>
            <p:cNvPicPr>
              <a:picLocks noChangeAspect="1"/>
            </p:cNvPicPr>
            <p:nvPr/>
          </p:nvPicPr>
          <p:blipFill>
            <a:blip r:embed="rId4"/>
            <a:stretch>
              <a:fillRect/>
            </a:stretch>
          </p:blipFill>
          <p:spPr>
            <a:xfrm>
              <a:off x="4128191" y="1757436"/>
              <a:ext cx="1706471" cy="572657"/>
            </a:xfrm>
            <a:prstGeom prst="rect">
              <a:avLst/>
            </a:prstGeom>
          </p:spPr>
        </p:pic>
      </p:grpSp>
      <p:pic>
        <p:nvPicPr>
          <p:cNvPr id="16" name="Picture 2" descr="logo-innovacion-social">
            <a:extLst>
              <a:ext uri="{FF2B5EF4-FFF2-40B4-BE49-F238E27FC236}">
                <a16:creationId xmlns:a16="http://schemas.microsoft.com/office/drawing/2014/main" id="{C1353819-E7A2-4AF9-988B-CA429F6B5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574" b="1832"/>
          <a:stretch/>
        </p:blipFill>
        <p:spPr bwMode="auto">
          <a:xfrm>
            <a:off x="849362" y="5186248"/>
            <a:ext cx="1711939" cy="673088"/>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CF23011-B845-473B-BB44-A529FEB9C929}"/>
              </a:ext>
            </a:extLst>
          </p:cNvPr>
          <p:cNvSpPr txBox="1"/>
          <p:nvPr/>
        </p:nvSpPr>
        <p:spPr>
          <a:xfrm>
            <a:off x="306918" y="3033842"/>
            <a:ext cx="3082832" cy="1962076"/>
          </a:xfrm>
          <a:prstGeom prst="rect">
            <a:avLst/>
          </a:prstGeom>
          <a:solidFill>
            <a:srgbClr val="5A4A99"/>
          </a:solidFill>
        </p:spPr>
        <p:txBody>
          <a:bodyPr wrap="square">
            <a:spAutoFit/>
          </a:bodyPr>
          <a:lstStyle/>
          <a:p>
            <a:pPr algn="just"/>
            <a:r>
              <a:rPr lang="es-CO" sz="1350" dirty="0">
                <a:solidFill>
                  <a:schemeClr val="bg1"/>
                </a:solidFill>
                <a:latin typeface="Tw Cen MT Condensed" panose="020B0606020104020203" pitchFamily="34" charset="0"/>
                <a:cs typeface="Times New Roman" panose="02020603050405020304" pitchFamily="18" charset="0"/>
              </a:rPr>
              <a:t>Busca adaptar espacios públicos, habilitando vías peatonales categoría tipo V-9, con restricción total de tráfico vehicular y /o plazoletas de amortiguación, para que puedan hacer uso y disfrutar de las intervenciones en condiciones </a:t>
            </a:r>
            <a:r>
              <a:rPr lang="es-CO" sz="1350" dirty="0" err="1">
                <a:solidFill>
                  <a:schemeClr val="bg1"/>
                </a:solidFill>
                <a:latin typeface="Tw Cen MT Condensed" panose="020B0606020104020203" pitchFamily="34" charset="0"/>
                <a:cs typeface="Times New Roman" panose="02020603050405020304" pitchFamily="18" charset="0"/>
              </a:rPr>
              <a:t>bioseguras</a:t>
            </a:r>
            <a:r>
              <a:rPr lang="es-CO" sz="1350" dirty="0">
                <a:solidFill>
                  <a:schemeClr val="bg1"/>
                </a:solidFill>
                <a:latin typeface="Tw Cen MT Condensed" panose="020B0606020104020203" pitchFamily="34" charset="0"/>
                <a:cs typeface="Times New Roman" panose="02020603050405020304" pitchFamily="18" charset="0"/>
              </a:rPr>
              <a:t>. La estrategia propone el desarrollo de acciones para fomentar la apropiación comunitaria y la pedagogía social en relación con el uso y disfrute del espacio público, promueve la concertación y construcción colectiva de los diseños de intervención. </a:t>
            </a:r>
          </a:p>
        </p:txBody>
      </p:sp>
      <p:sp>
        <p:nvSpPr>
          <p:cNvPr id="19" name="CuadroTexto 18">
            <a:extLst>
              <a:ext uri="{FF2B5EF4-FFF2-40B4-BE49-F238E27FC236}">
                <a16:creationId xmlns:a16="http://schemas.microsoft.com/office/drawing/2014/main" id="{1437172D-C5B9-4F15-BD32-60C04AD27C4D}"/>
              </a:ext>
            </a:extLst>
          </p:cNvPr>
          <p:cNvSpPr txBox="1"/>
          <p:nvPr/>
        </p:nvSpPr>
        <p:spPr>
          <a:xfrm>
            <a:off x="3548031" y="3100629"/>
            <a:ext cx="3082832" cy="1815882"/>
          </a:xfrm>
          <a:prstGeom prst="rect">
            <a:avLst/>
          </a:prstGeom>
          <a:solidFill>
            <a:srgbClr val="EE7F48"/>
          </a:solidFill>
        </p:spPr>
        <p:txBody>
          <a:bodyPr wrap="square">
            <a:spAutoFit/>
          </a:bodyPr>
          <a:lstStyle/>
          <a:p>
            <a:pPr algn="just"/>
            <a:r>
              <a:rPr lang="es-CO" sz="1350" dirty="0">
                <a:solidFill>
                  <a:schemeClr val="bg1"/>
                </a:solidFill>
                <a:latin typeface="Tw Cen MT Condensed" panose="020B0606020104020203" pitchFamily="34" charset="0"/>
                <a:cs typeface="Times New Roman" panose="02020603050405020304" pitchFamily="18" charset="0"/>
              </a:rPr>
              <a:t>Busca optimizar y fortalecer las relaciones que se establecen en las comunidades usando como medio el mantenimiento, adecuación, rehabilitación y embellecimiento de los espacios públicos de los barrios del Distrito Capital. Como resultado se espera promover la participación ciudadana, fortalecer los liderazgos y la construcción del tejido social desde el ejercicio propio de la ciudadanía.</a:t>
            </a:r>
          </a:p>
        </p:txBody>
      </p:sp>
      <p:sp>
        <p:nvSpPr>
          <p:cNvPr id="20" name="CuadroTexto 19">
            <a:extLst>
              <a:ext uri="{FF2B5EF4-FFF2-40B4-BE49-F238E27FC236}">
                <a16:creationId xmlns:a16="http://schemas.microsoft.com/office/drawing/2014/main" id="{DC7480A9-058F-4B22-8B50-BE0737C82ADC}"/>
              </a:ext>
            </a:extLst>
          </p:cNvPr>
          <p:cNvSpPr txBox="1"/>
          <p:nvPr/>
        </p:nvSpPr>
        <p:spPr>
          <a:xfrm>
            <a:off x="306918" y="6171851"/>
            <a:ext cx="3082832" cy="1546577"/>
          </a:xfrm>
          <a:prstGeom prst="rect">
            <a:avLst/>
          </a:prstGeom>
          <a:solidFill>
            <a:srgbClr val="FAB427"/>
          </a:solidFill>
        </p:spPr>
        <p:txBody>
          <a:bodyPr wrap="square">
            <a:spAutoFit/>
          </a:bodyPr>
          <a:lstStyle/>
          <a:p>
            <a:pPr algn="just"/>
            <a:r>
              <a:rPr lang="es-CO" sz="1350" dirty="0">
                <a:solidFill>
                  <a:schemeClr val="bg1"/>
                </a:solidFill>
                <a:latin typeface="Tw Cen MT Condensed" panose="020B0606020104020203" pitchFamily="34" charset="0"/>
                <a:cs typeface="Times New Roman" panose="02020603050405020304" pitchFamily="18" charset="0"/>
              </a:rPr>
              <a:t>Busca promover la innovación social con una participación ciudadana incidente mediante el otorgamiento de estímulos por hasta $15.000.000 a diferentes grupos de interés como las Juntas de Acción Comunal (JAC), organizaciones comunitarias, colectivos, agrupaciones, asociaciones sociales y demás actores para que desarrollen iniciativas participativas.</a:t>
            </a:r>
          </a:p>
        </p:txBody>
      </p:sp>
      <p:sp>
        <p:nvSpPr>
          <p:cNvPr id="21" name="CuadroTexto 20">
            <a:extLst>
              <a:ext uri="{FF2B5EF4-FFF2-40B4-BE49-F238E27FC236}">
                <a16:creationId xmlns:a16="http://schemas.microsoft.com/office/drawing/2014/main" id="{16C18BB6-A9F0-49F3-A316-621D0C59812C}"/>
              </a:ext>
            </a:extLst>
          </p:cNvPr>
          <p:cNvSpPr txBox="1"/>
          <p:nvPr/>
        </p:nvSpPr>
        <p:spPr>
          <a:xfrm>
            <a:off x="3548031" y="5947589"/>
            <a:ext cx="3082832" cy="2169825"/>
          </a:xfrm>
          <a:prstGeom prst="rect">
            <a:avLst/>
          </a:prstGeom>
          <a:solidFill>
            <a:srgbClr val="299E89"/>
          </a:solidFill>
        </p:spPr>
        <p:txBody>
          <a:bodyPr wrap="square">
            <a:spAutoFit/>
          </a:bodyPr>
          <a:lstStyle/>
          <a:p>
            <a:pPr algn="just"/>
            <a:r>
              <a:rPr lang="es-CO" sz="1350" dirty="0">
                <a:solidFill>
                  <a:schemeClr val="bg1"/>
                </a:solidFill>
                <a:latin typeface="Tw Cen MT Condensed" panose="020B0606020104020203" pitchFamily="34" charset="0"/>
                <a:cs typeface="Times New Roman" panose="02020603050405020304" pitchFamily="18" charset="0"/>
              </a:rPr>
              <a:t>Busca dejar capacidad instalada en los territorios a través del empoderamiento. La ciudadanía es la promotora de la gestión y sostenibilidad de los cambios a partir de la intervención y la </a:t>
            </a:r>
            <a:r>
              <a:rPr lang="es-CO" sz="1350" dirty="0" err="1">
                <a:solidFill>
                  <a:schemeClr val="bg1"/>
                </a:solidFill>
                <a:latin typeface="Tw Cen MT Condensed" panose="020B0606020104020203" pitchFamily="34" charset="0"/>
                <a:cs typeface="Times New Roman" panose="02020603050405020304" pitchFamily="18" charset="0"/>
              </a:rPr>
              <a:t>co-creación</a:t>
            </a:r>
            <a:r>
              <a:rPr lang="es-CO" sz="1350" dirty="0">
                <a:solidFill>
                  <a:schemeClr val="bg1"/>
                </a:solidFill>
                <a:latin typeface="Tw Cen MT Condensed" panose="020B0606020104020203" pitchFamily="34" charset="0"/>
                <a:cs typeface="Times New Roman" panose="02020603050405020304" pitchFamily="18" charset="0"/>
              </a:rPr>
              <a:t>, promoviendo la  transformación de los entornos y la resignificación de los espacios a través de la corresponsabilidad y la inclusión, pilares fundamentales del proceso; siendo la intervención con color de  fachadas de sus viviendas y algunos espacios públicos significativos en sus barrios, la forma de activar el tejido social.</a:t>
            </a:r>
          </a:p>
        </p:txBody>
      </p:sp>
      <p:pic>
        <p:nvPicPr>
          <p:cNvPr id="4" name="Imagen 3">
            <a:extLst>
              <a:ext uri="{FF2B5EF4-FFF2-40B4-BE49-F238E27FC236}">
                <a16:creationId xmlns:a16="http://schemas.microsoft.com/office/drawing/2014/main" id="{2BF42B47-D49F-1A47-9873-A2364B51E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pic>
        <p:nvPicPr>
          <p:cNvPr id="6" name="Imagen 5">
            <a:extLst>
              <a:ext uri="{FF2B5EF4-FFF2-40B4-BE49-F238E27FC236}">
                <a16:creationId xmlns:a16="http://schemas.microsoft.com/office/drawing/2014/main" id="{B0E1EBAC-FCE4-784A-9730-A1FA903D9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0947" y="5067053"/>
            <a:ext cx="2117691" cy="792283"/>
          </a:xfrm>
          <a:prstGeom prst="rect">
            <a:avLst/>
          </a:prstGeom>
        </p:spPr>
      </p:pic>
    </p:spTree>
    <p:extLst>
      <p:ext uri="{BB962C8B-B14F-4D97-AF65-F5344CB8AC3E}">
        <p14:creationId xmlns:p14="http://schemas.microsoft.com/office/powerpoint/2010/main" val="1125343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FE9B61-7A3A-6943-985E-02B9EC91A40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21867" b="22685"/>
          <a:stretch/>
        </p:blipFill>
        <p:spPr>
          <a:xfrm>
            <a:off x="0" y="1022023"/>
            <a:ext cx="6858000" cy="2891118"/>
          </a:xfrm>
          <a:prstGeom prst="rect">
            <a:avLst/>
          </a:prstGeom>
        </p:spPr>
      </p:pic>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2"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3092474469"/>
              </p:ext>
            </p:extLst>
          </p:nvPr>
        </p:nvGraphicFramePr>
        <p:xfrm>
          <a:off x="330201" y="3919062"/>
          <a:ext cx="6197598" cy="2696136"/>
        </p:xfrm>
        <a:graphic>
          <a:graphicData uri="http://schemas.openxmlformats.org/drawingml/2006/table">
            <a:tbl>
              <a:tblPr firstRow="1" bandRow="1">
                <a:tableStyleId>{5940675A-B579-460E-94D1-54222C63F5DA}</a:tableStyleId>
              </a:tblPr>
              <a:tblGrid>
                <a:gridCol w="1574799">
                  <a:extLst>
                    <a:ext uri="{9D8B030D-6E8A-4147-A177-3AD203B41FA5}">
                      <a16:colId xmlns:a16="http://schemas.microsoft.com/office/drawing/2014/main" val="3229440780"/>
                    </a:ext>
                  </a:extLst>
                </a:gridCol>
                <a:gridCol w="491067">
                  <a:extLst>
                    <a:ext uri="{9D8B030D-6E8A-4147-A177-3AD203B41FA5}">
                      <a16:colId xmlns:a16="http://schemas.microsoft.com/office/drawing/2014/main" val="2058085413"/>
                    </a:ext>
                  </a:extLst>
                </a:gridCol>
                <a:gridCol w="486833">
                  <a:extLst>
                    <a:ext uri="{9D8B030D-6E8A-4147-A177-3AD203B41FA5}">
                      <a16:colId xmlns:a16="http://schemas.microsoft.com/office/drawing/2014/main" val="27832707"/>
                    </a:ext>
                  </a:extLst>
                </a:gridCol>
                <a:gridCol w="977900">
                  <a:extLst>
                    <a:ext uri="{9D8B030D-6E8A-4147-A177-3AD203B41FA5}">
                      <a16:colId xmlns:a16="http://schemas.microsoft.com/office/drawing/2014/main" val="2397824674"/>
                    </a:ext>
                  </a:extLst>
                </a:gridCol>
                <a:gridCol w="660400">
                  <a:extLst>
                    <a:ext uri="{9D8B030D-6E8A-4147-A177-3AD203B41FA5}">
                      <a16:colId xmlns:a16="http://schemas.microsoft.com/office/drawing/2014/main" val="1757931460"/>
                    </a:ext>
                  </a:extLst>
                </a:gridCol>
                <a:gridCol w="990600">
                  <a:extLst>
                    <a:ext uri="{9D8B030D-6E8A-4147-A177-3AD203B41FA5}">
                      <a16:colId xmlns:a16="http://schemas.microsoft.com/office/drawing/2014/main" val="281178303"/>
                    </a:ext>
                  </a:extLst>
                </a:gridCol>
                <a:gridCol w="1015999">
                  <a:extLst>
                    <a:ext uri="{9D8B030D-6E8A-4147-A177-3AD203B41FA5}">
                      <a16:colId xmlns:a16="http://schemas.microsoft.com/office/drawing/2014/main" val="35720374"/>
                    </a:ext>
                  </a:extLst>
                </a:gridCol>
              </a:tblGrid>
              <a:tr h="549481">
                <a:tc gridSpan="2">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dirty="0"/>
                    </a:p>
                  </a:txBody>
                  <a:tcPr/>
                </a:tc>
                <a:tc gridSpan="5">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2021</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intervinieron 3 calles en: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dirty="0"/>
                    </a:p>
                  </a:txBody>
                  <a:tcPr/>
                </a:tc>
                <a:tc hMerge="1">
                  <a:txBody>
                    <a:bodyPr/>
                    <a:lstStyle/>
                    <a:p>
                      <a:r>
                        <a:rPr lang="es-CO" sz="1400" b="0" kern="1200" dirty="0">
                          <a:solidFill>
                            <a:schemeClr val="tx1"/>
                          </a:solidFill>
                          <a:latin typeface="Tw Cen MT Condensed" panose="020B0606020104020203" pitchFamily="34" charset="0"/>
                          <a:ea typeface="+mn-ea"/>
                          <a:cs typeface="Times New Roman" panose="02020603050405020304" pitchFamily="18" charset="0"/>
                        </a:rPr>
                        <a:t>Para el 2021 se intervinieron las siguientes calles: </a:t>
                      </a:r>
                    </a:p>
                  </a:txBody>
                  <a:tcPr anchor="ct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hMerge="1">
                  <a:txBody>
                    <a:bodyPr/>
                    <a:lstStyle/>
                    <a:p>
                      <a:endParaRPr lang="es-CO" dirty="0"/>
                    </a:p>
                  </a:txBody>
                  <a:tcPr/>
                </a:tc>
                <a:extLst>
                  <a:ext uri="{0D108BD9-81ED-4DB2-BD59-A6C34878D82A}">
                    <a16:rowId xmlns:a16="http://schemas.microsoft.com/office/drawing/2014/main" val="906159795"/>
                  </a:ext>
                </a:extLst>
              </a:tr>
              <a:tr h="615035">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del punto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Espacio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7511">
                <a:tc>
                  <a:txBody>
                    <a:bodyPr/>
                    <a:lstStyle/>
                    <a:p>
                      <a:pPr marL="0" algn="ctr" defTabSz="685800" rtl="0" eaLnBrk="1" latinLnBrk="0" hangingPunct="1">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Parque Comunitario la Unión de alquería</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Carrera 52 Bis con Calle 37ª Sur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a:solidFill>
                            <a:schemeClr val="tx1"/>
                          </a:solidFill>
                          <a:latin typeface="Tw Cen MT Condensed" panose="020B0606020104020203" pitchFamily="34" charset="0"/>
                          <a:ea typeface="+mn-ea"/>
                          <a:cs typeface="Times New Roman" panose="02020603050405020304" pitchFamily="18" charset="0"/>
                        </a:rPr>
                        <a:t>Plazoleta</a:t>
                      </a:r>
                      <a:endParaRPr lang="es-CO" sz="135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a:solidFill>
                            <a:schemeClr val="tx1"/>
                          </a:solidFill>
                          <a:latin typeface="Tw Cen MT Condensed" panose="020B0606020104020203" pitchFamily="34" charset="0"/>
                          <a:ea typeface="+mn-ea"/>
                          <a:cs typeface="Times New Roman" panose="02020603050405020304" pitchFamily="18" charset="0"/>
                        </a:rPr>
                        <a:t>300</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a:solidFill>
                            <a:schemeClr val="tx1"/>
                          </a:solidFill>
                          <a:latin typeface="Tw Cen MT Condensed" panose="020B0606020104020203" pitchFamily="34" charset="0"/>
                          <a:ea typeface="+mn-ea"/>
                          <a:cs typeface="Times New Roman" panose="02020603050405020304" pitchFamily="18" charset="0"/>
                        </a:rPr>
                        <a:t>09/10/2021</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a:solidFill>
                            <a:schemeClr val="tx1"/>
                          </a:solidFill>
                          <a:latin typeface="Tw Cen MT Condensed" panose="020B0606020104020203" pitchFamily="34" charset="0"/>
                          <a:ea typeface="+mn-ea"/>
                          <a:cs typeface="Times New Roman" panose="02020603050405020304" pitchFamily="18" charset="0"/>
                        </a:rPr>
                        <a:t>38</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317511">
                <a:tc>
                  <a:txBody>
                    <a:bodyPr/>
                    <a:lstStyle/>
                    <a:p>
                      <a:pPr marL="0" algn="ctr" defTabSz="685800" rtl="0" eaLnBrk="1" latinLnBrk="0" hangingPunct="1">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La Alquería II</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Calle 42 sur con Carrera 51g</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dirty="0"/>
                    </a:p>
                  </a:txBody>
                  <a:tcPr/>
                </a:tc>
                <a:tc>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20</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03/11/2021</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a:solidFill>
                            <a:schemeClr val="tx1"/>
                          </a:solidFill>
                          <a:latin typeface="Tw Cen MT Condensed" panose="020B0606020104020203" pitchFamily="34" charset="0"/>
                          <a:ea typeface="+mn-ea"/>
                          <a:cs typeface="Times New Roman" panose="02020603050405020304" pitchFamily="18" charset="0"/>
                        </a:rPr>
                        <a:t>4</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830787"/>
                  </a:ext>
                </a:extLst>
              </a:tr>
              <a:tr h="317511">
                <a:tc>
                  <a:txBody>
                    <a:bodyPr/>
                    <a:lstStyle/>
                    <a:p>
                      <a:pPr marL="0" algn="ctr" defTabSz="685800" rtl="0" eaLnBrk="1" latinLnBrk="0" hangingPunct="1">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La </a:t>
                      </a:r>
                      <a:r>
                        <a:rPr lang="es-CO" sz="1350" b="0" kern="1200" dirty="0" err="1">
                          <a:solidFill>
                            <a:schemeClr val="bg1"/>
                          </a:solidFill>
                          <a:latin typeface="Tw Cen MT Condensed" panose="020B0606020104020203" pitchFamily="34" charset="0"/>
                          <a:ea typeface="+mn-ea"/>
                          <a:cs typeface="Times New Roman" panose="02020603050405020304" pitchFamily="18" charset="0"/>
                        </a:rPr>
                        <a:t>Alqueria</a:t>
                      </a:r>
                      <a:r>
                        <a:rPr lang="es-CO" sz="1350" b="0" kern="1200" dirty="0">
                          <a:solidFill>
                            <a:schemeClr val="bg1"/>
                          </a:solidFill>
                          <a:latin typeface="Tw Cen MT Condensed" panose="020B0606020104020203" pitchFamily="34" charset="0"/>
                          <a:ea typeface="+mn-ea"/>
                          <a:cs typeface="Times New Roman" panose="02020603050405020304" pitchFamily="18" charset="0"/>
                        </a:rPr>
                        <a:t> - CAI y Salón Comunal</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Calle 43 sur con carrera 52c</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dirty="0"/>
                    </a:p>
                  </a:txBody>
                  <a:tcPr/>
                </a:tc>
                <a:tc>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72</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03/11/2021</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4</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025770"/>
                  </a:ext>
                </a:extLst>
              </a:tr>
            </a:tbl>
          </a:graphicData>
        </a:graphic>
      </p:graphicFrame>
      <p:pic>
        <p:nvPicPr>
          <p:cNvPr id="14" name="Imagen 13">
            <a:extLst>
              <a:ext uri="{FF2B5EF4-FFF2-40B4-BE49-F238E27FC236}">
                <a16:creationId xmlns:a16="http://schemas.microsoft.com/office/drawing/2014/main" id="{60F03BB3-670E-480A-9897-A245B7484910}"/>
              </a:ext>
            </a:extLst>
          </p:cNvPr>
          <p:cNvPicPr>
            <a:picLocks noChangeAspect="1"/>
          </p:cNvPicPr>
          <p:nvPr/>
        </p:nvPicPr>
        <p:blipFill>
          <a:blip r:embed="rId5"/>
          <a:stretch>
            <a:fillRect/>
          </a:stretch>
        </p:blipFill>
        <p:spPr>
          <a:xfrm>
            <a:off x="860202" y="3978229"/>
            <a:ext cx="1167906" cy="460896"/>
          </a:xfrm>
          <a:prstGeom prst="rect">
            <a:avLst/>
          </a:prstGeom>
        </p:spPr>
      </p:pic>
      <p:sp>
        <p:nvSpPr>
          <p:cNvPr id="8" name="CuadroTexto 7">
            <a:extLst>
              <a:ext uri="{FF2B5EF4-FFF2-40B4-BE49-F238E27FC236}">
                <a16:creationId xmlns:a16="http://schemas.microsoft.com/office/drawing/2014/main" id="{6A6DC060-7E06-448F-9133-879326C1DF95}"/>
              </a:ext>
            </a:extLst>
          </p:cNvPr>
          <p:cNvSpPr txBox="1"/>
          <p:nvPr/>
        </p:nvSpPr>
        <p:spPr>
          <a:xfrm>
            <a:off x="4842280" y="3543641"/>
            <a:ext cx="1685519" cy="400110"/>
          </a:xfrm>
          <a:prstGeom prst="rect">
            <a:avLst/>
          </a:prstGeom>
          <a:solidFill>
            <a:schemeClr val="bg1"/>
          </a:solidFill>
        </p:spPr>
        <p:txBody>
          <a:bodyPr wrap="square" rtlCol="0">
            <a:spAutoFit/>
          </a:bodyPr>
          <a:lstStyle/>
          <a:p>
            <a:r>
              <a:rPr lang="es-CO" sz="2000" b="1" dirty="0">
                <a:latin typeface="Tw Cen MT Condensed" panose="020B0606020104020203" pitchFamily="34" charset="0"/>
              </a:rPr>
              <a:t>Puente Aranda</a:t>
            </a:r>
          </a:p>
        </p:txBody>
      </p:sp>
      <p:graphicFrame>
        <p:nvGraphicFramePr>
          <p:cNvPr id="13"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634356259"/>
              </p:ext>
            </p:extLst>
          </p:nvPr>
        </p:nvGraphicFramePr>
        <p:xfrm>
          <a:off x="330201" y="6676418"/>
          <a:ext cx="6197598" cy="1659461"/>
        </p:xfrm>
        <a:graphic>
          <a:graphicData uri="http://schemas.openxmlformats.org/drawingml/2006/table">
            <a:tbl>
              <a:tblPr firstRow="1" bandRow="1">
                <a:tableStyleId>{5940675A-B579-460E-94D1-54222C63F5DA}</a:tableStyleId>
              </a:tblPr>
              <a:tblGrid>
                <a:gridCol w="1004662">
                  <a:extLst>
                    <a:ext uri="{9D8B030D-6E8A-4147-A177-3AD203B41FA5}">
                      <a16:colId xmlns:a16="http://schemas.microsoft.com/office/drawing/2014/main" val="3229440780"/>
                    </a:ext>
                  </a:extLst>
                </a:gridCol>
                <a:gridCol w="1304758">
                  <a:extLst>
                    <a:ext uri="{9D8B030D-6E8A-4147-A177-3AD203B41FA5}">
                      <a16:colId xmlns:a16="http://schemas.microsoft.com/office/drawing/2014/main" val="2058085413"/>
                    </a:ext>
                  </a:extLst>
                </a:gridCol>
                <a:gridCol w="1017711">
                  <a:extLst>
                    <a:ext uri="{9D8B030D-6E8A-4147-A177-3AD203B41FA5}">
                      <a16:colId xmlns:a16="http://schemas.microsoft.com/office/drawing/2014/main" val="27832707"/>
                    </a:ext>
                  </a:extLst>
                </a:gridCol>
                <a:gridCol w="704569">
                  <a:extLst>
                    <a:ext uri="{9D8B030D-6E8A-4147-A177-3AD203B41FA5}">
                      <a16:colId xmlns:a16="http://schemas.microsoft.com/office/drawing/2014/main" val="2397824674"/>
                    </a:ext>
                  </a:extLst>
                </a:gridCol>
                <a:gridCol w="978568">
                  <a:extLst>
                    <a:ext uri="{9D8B030D-6E8A-4147-A177-3AD203B41FA5}">
                      <a16:colId xmlns:a16="http://schemas.microsoft.com/office/drawing/2014/main" val="1757931460"/>
                    </a:ext>
                  </a:extLst>
                </a:gridCol>
                <a:gridCol w="1187330">
                  <a:extLst>
                    <a:ext uri="{9D8B030D-6E8A-4147-A177-3AD203B41FA5}">
                      <a16:colId xmlns:a16="http://schemas.microsoft.com/office/drawing/2014/main" val="281178303"/>
                    </a:ext>
                  </a:extLst>
                </a:gridCol>
              </a:tblGrid>
              <a:tr h="561004">
                <a:tc gridSpan="2">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2022</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ha</a:t>
                      </a:r>
                      <a:r>
                        <a:rPr lang="es-CO" sz="1600" b="0" kern="1200" baseline="0" dirty="0">
                          <a:solidFill>
                            <a:schemeClr val="tx1"/>
                          </a:solidFill>
                          <a:latin typeface="Tw Cen MT Condensed" panose="020B0606020104020203" pitchFamily="34" charset="0"/>
                          <a:ea typeface="+mn-ea"/>
                          <a:cs typeface="Times New Roman" panose="02020603050405020304" pitchFamily="18" charset="0"/>
                        </a:rPr>
                        <a:t> intervenido una (1) calle:</a:t>
                      </a: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extLst>
                  <a:ext uri="{0D108BD9-81ED-4DB2-BD59-A6C34878D82A}">
                    <a16:rowId xmlns:a16="http://schemas.microsoft.com/office/drawing/2014/main" val="906159795"/>
                  </a:ext>
                </a:extLst>
              </a:tr>
              <a:tr h="782083">
                <a:tc>
                  <a:txBody>
                    <a:bodyPr/>
                    <a:lstStyle/>
                    <a:p>
                      <a:pPr marL="0" algn="ctr" defTabSz="685800" rtl="0" eaLnBrk="1" latinLnBrk="0" hangingPunct="1"/>
                      <a:r>
                        <a:rPr lang="es-CO" sz="1400" b="1" kern="1200" dirty="0">
                          <a:solidFill>
                            <a:schemeClr val="bg1"/>
                          </a:solidFill>
                          <a:latin typeface="Tw Cen MT Condensed" panose="020B0606020104020203" pitchFamily="34" charset="0"/>
                          <a:ea typeface="+mn-ea"/>
                          <a:cs typeface="Times New Roman" panose="02020603050405020304" pitchFamily="18" charset="0"/>
                        </a:rPr>
                        <a:t>Barrio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Nombre del punto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6374">
                <a:tc>
                  <a:txBody>
                    <a:bodyPr/>
                    <a:lstStyle/>
                    <a:p>
                      <a:pPr algn="ctr">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Puente Aranda</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Parque Puente Aranda</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KR 55 CL 15</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280</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21/05/2022</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350" b="0" kern="1200" dirty="0">
                          <a:solidFill>
                            <a:schemeClr val="tx1"/>
                          </a:solidFill>
                          <a:latin typeface="Tw Cen MT Condensed" panose="020B0606020104020203" pitchFamily="34" charset="0"/>
                          <a:ea typeface="+mn-ea"/>
                          <a:cs typeface="Times New Roman" panose="02020603050405020304" pitchFamily="18" charset="0"/>
                        </a:rPr>
                        <a:t>20</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bl>
          </a:graphicData>
        </a:graphic>
      </p:graphicFrame>
      <p:pic>
        <p:nvPicPr>
          <p:cNvPr id="15" name="Imagen 14">
            <a:extLst>
              <a:ext uri="{FF2B5EF4-FFF2-40B4-BE49-F238E27FC236}">
                <a16:creationId xmlns:a16="http://schemas.microsoft.com/office/drawing/2014/main" id="{60F03BB3-670E-480A-9897-A245B7484910}"/>
              </a:ext>
            </a:extLst>
          </p:cNvPr>
          <p:cNvPicPr>
            <a:picLocks noChangeAspect="1"/>
          </p:cNvPicPr>
          <p:nvPr/>
        </p:nvPicPr>
        <p:blipFill>
          <a:blip r:embed="rId5"/>
          <a:stretch>
            <a:fillRect/>
          </a:stretch>
        </p:blipFill>
        <p:spPr>
          <a:xfrm>
            <a:off x="860202" y="6752572"/>
            <a:ext cx="1167906" cy="460896"/>
          </a:xfrm>
          <a:prstGeom prst="rect">
            <a:avLst/>
          </a:prstGeom>
        </p:spPr>
      </p:pic>
      <p:pic>
        <p:nvPicPr>
          <p:cNvPr id="9" name="Imagen 8">
            <a:extLst>
              <a:ext uri="{FF2B5EF4-FFF2-40B4-BE49-F238E27FC236}">
                <a16:creationId xmlns:a16="http://schemas.microsoft.com/office/drawing/2014/main" id="{681B6A32-F097-024C-A0C1-48A9988D7E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49961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8" name="Tabla 5">
            <a:extLst>
              <a:ext uri="{FF2B5EF4-FFF2-40B4-BE49-F238E27FC236}">
                <a16:creationId xmlns:a16="http://schemas.microsoft.com/office/drawing/2014/main" id="{4F533B80-BCCA-42B4-BD39-F20C2533C8B2}"/>
              </a:ext>
            </a:extLst>
          </p:cNvPr>
          <p:cNvGraphicFramePr>
            <a:graphicFrameLocks noGrp="1"/>
          </p:cNvGraphicFramePr>
          <p:nvPr>
            <p:extLst>
              <p:ext uri="{D42A27DB-BD31-4B8C-83A1-F6EECF244321}">
                <p14:modId xmlns:p14="http://schemas.microsoft.com/office/powerpoint/2010/main" val="2617694895"/>
              </p:ext>
            </p:extLst>
          </p:nvPr>
        </p:nvGraphicFramePr>
        <p:xfrm>
          <a:off x="366714" y="1611783"/>
          <a:ext cx="6148391" cy="4771990"/>
        </p:xfrm>
        <a:graphic>
          <a:graphicData uri="http://schemas.openxmlformats.org/drawingml/2006/table">
            <a:tbl>
              <a:tblPr firstRow="1" bandRow="1">
                <a:tableStyleId>{5940675A-B579-460E-94D1-54222C63F5DA}</a:tableStyleId>
              </a:tblPr>
              <a:tblGrid>
                <a:gridCol w="1010284">
                  <a:extLst>
                    <a:ext uri="{9D8B030D-6E8A-4147-A177-3AD203B41FA5}">
                      <a16:colId xmlns:a16="http://schemas.microsoft.com/office/drawing/2014/main" val="2058085413"/>
                    </a:ext>
                  </a:extLst>
                </a:gridCol>
                <a:gridCol w="1092922">
                  <a:extLst>
                    <a:ext uri="{9D8B030D-6E8A-4147-A177-3AD203B41FA5}">
                      <a16:colId xmlns:a16="http://schemas.microsoft.com/office/drawing/2014/main" val="2397824674"/>
                    </a:ext>
                  </a:extLst>
                </a:gridCol>
                <a:gridCol w="2322527">
                  <a:extLst>
                    <a:ext uri="{9D8B030D-6E8A-4147-A177-3AD203B41FA5}">
                      <a16:colId xmlns:a16="http://schemas.microsoft.com/office/drawing/2014/main" val="20002"/>
                    </a:ext>
                  </a:extLst>
                </a:gridCol>
                <a:gridCol w="1722658">
                  <a:extLst>
                    <a:ext uri="{9D8B030D-6E8A-4147-A177-3AD203B41FA5}">
                      <a16:colId xmlns:a16="http://schemas.microsoft.com/office/drawing/2014/main" val="281178303"/>
                    </a:ext>
                  </a:extLst>
                </a:gridCol>
              </a:tblGrid>
              <a:tr h="1304890">
                <a:tc gridSpan="2">
                  <a:txBody>
                    <a:bodyPr/>
                    <a:lstStyle/>
                    <a:p>
                      <a:pPr algn="ctr"/>
                      <a:endParaRPr lang="es-CO" sz="1400" b="1"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En el marco del Convenio Interinstitucional No. 846 de 2021 con el Instituto Distrital de La Participación y Acción Comunal -IDPAC-, en la localidad de Puente Aranda se seleccionaron tres (3) OSP 2.0 por un monto total de $45.000.000, dos de las cuales fueron entregadas durante el mes de marzo de 2022.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pPr algn="ctr"/>
                      <a:endParaRPr lang="es-CO" sz="1400" b="1"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extLst>
                  <a:ext uri="{0D108BD9-81ED-4DB2-BD59-A6C34878D82A}">
                    <a16:rowId xmlns:a16="http://schemas.microsoft.com/office/drawing/2014/main" val="10000"/>
                  </a:ext>
                </a:extLst>
              </a:tr>
              <a:tr h="493888">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80000"/>
                      </a:srgbClr>
                    </a:solidFill>
                  </a:tcPr>
                </a:tc>
                <a:tc gridSpan="2">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932839">
                <a:tc>
                  <a:txBody>
                    <a:bodyPr/>
                    <a:lstStyle/>
                    <a:p>
                      <a:pPr marL="0" lvl="0" algn="l"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JAC La Guaca</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80000"/>
                      </a:srgbClr>
                    </a:solidFill>
                  </a:tcPr>
                </a:tc>
                <a:tc gridSpan="2">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El suministro e instalación de luminarias fotovoltaicas en callejones peatonales, la intervención artística en muros y postes del barrio bajo la temática ambiental, así mismo, contempló la realización de talleres de siembra de especies arbóreas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418422">
                <a:tc>
                  <a:txBody>
                    <a:bodyPr/>
                    <a:lstStyle/>
                    <a:p>
                      <a:pPr marL="0" lvl="0" algn="l"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JAC Villa Inés</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80000"/>
                      </a:srgbClr>
                    </a:solidFill>
                  </a:tcPr>
                </a:tc>
                <a:tc gridSpan="2">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Logró la instalación de un sistema de energía solar comunitario para luminarias fotovoltaicas, así como jornadas de mantenimiento a la huerta comunitaria, y talleres de protección al medio ambiente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318170"/>
                  </a:ext>
                </a:extLst>
              </a:tr>
              <a:tr h="418422">
                <a:tc>
                  <a:txBody>
                    <a:bodyPr/>
                    <a:lstStyle/>
                    <a:p>
                      <a:pPr lvl="0"/>
                      <a:r>
                        <a:rPr lang="es-CO" sz="1350" b="0" kern="1200" dirty="0">
                          <a:solidFill>
                            <a:schemeClr val="tx1"/>
                          </a:solidFill>
                          <a:latin typeface="Tw Cen MT Condensed" panose="020B0606020104020203" pitchFamily="34" charset="0"/>
                          <a:ea typeface="+mn-ea"/>
                          <a:cs typeface="Times New Roman" panose="02020603050405020304" pitchFamily="18" charset="0"/>
                        </a:rPr>
                        <a:t>JAC Sorrento</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80000"/>
                      </a:srgbClr>
                    </a:solidFill>
                  </a:tcPr>
                </a:tc>
                <a:tc gridSpan="2">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adecuar un espacio de encuentro comunitario para el desarrollo de actividades que beneficien a toda la población del barrio, la obra se entregó en el mes de abril y benefició a un total de 81 personas de manera directa.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9" name="Grupo 8">
            <a:extLst>
              <a:ext uri="{FF2B5EF4-FFF2-40B4-BE49-F238E27FC236}">
                <a16:creationId xmlns:a16="http://schemas.microsoft.com/office/drawing/2014/main" id="{3D28FFD4-76DE-4E39-A4A9-3BB16105D96F}"/>
              </a:ext>
            </a:extLst>
          </p:cNvPr>
          <p:cNvGrpSpPr/>
          <p:nvPr/>
        </p:nvGrpSpPr>
        <p:grpSpPr>
          <a:xfrm>
            <a:off x="848259" y="1999087"/>
            <a:ext cx="1323440" cy="554107"/>
            <a:chOff x="4128191" y="1757436"/>
            <a:chExt cx="1706471" cy="822396"/>
          </a:xfrm>
        </p:grpSpPr>
        <p:pic>
          <p:nvPicPr>
            <p:cNvPr id="10" name="Imagen 9">
              <a:extLst>
                <a:ext uri="{FF2B5EF4-FFF2-40B4-BE49-F238E27FC236}">
                  <a16:creationId xmlns:a16="http://schemas.microsoft.com/office/drawing/2014/main" id="{97C95480-FC9C-4120-ABED-2794A515984F}"/>
                </a:ext>
              </a:extLst>
            </p:cNvPr>
            <p:cNvPicPr>
              <a:picLocks noChangeAspect="1"/>
            </p:cNvPicPr>
            <p:nvPr/>
          </p:nvPicPr>
          <p:blipFill>
            <a:blip r:embed="rId3"/>
            <a:stretch>
              <a:fillRect/>
            </a:stretch>
          </p:blipFill>
          <p:spPr>
            <a:xfrm>
              <a:off x="4232106" y="2059704"/>
              <a:ext cx="1309850" cy="520128"/>
            </a:xfrm>
            <a:prstGeom prst="rect">
              <a:avLst/>
            </a:prstGeom>
          </p:spPr>
        </p:pic>
        <p:pic>
          <p:nvPicPr>
            <p:cNvPr id="11" name="Imagen 10">
              <a:extLst>
                <a:ext uri="{FF2B5EF4-FFF2-40B4-BE49-F238E27FC236}">
                  <a16:creationId xmlns:a16="http://schemas.microsoft.com/office/drawing/2014/main" id="{876ED49D-AD12-40D7-A3BC-3E96073950B1}"/>
                </a:ext>
              </a:extLst>
            </p:cNvPr>
            <p:cNvPicPr>
              <a:picLocks noChangeAspect="1"/>
            </p:cNvPicPr>
            <p:nvPr/>
          </p:nvPicPr>
          <p:blipFill>
            <a:blip r:embed="rId4"/>
            <a:stretch>
              <a:fillRect/>
            </a:stretch>
          </p:blipFill>
          <p:spPr>
            <a:xfrm>
              <a:off x="4128191" y="1757436"/>
              <a:ext cx="1706471" cy="572657"/>
            </a:xfrm>
            <a:prstGeom prst="rect">
              <a:avLst/>
            </a:prstGeom>
          </p:spPr>
        </p:pic>
      </p:grpSp>
      <p:sp>
        <p:nvSpPr>
          <p:cNvPr id="12" name="CuadroTexto 11">
            <a:extLst>
              <a:ext uri="{FF2B5EF4-FFF2-40B4-BE49-F238E27FC236}">
                <a16:creationId xmlns:a16="http://schemas.microsoft.com/office/drawing/2014/main" id="{6A6DC060-7E06-448F-9133-879326C1DF95}"/>
              </a:ext>
            </a:extLst>
          </p:cNvPr>
          <p:cNvSpPr txBox="1"/>
          <p:nvPr/>
        </p:nvSpPr>
        <p:spPr>
          <a:xfrm>
            <a:off x="219480" y="1045034"/>
            <a:ext cx="1685519" cy="400110"/>
          </a:xfrm>
          <a:prstGeom prst="rect">
            <a:avLst/>
          </a:prstGeom>
          <a:noFill/>
        </p:spPr>
        <p:txBody>
          <a:bodyPr wrap="square" rtlCol="0">
            <a:spAutoFit/>
          </a:bodyPr>
          <a:lstStyle/>
          <a:p>
            <a:r>
              <a:rPr lang="es-CO" sz="2000" b="1" dirty="0">
                <a:latin typeface="Tw Cen MT Condensed" panose="020B0606020104020203" pitchFamily="34" charset="0"/>
              </a:rPr>
              <a:t>Puente Aranda</a:t>
            </a:r>
          </a:p>
        </p:txBody>
      </p:sp>
      <p:graphicFrame>
        <p:nvGraphicFramePr>
          <p:cNvPr id="13" name="Tabla 4">
            <a:extLst>
              <a:ext uri="{FF2B5EF4-FFF2-40B4-BE49-F238E27FC236}">
                <a16:creationId xmlns:a16="http://schemas.microsoft.com/office/drawing/2014/main" id="{DDB83620-8DAC-4704-B506-314EBB7CBDA9}"/>
              </a:ext>
            </a:extLst>
          </p:cNvPr>
          <p:cNvGraphicFramePr>
            <a:graphicFrameLocks noGrp="1"/>
          </p:cNvGraphicFramePr>
          <p:nvPr>
            <p:extLst>
              <p:ext uri="{D42A27DB-BD31-4B8C-83A1-F6EECF244321}">
                <p14:modId xmlns:p14="http://schemas.microsoft.com/office/powerpoint/2010/main" val="1591614400"/>
              </p:ext>
            </p:extLst>
          </p:nvPr>
        </p:nvGraphicFramePr>
        <p:xfrm>
          <a:off x="317507" y="6791911"/>
          <a:ext cx="6197598" cy="1036320"/>
        </p:xfrm>
        <a:graphic>
          <a:graphicData uri="http://schemas.openxmlformats.org/drawingml/2006/table">
            <a:tbl>
              <a:tblPr firstRow="1" bandRow="1">
                <a:tableStyleId>{5940675A-B579-460E-94D1-54222C63F5DA}</a:tableStyleId>
              </a:tblPr>
              <a:tblGrid>
                <a:gridCol w="3098799">
                  <a:extLst>
                    <a:ext uri="{9D8B030D-6E8A-4147-A177-3AD203B41FA5}">
                      <a16:colId xmlns:a16="http://schemas.microsoft.com/office/drawing/2014/main" val="1437161439"/>
                    </a:ext>
                  </a:extLst>
                </a:gridCol>
                <a:gridCol w="3098799">
                  <a:extLst>
                    <a:ext uri="{9D8B030D-6E8A-4147-A177-3AD203B41FA5}">
                      <a16:colId xmlns:a16="http://schemas.microsoft.com/office/drawing/2014/main" val="3026030743"/>
                    </a:ext>
                  </a:extLst>
                </a:gridCol>
              </a:tblGrid>
              <a:tr h="229401">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PRESUPUESTO INVERTIDO EN LA LOCALIDAD DE PUENTE ARANDA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POBLACIÓN BENEFICIADA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2567684213"/>
                  </a:ext>
                </a:extLst>
              </a:tr>
              <a:tr h="14932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2800" b="0" kern="1200" dirty="0">
                          <a:solidFill>
                            <a:schemeClr val="tx1"/>
                          </a:solidFill>
                          <a:latin typeface="Tw Cen MT Condensed" panose="020B0606020104020203" pitchFamily="34" charset="0"/>
                          <a:ea typeface="+mn-ea"/>
                          <a:cs typeface="Times New Roman" panose="02020603050405020304" pitchFamily="18" charset="0"/>
                        </a:rPr>
                        <a:t>$  51.617.139</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tc>
                  <a:txBody>
                    <a:bodyPr/>
                    <a:lstStyle/>
                    <a:p>
                      <a:pPr algn="ctr"/>
                      <a:r>
                        <a:rPr lang="es-CO" sz="2800" b="0" kern="1200" dirty="0">
                          <a:solidFill>
                            <a:schemeClr val="tx1"/>
                          </a:solidFill>
                          <a:latin typeface="Tw Cen MT Condensed" panose="020B0606020104020203" pitchFamily="34" charset="0"/>
                          <a:ea typeface="+mn-ea"/>
                          <a:cs typeface="Times New Roman" panose="02020603050405020304" pitchFamily="18" charset="0"/>
                        </a:rPr>
                        <a:t>666 Personas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extLst>
                  <a:ext uri="{0D108BD9-81ED-4DB2-BD59-A6C34878D82A}">
                    <a16:rowId xmlns:a16="http://schemas.microsoft.com/office/drawing/2014/main" val="3060302630"/>
                  </a:ext>
                </a:extLst>
              </a:tr>
            </a:tbl>
          </a:graphicData>
        </a:graphic>
      </p:graphicFrame>
      <p:pic>
        <p:nvPicPr>
          <p:cNvPr id="17" name="Imagen 16">
            <a:extLst>
              <a:ext uri="{FF2B5EF4-FFF2-40B4-BE49-F238E27FC236}">
                <a16:creationId xmlns:a16="http://schemas.microsoft.com/office/drawing/2014/main" id="{68F1E5D2-5895-304E-8B4F-B817E3FA0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4043507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2"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4069061383"/>
              </p:ext>
            </p:extLst>
          </p:nvPr>
        </p:nvGraphicFramePr>
        <p:xfrm>
          <a:off x="330201" y="1578684"/>
          <a:ext cx="6197598" cy="2490396"/>
        </p:xfrm>
        <a:graphic>
          <a:graphicData uri="http://schemas.openxmlformats.org/drawingml/2006/table">
            <a:tbl>
              <a:tblPr firstRow="1" bandRow="1">
                <a:tableStyleId>{5940675A-B579-460E-94D1-54222C63F5DA}</a:tableStyleId>
              </a:tblPr>
              <a:tblGrid>
                <a:gridCol w="1574799">
                  <a:extLst>
                    <a:ext uri="{9D8B030D-6E8A-4147-A177-3AD203B41FA5}">
                      <a16:colId xmlns:a16="http://schemas.microsoft.com/office/drawing/2014/main" val="3229440780"/>
                    </a:ext>
                  </a:extLst>
                </a:gridCol>
                <a:gridCol w="491067">
                  <a:extLst>
                    <a:ext uri="{9D8B030D-6E8A-4147-A177-3AD203B41FA5}">
                      <a16:colId xmlns:a16="http://schemas.microsoft.com/office/drawing/2014/main" val="2058085413"/>
                    </a:ext>
                  </a:extLst>
                </a:gridCol>
                <a:gridCol w="486833">
                  <a:extLst>
                    <a:ext uri="{9D8B030D-6E8A-4147-A177-3AD203B41FA5}">
                      <a16:colId xmlns:a16="http://schemas.microsoft.com/office/drawing/2014/main" val="27832707"/>
                    </a:ext>
                  </a:extLst>
                </a:gridCol>
                <a:gridCol w="977900">
                  <a:extLst>
                    <a:ext uri="{9D8B030D-6E8A-4147-A177-3AD203B41FA5}">
                      <a16:colId xmlns:a16="http://schemas.microsoft.com/office/drawing/2014/main" val="2397824674"/>
                    </a:ext>
                  </a:extLst>
                </a:gridCol>
                <a:gridCol w="660400">
                  <a:extLst>
                    <a:ext uri="{9D8B030D-6E8A-4147-A177-3AD203B41FA5}">
                      <a16:colId xmlns:a16="http://schemas.microsoft.com/office/drawing/2014/main" val="1757931460"/>
                    </a:ext>
                  </a:extLst>
                </a:gridCol>
                <a:gridCol w="990600">
                  <a:extLst>
                    <a:ext uri="{9D8B030D-6E8A-4147-A177-3AD203B41FA5}">
                      <a16:colId xmlns:a16="http://schemas.microsoft.com/office/drawing/2014/main" val="281178303"/>
                    </a:ext>
                  </a:extLst>
                </a:gridCol>
                <a:gridCol w="1015999">
                  <a:extLst>
                    <a:ext uri="{9D8B030D-6E8A-4147-A177-3AD203B41FA5}">
                      <a16:colId xmlns:a16="http://schemas.microsoft.com/office/drawing/2014/main" val="35720374"/>
                    </a:ext>
                  </a:extLst>
                </a:gridCol>
              </a:tblGrid>
              <a:tr h="549481">
                <a:tc gridSpan="2">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dirty="0"/>
                    </a:p>
                  </a:txBody>
                  <a:tcPr/>
                </a:tc>
                <a:tc gridSpan="5">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2021</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intervinieron 3 calles en: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dirty="0"/>
                    </a:p>
                  </a:txBody>
                  <a:tcPr/>
                </a:tc>
                <a:tc hMerge="1">
                  <a:txBody>
                    <a:bodyPr/>
                    <a:lstStyle/>
                    <a:p>
                      <a:r>
                        <a:rPr lang="es-CO" sz="1400" b="0" kern="1200" dirty="0">
                          <a:solidFill>
                            <a:schemeClr val="tx1"/>
                          </a:solidFill>
                          <a:latin typeface="Tw Cen MT Condensed" panose="020B0606020104020203" pitchFamily="34" charset="0"/>
                          <a:ea typeface="+mn-ea"/>
                          <a:cs typeface="Times New Roman" panose="02020603050405020304" pitchFamily="18" charset="0"/>
                        </a:rPr>
                        <a:t>Para el 2021 se intervinieron las siguientes calles: </a:t>
                      </a:r>
                    </a:p>
                  </a:txBody>
                  <a:tcPr anchor="ct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hMerge="1">
                  <a:txBody>
                    <a:bodyPr/>
                    <a:lstStyle/>
                    <a:p>
                      <a:endParaRPr lang="es-CO" dirty="0"/>
                    </a:p>
                  </a:txBody>
                  <a:tcPr/>
                </a:tc>
                <a:extLst>
                  <a:ext uri="{0D108BD9-81ED-4DB2-BD59-A6C34878D82A}">
                    <a16:rowId xmlns:a16="http://schemas.microsoft.com/office/drawing/2014/main" val="906159795"/>
                  </a:ext>
                </a:extLst>
              </a:tr>
              <a:tr h="615035">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del punto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Espacio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75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COLEGIO RUFINO JOSÉ CUERVO IED</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KR 12 entre 52 sur y 53 sur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a:solidFill>
                            <a:schemeClr val="tx1"/>
                          </a:solidFill>
                          <a:latin typeface="Tw Cen MT Condensed" panose="020B0606020104020203" pitchFamily="34" charset="0"/>
                          <a:ea typeface="+mn-ea"/>
                          <a:cs typeface="Times New Roman" panose="02020603050405020304" pitchFamily="18" charset="0"/>
                        </a:rPr>
                        <a:t>144</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a:solidFill>
                            <a:schemeClr val="tx1"/>
                          </a:solidFill>
                          <a:latin typeface="Tw Cen MT Condensed" panose="020B0606020104020203" pitchFamily="34" charset="0"/>
                          <a:ea typeface="+mn-ea"/>
                          <a:cs typeface="Times New Roman" panose="02020603050405020304" pitchFamily="18" charset="0"/>
                        </a:rPr>
                        <a:t>07/10/2021</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a:solidFill>
                            <a:schemeClr val="tx1"/>
                          </a:solidFill>
                          <a:latin typeface="Tw Cen MT Condensed" panose="020B0606020104020203" pitchFamily="34" charset="0"/>
                          <a:ea typeface="+mn-ea"/>
                          <a:cs typeface="Times New Roman" panose="02020603050405020304" pitchFamily="18" charset="0"/>
                        </a:rPr>
                        <a:t>4</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3175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COLEGIO MARCO FIDEL SUAREZ   IED</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KR 25 # 52 C - 92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80</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07/10/2021</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a:solidFill>
                            <a:schemeClr val="tx1"/>
                          </a:solidFill>
                          <a:latin typeface="Tw Cen MT Condensed" panose="020B0606020104020203" pitchFamily="34" charset="0"/>
                          <a:ea typeface="+mn-ea"/>
                          <a:cs typeface="Times New Roman" panose="02020603050405020304" pitchFamily="18" charset="0"/>
                        </a:rPr>
                        <a:t>9</a:t>
                      </a:r>
                      <a:endParaRPr lang="es-ES" sz="1350" b="0" kern="120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830787"/>
                  </a:ext>
                </a:extLst>
              </a:tr>
              <a:tr h="3175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bg1"/>
                          </a:solidFill>
                          <a:latin typeface="Tw Cen MT Condensed" panose="020B0606020104020203" pitchFamily="34" charset="0"/>
                          <a:ea typeface="+mn-ea"/>
                          <a:cs typeface="Times New Roman" panose="02020603050405020304" pitchFamily="18" charset="0"/>
                        </a:rPr>
                        <a:t>COLEGIO VENECIA  (IED) - NUEVO MUZU</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KR 59 # 52 A - 30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37</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09/10/2021</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12</a:t>
                      </a:r>
                      <a:endParaRPr lang="es-ES" sz="135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025770"/>
                  </a:ext>
                </a:extLst>
              </a:tr>
            </a:tbl>
          </a:graphicData>
        </a:graphic>
      </p:graphicFrame>
      <p:pic>
        <p:nvPicPr>
          <p:cNvPr id="14" name="Imagen 13">
            <a:extLst>
              <a:ext uri="{FF2B5EF4-FFF2-40B4-BE49-F238E27FC236}">
                <a16:creationId xmlns:a16="http://schemas.microsoft.com/office/drawing/2014/main" id="{60F03BB3-670E-480A-9897-A245B7484910}"/>
              </a:ext>
            </a:extLst>
          </p:cNvPr>
          <p:cNvPicPr>
            <a:picLocks noChangeAspect="1"/>
          </p:cNvPicPr>
          <p:nvPr/>
        </p:nvPicPr>
        <p:blipFill>
          <a:blip r:embed="rId2"/>
          <a:stretch>
            <a:fillRect/>
          </a:stretch>
        </p:blipFill>
        <p:spPr>
          <a:xfrm>
            <a:off x="860202" y="1637851"/>
            <a:ext cx="1167906" cy="460896"/>
          </a:xfrm>
          <a:prstGeom prst="rect">
            <a:avLst/>
          </a:prstGeom>
        </p:spPr>
      </p:pic>
      <p:sp>
        <p:nvSpPr>
          <p:cNvPr id="8" name="CuadroTexto 7">
            <a:extLst>
              <a:ext uri="{FF2B5EF4-FFF2-40B4-BE49-F238E27FC236}">
                <a16:creationId xmlns:a16="http://schemas.microsoft.com/office/drawing/2014/main" id="{6A6DC060-7E06-448F-9133-879326C1DF95}"/>
              </a:ext>
            </a:extLst>
          </p:cNvPr>
          <p:cNvSpPr txBox="1"/>
          <p:nvPr/>
        </p:nvSpPr>
        <p:spPr>
          <a:xfrm>
            <a:off x="219481" y="1045034"/>
            <a:ext cx="1609320" cy="400110"/>
          </a:xfrm>
          <a:prstGeom prst="rect">
            <a:avLst/>
          </a:prstGeom>
          <a:noFill/>
        </p:spPr>
        <p:txBody>
          <a:bodyPr wrap="square" rtlCol="0">
            <a:spAutoFit/>
          </a:bodyPr>
          <a:lstStyle/>
          <a:p>
            <a:r>
              <a:rPr lang="es-CO" sz="2000" b="1" dirty="0">
                <a:latin typeface="Tw Cen MT Condensed" panose="020B0606020104020203" pitchFamily="34" charset="0"/>
              </a:rPr>
              <a:t>Tunjuelito</a:t>
            </a:r>
          </a:p>
        </p:txBody>
      </p:sp>
      <p:graphicFrame>
        <p:nvGraphicFramePr>
          <p:cNvPr id="13"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784780755"/>
              </p:ext>
            </p:extLst>
          </p:nvPr>
        </p:nvGraphicFramePr>
        <p:xfrm>
          <a:off x="330201" y="4523080"/>
          <a:ext cx="6197598" cy="3354767"/>
        </p:xfrm>
        <a:graphic>
          <a:graphicData uri="http://schemas.openxmlformats.org/drawingml/2006/table">
            <a:tbl>
              <a:tblPr firstRow="1" bandRow="1">
                <a:tableStyleId>{5940675A-B579-460E-94D1-54222C63F5DA}</a:tableStyleId>
              </a:tblPr>
              <a:tblGrid>
                <a:gridCol w="1004662">
                  <a:extLst>
                    <a:ext uri="{9D8B030D-6E8A-4147-A177-3AD203B41FA5}">
                      <a16:colId xmlns:a16="http://schemas.microsoft.com/office/drawing/2014/main" val="3229440780"/>
                    </a:ext>
                  </a:extLst>
                </a:gridCol>
                <a:gridCol w="1304758">
                  <a:extLst>
                    <a:ext uri="{9D8B030D-6E8A-4147-A177-3AD203B41FA5}">
                      <a16:colId xmlns:a16="http://schemas.microsoft.com/office/drawing/2014/main" val="2058085413"/>
                    </a:ext>
                  </a:extLst>
                </a:gridCol>
                <a:gridCol w="1017711">
                  <a:extLst>
                    <a:ext uri="{9D8B030D-6E8A-4147-A177-3AD203B41FA5}">
                      <a16:colId xmlns:a16="http://schemas.microsoft.com/office/drawing/2014/main" val="27832707"/>
                    </a:ext>
                  </a:extLst>
                </a:gridCol>
                <a:gridCol w="704569">
                  <a:extLst>
                    <a:ext uri="{9D8B030D-6E8A-4147-A177-3AD203B41FA5}">
                      <a16:colId xmlns:a16="http://schemas.microsoft.com/office/drawing/2014/main" val="2397824674"/>
                    </a:ext>
                  </a:extLst>
                </a:gridCol>
                <a:gridCol w="978568">
                  <a:extLst>
                    <a:ext uri="{9D8B030D-6E8A-4147-A177-3AD203B41FA5}">
                      <a16:colId xmlns:a16="http://schemas.microsoft.com/office/drawing/2014/main" val="1757931460"/>
                    </a:ext>
                  </a:extLst>
                </a:gridCol>
                <a:gridCol w="1187330">
                  <a:extLst>
                    <a:ext uri="{9D8B030D-6E8A-4147-A177-3AD203B41FA5}">
                      <a16:colId xmlns:a16="http://schemas.microsoft.com/office/drawing/2014/main" val="281178303"/>
                    </a:ext>
                  </a:extLst>
                </a:gridCol>
              </a:tblGrid>
              <a:tr h="561004">
                <a:tc gridSpan="2">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2022</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ha</a:t>
                      </a:r>
                      <a:r>
                        <a:rPr lang="es-CO" sz="1600" b="0" kern="1200" baseline="0" dirty="0">
                          <a:solidFill>
                            <a:schemeClr val="tx1"/>
                          </a:solidFill>
                          <a:latin typeface="Tw Cen MT Condensed" panose="020B0606020104020203" pitchFamily="34" charset="0"/>
                          <a:ea typeface="+mn-ea"/>
                          <a:cs typeface="Times New Roman" panose="02020603050405020304" pitchFamily="18" charset="0"/>
                        </a:rPr>
                        <a:t> intervenido seis (6) calles:</a:t>
                      </a: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alpha val="14000"/>
                      </a:srgb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extLst>
                  <a:ext uri="{0D108BD9-81ED-4DB2-BD59-A6C34878D82A}">
                    <a16:rowId xmlns:a16="http://schemas.microsoft.com/office/drawing/2014/main" val="906159795"/>
                  </a:ext>
                </a:extLst>
              </a:tr>
              <a:tr h="782083">
                <a:tc>
                  <a:txBody>
                    <a:bodyPr/>
                    <a:lstStyle/>
                    <a:p>
                      <a:pPr marL="0" algn="ctr" defTabSz="685800" rtl="0" eaLnBrk="1" latinLnBrk="0" hangingPunct="1"/>
                      <a:r>
                        <a:rPr lang="es-CO" sz="1400" b="1" kern="1200" dirty="0">
                          <a:solidFill>
                            <a:schemeClr val="bg1"/>
                          </a:solidFill>
                          <a:latin typeface="Tw Cen MT Condensed" panose="020B0606020104020203" pitchFamily="34" charset="0"/>
                          <a:ea typeface="+mn-ea"/>
                          <a:cs typeface="Times New Roman" panose="02020603050405020304" pitchFamily="18" charset="0"/>
                        </a:rPr>
                        <a:t>Barrio</a:t>
                      </a:r>
                    </a:p>
                  </a:txBody>
                  <a:tcPr marL="68580" marR="68580" marT="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5A4A99"/>
                    </a:solidFill>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Nombre del punto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6374">
                <a:tc>
                  <a:txBody>
                    <a:bodyPr/>
                    <a:lstStyle/>
                    <a:p>
                      <a:pPr algn="ctr">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San Carlos</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R w="6350" cap="flat" cmpd="sng" algn="ctr">
                      <a:solidFill>
                        <a:schemeClr val="tx1"/>
                      </a:solidFill>
                      <a:prstDash val="solid"/>
                      <a:round/>
                      <a:headEnd type="none" w="med" len="med"/>
                      <a:tailEnd type="none" w="med" len="med"/>
                    </a:lnR>
                    <a:solidFill>
                      <a:srgbClr val="5A4A99"/>
                    </a:solidFill>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IED San Carlos sede A</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KR 18 56A SUR 45</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46</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27/08/2022</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25</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316374">
                <a:tc>
                  <a:txBody>
                    <a:bodyPr/>
                    <a:lstStyle/>
                    <a:p>
                      <a:pPr algn="ctr">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Isla del Sol</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R w="6350" cap="flat" cmpd="sng" algn="ctr">
                      <a:solidFill>
                        <a:schemeClr val="tx1"/>
                      </a:solidFill>
                      <a:prstDash val="solid"/>
                      <a:round/>
                      <a:headEnd type="none" w="med" len="med"/>
                      <a:tailEnd type="none" w="med" len="med"/>
                    </a:lnR>
                    <a:solidFill>
                      <a:srgbClr val="5A4A99"/>
                    </a:solidFill>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IED Isla del sol</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KR 64B 62D 45 SUR</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200</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06/05/2022</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71</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6374">
                <a:tc>
                  <a:txBody>
                    <a:bodyPr/>
                    <a:lstStyle/>
                    <a:p>
                      <a:pPr algn="ctr">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El Carmen</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R w="6350" cap="flat" cmpd="sng" algn="ctr">
                      <a:solidFill>
                        <a:schemeClr val="tx1"/>
                      </a:solidFill>
                      <a:prstDash val="solid"/>
                      <a:round/>
                      <a:headEnd type="none" w="med" len="med"/>
                      <a:tailEnd type="none" w="med" len="med"/>
                    </a:lnR>
                    <a:solidFill>
                      <a:srgbClr val="5A4A99"/>
                    </a:solidFill>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Parque El Carmen</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KR 28 48A 54 SUR</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60</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27/08/2022</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21</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6374">
                <a:tc>
                  <a:txBody>
                    <a:bodyPr/>
                    <a:lstStyle/>
                    <a:p>
                      <a:pPr algn="ctr">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Tunal Oriental</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R w="6350" cap="flat" cmpd="sng" algn="ctr">
                      <a:solidFill>
                        <a:schemeClr val="tx1"/>
                      </a:solidFill>
                      <a:prstDash val="solid"/>
                      <a:round/>
                      <a:headEnd type="none" w="med" len="med"/>
                      <a:tailEnd type="none" w="med" len="med"/>
                    </a:lnR>
                    <a:solidFill>
                      <a:srgbClr val="5A4A99"/>
                    </a:solidFill>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Colegio Rafael Uribe Uribe IED</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KR 25 47 SUR</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40</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27/08/2022</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Aft>
                          <a:spcPts val="0"/>
                        </a:spcAft>
                      </a:pPr>
                      <a:r>
                        <a:rPr lang="es-CO" sz="1100">
                          <a:effectLst/>
                          <a:latin typeface="Arial Narrow" panose="020B0606020202030204" pitchFamily="34" charset="0"/>
                          <a:ea typeface="Times New Roman" panose="02020603050405020304" pitchFamily="18" charset="0"/>
                          <a:cs typeface="Arial" panose="020B0604020202020204" pitchFamily="34" charset="0"/>
                        </a:rPr>
                        <a:t> </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6374">
                <a:tc>
                  <a:txBody>
                    <a:bodyPr/>
                    <a:lstStyle/>
                    <a:p>
                      <a:pPr algn="ctr">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Fátima</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R w="6350" cap="flat" cmpd="sng" algn="ctr">
                      <a:solidFill>
                        <a:schemeClr val="tx1"/>
                      </a:solidFill>
                      <a:prstDash val="solid"/>
                      <a:round/>
                      <a:headEnd type="none" w="med" len="med"/>
                      <a:tailEnd type="none" w="med" len="med"/>
                    </a:lnR>
                    <a:solidFill>
                      <a:srgbClr val="5A4A99"/>
                    </a:solidFill>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Parque Fátima</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CL 37 KR 50 B SUR</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45</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27/08/2022</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22</a:t>
                      </a:r>
                      <a:endParaRPr lang="es-ES" sz="120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16374">
                <a:tc>
                  <a:txBody>
                    <a:bodyPr/>
                    <a:lstStyle/>
                    <a:p>
                      <a:pPr algn="ctr">
                        <a:spcAft>
                          <a:spcPts val="0"/>
                        </a:spcAft>
                      </a:pPr>
                      <a:r>
                        <a:rPr lang="es-CO" sz="1350" b="0" kern="1200" dirty="0">
                          <a:solidFill>
                            <a:schemeClr val="bg1"/>
                          </a:solidFill>
                          <a:latin typeface="Tw Cen MT Condensed" panose="020B0606020104020203" pitchFamily="34" charset="0"/>
                          <a:ea typeface="+mn-ea"/>
                          <a:cs typeface="Times New Roman" panose="02020603050405020304" pitchFamily="18" charset="0"/>
                        </a:rPr>
                        <a:t>Tunal Oriental</a:t>
                      </a:r>
                      <a:endParaRPr lang="es-ES"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R w="6350" cap="flat" cmpd="sng" algn="ctr">
                      <a:solidFill>
                        <a:schemeClr val="tx1"/>
                      </a:solidFill>
                      <a:prstDash val="solid"/>
                      <a:round/>
                      <a:headEnd type="none" w="med" len="med"/>
                      <a:tailEnd type="none" w="med" len="med"/>
                    </a:lnR>
                    <a:solidFill>
                      <a:srgbClr val="5A4A99"/>
                    </a:solidFill>
                  </a:tcPr>
                </a:tc>
                <a:tc>
                  <a:txBody>
                    <a:bodyPr/>
                    <a:lstStyle/>
                    <a:p>
                      <a:pPr algn="ctr">
                        <a:spcAft>
                          <a:spcPts val="0"/>
                        </a:spcAft>
                      </a:pPr>
                      <a:r>
                        <a:rPr lang="es-CO"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Parque Urbanización el Tunal</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KR 22 98C 04</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110</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27/08/2022</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14</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15" name="Imagen 14">
            <a:extLst>
              <a:ext uri="{FF2B5EF4-FFF2-40B4-BE49-F238E27FC236}">
                <a16:creationId xmlns:a16="http://schemas.microsoft.com/office/drawing/2014/main" id="{60F03BB3-670E-480A-9897-A245B7484910}"/>
              </a:ext>
            </a:extLst>
          </p:cNvPr>
          <p:cNvPicPr>
            <a:picLocks noChangeAspect="1"/>
          </p:cNvPicPr>
          <p:nvPr/>
        </p:nvPicPr>
        <p:blipFill>
          <a:blip r:embed="rId2"/>
          <a:stretch>
            <a:fillRect/>
          </a:stretch>
        </p:blipFill>
        <p:spPr>
          <a:xfrm>
            <a:off x="860202" y="4584532"/>
            <a:ext cx="1167906" cy="460896"/>
          </a:xfrm>
          <a:prstGeom prst="rect">
            <a:avLst/>
          </a:prstGeom>
        </p:spPr>
      </p:pic>
      <p:pic>
        <p:nvPicPr>
          <p:cNvPr id="9" name="Imagen 8">
            <a:extLst>
              <a:ext uri="{FF2B5EF4-FFF2-40B4-BE49-F238E27FC236}">
                <a16:creationId xmlns:a16="http://schemas.microsoft.com/office/drawing/2014/main" id="{5DDDB0AA-F30C-6447-B204-286EDD0A7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083983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8" name="Tabla 5">
            <a:extLst>
              <a:ext uri="{FF2B5EF4-FFF2-40B4-BE49-F238E27FC236}">
                <a16:creationId xmlns:a16="http://schemas.microsoft.com/office/drawing/2014/main" id="{4F533B80-BCCA-42B4-BD39-F20C2533C8B2}"/>
              </a:ext>
            </a:extLst>
          </p:cNvPr>
          <p:cNvGraphicFramePr>
            <a:graphicFrameLocks noGrp="1"/>
          </p:cNvGraphicFramePr>
          <p:nvPr>
            <p:extLst>
              <p:ext uri="{D42A27DB-BD31-4B8C-83A1-F6EECF244321}">
                <p14:modId xmlns:p14="http://schemas.microsoft.com/office/powerpoint/2010/main" val="3657576885"/>
              </p:ext>
            </p:extLst>
          </p:nvPr>
        </p:nvGraphicFramePr>
        <p:xfrm>
          <a:off x="366714" y="1491887"/>
          <a:ext cx="6148391" cy="1981200"/>
        </p:xfrm>
        <a:graphic>
          <a:graphicData uri="http://schemas.openxmlformats.org/drawingml/2006/table">
            <a:tbl>
              <a:tblPr firstRow="1" bandRow="1">
                <a:tableStyleId>{5940675A-B579-460E-94D1-54222C63F5DA}</a:tableStyleId>
              </a:tblPr>
              <a:tblGrid>
                <a:gridCol w="1798262">
                  <a:extLst>
                    <a:ext uri="{9D8B030D-6E8A-4147-A177-3AD203B41FA5}">
                      <a16:colId xmlns:a16="http://schemas.microsoft.com/office/drawing/2014/main" val="2058085413"/>
                    </a:ext>
                  </a:extLst>
                </a:gridCol>
                <a:gridCol w="304944">
                  <a:extLst>
                    <a:ext uri="{9D8B030D-6E8A-4147-A177-3AD203B41FA5}">
                      <a16:colId xmlns:a16="http://schemas.microsoft.com/office/drawing/2014/main" val="2397824674"/>
                    </a:ext>
                  </a:extLst>
                </a:gridCol>
                <a:gridCol w="2322527">
                  <a:extLst>
                    <a:ext uri="{9D8B030D-6E8A-4147-A177-3AD203B41FA5}">
                      <a16:colId xmlns:a16="http://schemas.microsoft.com/office/drawing/2014/main" val="20002"/>
                    </a:ext>
                  </a:extLst>
                </a:gridCol>
                <a:gridCol w="1722658">
                  <a:extLst>
                    <a:ext uri="{9D8B030D-6E8A-4147-A177-3AD203B41FA5}">
                      <a16:colId xmlns:a16="http://schemas.microsoft.com/office/drawing/2014/main" val="281178303"/>
                    </a:ext>
                  </a:extLst>
                </a:gridCol>
              </a:tblGrid>
              <a:tr h="653611">
                <a:tc gridSpan="2">
                  <a:txBody>
                    <a:bodyPr/>
                    <a:lstStyle/>
                    <a:p>
                      <a:pPr algn="ctr"/>
                      <a:endParaRPr lang="es-CO" sz="1400" b="1"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gridSpan="2">
                  <a:txBody>
                    <a:bodyPr/>
                    <a:lstStyle/>
                    <a:p>
                      <a:r>
                        <a:rPr lang="es-CO" sz="1400" b="0" kern="1200" dirty="0">
                          <a:solidFill>
                            <a:schemeClr val="tx1"/>
                          </a:solidFill>
                          <a:latin typeface="Tw Cen MT Condensed" panose="020B0606020104020203" pitchFamily="34" charset="0"/>
                          <a:ea typeface="+mn-ea"/>
                          <a:cs typeface="Times New Roman" panose="02020603050405020304" pitchFamily="18" charset="0"/>
                        </a:rPr>
                        <a:t>En el marco del Convenio Interinstitucional No. 846 de 2021 con el IDPAC, en la Localidad de Tunjuelito se seleccionó una (1) OSP 2.0 por un monto de $14.999.841</a:t>
                      </a:r>
                      <a:endParaRPr lang="es-ES"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pPr algn="ctr"/>
                      <a:endParaRPr lang="es-CO" sz="1400" b="1"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extLst>
                  <a:ext uri="{0D108BD9-81ED-4DB2-BD59-A6C34878D82A}">
                    <a16:rowId xmlns:a16="http://schemas.microsoft.com/office/drawing/2014/main" val="10000"/>
                  </a:ext>
                </a:extLst>
              </a:tr>
              <a:tr h="460140">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80000"/>
                      </a:srgbClr>
                    </a:solidFill>
                  </a:tcPr>
                </a:tc>
                <a:tc gridSpan="2">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726440">
                <a:tc>
                  <a:txBody>
                    <a:bodyPr/>
                    <a:lstStyle/>
                    <a:p>
                      <a:pPr marL="0" lv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JAC El Carmen Sur</a:t>
                      </a:r>
                      <a:endParaRPr lang="es-ES"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80000"/>
                      </a:srgbClr>
                    </a:solidFill>
                  </a:tcPr>
                </a:tc>
                <a:tc gridSpan="2">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Apropiación de los espacios verdes del barrio mediante actividades de jardinería y pintura de murales.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E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$14.999.841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bl>
          </a:graphicData>
        </a:graphic>
      </p:graphicFrame>
      <p:grpSp>
        <p:nvGrpSpPr>
          <p:cNvPr id="9" name="Grupo 8">
            <a:extLst>
              <a:ext uri="{FF2B5EF4-FFF2-40B4-BE49-F238E27FC236}">
                <a16:creationId xmlns:a16="http://schemas.microsoft.com/office/drawing/2014/main" id="{3D28FFD4-76DE-4E39-A4A9-3BB16105D96F}"/>
              </a:ext>
            </a:extLst>
          </p:cNvPr>
          <p:cNvGrpSpPr/>
          <p:nvPr/>
        </p:nvGrpSpPr>
        <p:grpSpPr>
          <a:xfrm>
            <a:off x="835559" y="1571152"/>
            <a:ext cx="1323440" cy="554107"/>
            <a:chOff x="4128191" y="1757436"/>
            <a:chExt cx="1706471" cy="822396"/>
          </a:xfrm>
        </p:grpSpPr>
        <p:pic>
          <p:nvPicPr>
            <p:cNvPr id="10" name="Imagen 9">
              <a:extLst>
                <a:ext uri="{FF2B5EF4-FFF2-40B4-BE49-F238E27FC236}">
                  <a16:creationId xmlns:a16="http://schemas.microsoft.com/office/drawing/2014/main" id="{97C95480-FC9C-4120-ABED-2794A515984F}"/>
                </a:ext>
              </a:extLst>
            </p:cNvPr>
            <p:cNvPicPr>
              <a:picLocks noChangeAspect="1"/>
            </p:cNvPicPr>
            <p:nvPr/>
          </p:nvPicPr>
          <p:blipFill>
            <a:blip r:embed="rId2"/>
            <a:stretch>
              <a:fillRect/>
            </a:stretch>
          </p:blipFill>
          <p:spPr>
            <a:xfrm>
              <a:off x="4232106" y="2059704"/>
              <a:ext cx="1309850" cy="520128"/>
            </a:xfrm>
            <a:prstGeom prst="rect">
              <a:avLst/>
            </a:prstGeom>
          </p:spPr>
        </p:pic>
        <p:pic>
          <p:nvPicPr>
            <p:cNvPr id="11" name="Imagen 10">
              <a:extLst>
                <a:ext uri="{FF2B5EF4-FFF2-40B4-BE49-F238E27FC236}">
                  <a16:creationId xmlns:a16="http://schemas.microsoft.com/office/drawing/2014/main" id="{876ED49D-AD12-40D7-A3BC-3E96073950B1}"/>
                </a:ext>
              </a:extLst>
            </p:cNvPr>
            <p:cNvPicPr>
              <a:picLocks noChangeAspect="1"/>
            </p:cNvPicPr>
            <p:nvPr/>
          </p:nvPicPr>
          <p:blipFill>
            <a:blip r:embed="rId3"/>
            <a:stretch>
              <a:fillRect/>
            </a:stretch>
          </p:blipFill>
          <p:spPr>
            <a:xfrm>
              <a:off x="4128191" y="1757436"/>
              <a:ext cx="1706471" cy="572657"/>
            </a:xfrm>
            <a:prstGeom prst="rect">
              <a:avLst/>
            </a:prstGeom>
          </p:spPr>
        </p:pic>
      </p:grpSp>
      <p:graphicFrame>
        <p:nvGraphicFramePr>
          <p:cNvPr id="13" name="Tabla 4">
            <a:extLst>
              <a:ext uri="{FF2B5EF4-FFF2-40B4-BE49-F238E27FC236}">
                <a16:creationId xmlns:a16="http://schemas.microsoft.com/office/drawing/2014/main" id="{DDB83620-8DAC-4704-B506-314EBB7CBDA9}"/>
              </a:ext>
            </a:extLst>
          </p:cNvPr>
          <p:cNvGraphicFramePr>
            <a:graphicFrameLocks noGrp="1"/>
          </p:cNvGraphicFramePr>
          <p:nvPr>
            <p:extLst>
              <p:ext uri="{D42A27DB-BD31-4B8C-83A1-F6EECF244321}">
                <p14:modId xmlns:p14="http://schemas.microsoft.com/office/powerpoint/2010/main" val="2055770779"/>
              </p:ext>
            </p:extLst>
          </p:nvPr>
        </p:nvGraphicFramePr>
        <p:xfrm>
          <a:off x="366713" y="7268364"/>
          <a:ext cx="6148392" cy="1036320"/>
        </p:xfrm>
        <a:graphic>
          <a:graphicData uri="http://schemas.openxmlformats.org/drawingml/2006/table">
            <a:tbl>
              <a:tblPr firstRow="1" bandRow="1">
                <a:tableStyleId>{5940675A-B579-460E-94D1-54222C63F5DA}</a:tableStyleId>
              </a:tblPr>
              <a:tblGrid>
                <a:gridCol w="3074196">
                  <a:extLst>
                    <a:ext uri="{9D8B030D-6E8A-4147-A177-3AD203B41FA5}">
                      <a16:colId xmlns:a16="http://schemas.microsoft.com/office/drawing/2014/main" val="1437161439"/>
                    </a:ext>
                  </a:extLst>
                </a:gridCol>
                <a:gridCol w="3074196">
                  <a:extLst>
                    <a:ext uri="{9D8B030D-6E8A-4147-A177-3AD203B41FA5}">
                      <a16:colId xmlns:a16="http://schemas.microsoft.com/office/drawing/2014/main" val="3026030743"/>
                    </a:ext>
                  </a:extLst>
                </a:gridCol>
              </a:tblGrid>
              <a:tr h="229401">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PRESUPUESTO INVERTIDO EN LA LOCALIDAD DE TUNJUELITO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POBLACIÓN BENEFICIADA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2567684213"/>
                  </a:ext>
                </a:extLst>
              </a:tr>
              <a:tr h="14932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2800" b="0" kern="1200" dirty="0">
                          <a:solidFill>
                            <a:schemeClr val="tx1"/>
                          </a:solidFill>
                          <a:latin typeface="Tw Cen MT Condensed" panose="020B0606020104020203" pitchFamily="34" charset="0"/>
                          <a:ea typeface="+mn-ea"/>
                          <a:cs typeface="Times New Roman" panose="02020603050405020304" pitchFamily="18" charset="0"/>
                        </a:rPr>
                        <a:t>$  62.654.369</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tc>
                  <a:txBody>
                    <a:bodyPr/>
                    <a:lstStyle/>
                    <a:p>
                      <a:pPr algn="ctr"/>
                      <a:r>
                        <a:rPr lang="es-CO" sz="2800" b="0" kern="1200" dirty="0">
                          <a:solidFill>
                            <a:schemeClr val="tx1"/>
                          </a:solidFill>
                          <a:latin typeface="Tw Cen MT Condensed" panose="020B0606020104020203" pitchFamily="34" charset="0"/>
                          <a:ea typeface="+mn-ea"/>
                          <a:cs typeface="Times New Roman" panose="02020603050405020304" pitchFamily="18" charset="0"/>
                        </a:rPr>
                        <a:t>642 Personas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9EAEA"/>
                    </a:solidFill>
                  </a:tcPr>
                </a:tc>
                <a:extLst>
                  <a:ext uri="{0D108BD9-81ED-4DB2-BD59-A6C34878D82A}">
                    <a16:rowId xmlns:a16="http://schemas.microsoft.com/office/drawing/2014/main" val="3060302630"/>
                  </a:ext>
                </a:extLst>
              </a:tr>
            </a:tbl>
          </a:graphicData>
        </a:graphic>
      </p:graphicFrame>
      <p:sp>
        <p:nvSpPr>
          <p:cNvPr id="14" name="CuadroTexto 13">
            <a:extLst>
              <a:ext uri="{FF2B5EF4-FFF2-40B4-BE49-F238E27FC236}">
                <a16:creationId xmlns:a16="http://schemas.microsoft.com/office/drawing/2014/main" id="{6A6DC060-7E06-448F-9133-879326C1DF95}"/>
              </a:ext>
            </a:extLst>
          </p:cNvPr>
          <p:cNvSpPr txBox="1"/>
          <p:nvPr/>
        </p:nvSpPr>
        <p:spPr>
          <a:xfrm>
            <a:off x="219481" y="1045034"/>
            <a:ext cx="1609320" cy="400110"/>
          </a:xfrm>
          <a:prstGeom prst="rect">
            <a:avLst/>
          </a:prstGeom>
          <a:noFill/>
        </p:spPr>
        <p:txBody>
          <a:bodyPr wrap="square" rtlCol="0">
            <a:spAutoFit/>
          </a:bodyPr>
          <a:lstStyle/>
          <a:p>
            <a:r>
              <a:rPr lang="es-CO" sz="2000" b="1" dirty="0">
                <a:latin typeface="Tw Cen MT Condensed" panose="020B0606020104020203" pitchFamily="34" charset="0"/>
              </a:rPr>
              <a:t>Tunjuelito</a:t>
            </a:r>
          </a:p>
        </p:txBody>
      </p:sp>
      <p:graphicFrame>
        <p:nvGraphicFramePr>
          <p:cNvPr id="15"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3660048028"/>
              </p:ext>
            </p:extLst>
          </p:nvPr>
        </p:nvGraphicFramePr>
        <p:xfrm>
          <a:off x="354280" y="3558949"/>
          <a:ext cx="6148392" cy="3613998"/>
        </p:xfrm>
        <a:graphic>
          <a:graphicData uri="http://schemas.openxmlformats.org/drawingml/2006/table">
            <a:tbl>
              <a:tblPr firstRow="1" bandRow="1">
                <a:tableStyleId>{5940675A-B579-460E-94D1-54222C63F5DA}</a:tableStyleId>
              </a:tblPr>
              <a:tblGrid>
                <a:gridCol w="1799922">
                  <a:extLst>
                    <a:ext uri="{9D8B030D-6E8A-4147-A177-3AD203B41FA5}">
                      <a16:colId xmlns:a16="http://schemas.microsoft.com/office/drawing/2014/main" val="3229440780"/>
                    </a:ext>
                  </a:extLst>
                </a:gridCol>
                <a:gridCol w="2760765">
                  <a:extLst>
                    <a:ext uri="{9D8B030D-6E8A-4147-A177-3AD203B41FA5}">
                      <a16:colId xmlns:a16="http://schemas.microsoft.com/office/drawing/2014/main" val="3002836941"/>
                    </a:ext>
                  </a:extLst>
                </a:gridCol>
                <a:gridCol w="1587705">
                  <a:extLst>
                    <a:ext uri="{9D8B030D-6E8A-4147-A177-3AD203B41FA5}">
                      <a16:colId xmlns:a16="http://schemas.microsoft.com/office/drawing/2014/main" val="1646731195"/>
                    </a:ext>
                  </a:extLst>
                </a:gridCol>
              </a:tblGrid>
              <a:tr h="779358">
                <a:tc>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gridSpan="2">
                  <a:txBody>
                    <a:bodyPr/>
                    <a:lstStyle/>
                    <a:p>
                      <a:r>
                        <a:rPr lang="es-CO" sz="1400" b="0" kern="1200" dirty="0">
                          <a:solidFill>
                            <a:schemeClr val="tx1"/>
                          </a:solidFill>
                          <a:latin typeface="Tw Cen MT Condensed" panose="020B0606020104020203" pitchFamily="34" charset="0"/>
                          <a:ea typeface="+mn-ea"/>
                          <a:cs typeface="Times New Roman" panose="02020603050405020304" pitchFamily="18" charset="0"/>
                        </a:rPr>
                        <a:t>En el marco del Convenio de Cooperación Internacional No. 707 con la OEI en la Localidad de Tunjuelito, fueron seleccionadas dos iniciativas en innovación social por un monto total de $29.993.000</a:t>
                      </a:r>
                      <a:endParaRPr lang="es-ES"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extLst>
                  <a:ext uri="{0D108BD9-81ED-4DB2-BD59-A6C34878D82A}">
                    <a16:rowId xmlns:a16="http://schemas.microsoft.com/office/drawing/2014/main" val="906159795"/>
                  </a:ext>
                </a:extLst>
              </a:tr>
              <a:tr h="510405">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751840">
                <a:tc>
                  <a:txBody>
                    <a:bodyPr/>
                    <a:lstStyle/>
                    <a:p>
                      <a:pPr lvl="0" algn="ctr"/>
                      <a:r>
                        <a:rPr lang="es-CO" sz="1400" b="0" kern="1200" dirty="0">
                          <a:solidFill>
                            <a:schemeClr val="tx1"/>
                          </a:solidFill>
                          <a:latin typeface="Tw Cen MT Condensed" panose="020B0606020104020203" pitchFamily="34" charset="0"/>
                          <a:ea typeface="+mn-ea"/>
                          <a:cs typeface="Times New Roman" panose="02020603050405020304" pitchFamily="18" charset="0"/>
                        </a:rPr>
                        <a:t>Colectivo DAB</a:t>
                      </a:r>
                      <a:endParaRPr lang="es-ES"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Busca fomentar la educación ambiental en la UPZ 42 Venecia al apropiarse la bicicleta como elemento fundamental de la protección de su territorio. Para ello se realizaron bici-recorridos y escuelas de formación.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40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002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Fundación Arte Educación para la Vida (FAEV) </a:t>
                      </a:r>
                      <a:endParaRPr lang="es-ES"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Impartió talleres de educación ambiental en los barrios de San Carlos y San Benito desde las artes para fomentar la recolección, reducción y buena separación en la fuente de los materiales de desecho.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172 personas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703329"/>
                  </a:ext>
                </a:extLst>
              </a:tr>
            </a:tbl>
          </a:graphicData>
        </a:graphic>
      </p:graphicFrame>
      <p:pic>
        <p:nvPicPr>
          <p:cNvPr id="17"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574" b="1832"/>
          <a:stretch/>
        </p:blipFill>
        <p:spPr bwMode="auto">
          <a:xfrm>
            <a:off x="624385" y="3654127"/>
            <a:ext cx="1394305" cy="54820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E422D916-3CCC-1C4F-A0A6-CBBD52F50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726007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A896B1-B277-49E8-AD6C-244A5214265F}"/>
              </a:ext>
            </a:extLst>
          </p:cNvPr>
          <p:cNvSpPr txBox="1"/>
          <p:nvPr/>
        </p:nvSpPr>
        <p:spPr>
          <a:xfrm>
            <a:off x="197708" y="232721"/>
            <a:ext cx="6462584" cy="461665"/>
          </a:xfrm>
          <a:prstGeom prst="rect">
            <a:avLst/>
          </a:prstGeom>
          <a:noFill/>
        </p:spPr>
        <p:txBody>
          <a:bodyPr wrap="square" rtlCol="0">
            <a:spAutoFit/>
          </a:bodyPr>
          <a:lstStyle/>
          <a:p>
            <a:pPr algn="ctr"/>
            <a:r>
              <a:rPr lang="es-MX" sz="2400" b="1" dirty="0">
                <a:solidFill>
                  <a:srgbClr val="299E89"/>
                </a:solidFill>
                <a:latin typeface="Tw Cen MT Condensed" panose="020B0606020104020203" pitchFamily="34" charset="0"/>
              </a:rPr>
              <a:t>Recuperación del Espacio Público para el Cuidado - REPPC</a:t>
            </a:r>
            <a:endParaRPr lang="es-CO" sz="2400" b="1" dirty="0">
              <a:solidFill>
                <a:srgbClr val="299E89"/>
              </a:solidFill>
              <a:latin typeface="Tw Cen MT Condensed" panose="020B0606020104020203" pitchFamily="34" charset="0"/>
            </a:endParaRPr>
          </a:p>
        </p:txBody>
      </p:sp>
      <p:sp>
        <p:nvSpPr>
          <p:cNvPr id="7" name="CuadroTexto 6">
            <a:extLst>
              <a:ext uri="{FF2B5EF4-FFF2-40B4-BE49-F238E27FC236}">
                <a16:creationId xmlns:a16="http://schemas.microsoft.com/office/drawing/2014/main" id="{31A611C2-E4C9-4490-BE42-416826A4BD3F}"/>
              </a:ext>
            </a:extLst>
          </p:cNvPr>
          <p:cNvSpPr txBox="1"/>
          <p:nvPr/>
        </p:nvSpPr>
        <p:spPr>
          <a:xfrm>
            <a:off x="247921" y="761748"/>
            <a:ext cx="6339016" cy="424155"/>
          </a:xfrm>
          <a:prstGeom prst="rect">
            <a:avLst/>
          </a:prstGeom>
          <a:noFill/>
        </p:spPr>
        <p:txBody>
          <a:bodyPr wrap="square">
            <a:spAutoFit/>
          </a:bodyPr>
          <a:lstStyle/>
          <a:p>
            <a:pPr algn="just">
              <a:lnSpc>
                <a:spcPts val="1175"/>
              </a:lnSpc>
            </a:pPr>
            <a:r>
              <a:rPr lang="es-CO" sz="1400" dirty="0">
                <a:solidFill>
                  <a:srgbClr val="000000"/>
                </a:solidFill>
                <a:effectLst/>
                <a:latin typeface="Tw Cen MT Condensed" panose="020B0606020104020203" pitchFamily="34" charset="0"/>
                <a:ea typeface="Times New Roman" panose="02020603050405020304" pitchFamily="18" charset="0"/>
              </a:rPr>
              <a:t>En el marco del proyecto 7645, estas intervenciones buscan mejorar la percepción de seguridad y la convivencia en el territorio.</a:t>
            </a:r>
            <a:endParaRPr lang="es-CO" sz="1400" dirty="0">
              <a:effectLst/>
              <a:latin typeface="Tw Cen MT Condensed" panose="020B0606020104020203" pitchFamily="34" charset="0"/>
              <a:ea typeface="Times New Roman" panose="02020603050405020304" pitchFamily="18" charset="0"/>
            </a:endParaRPr>
          </a:p>
        </p:txBody>
      </p:sp>
      <p:sp>
        <p:nvSpPr>
          <p:cNvPr id="36" name="Rectángulo 35">
            <a:extLst>
              <a:ext uri="{FF2B5EF4-FFF2-40B4-BE49-F238E27FC236}">
                <a16:creationId xmlns:a16="http://schemas.microsoft.com/office/drawing/2014/main" id="{6326865A-C8F5-4F4F-9A70-9DA1A6F97265}"/>
              </a:ext>
            </a:extLst>
          </p:cNvPr>
          <p:cNvSpPr/>
          <p:nvPr/>
        </p:nvSpPr>
        <p:spPr>
          <a:xfrm>
            <a:off x="-242176" y="3777773"/>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43" name="Título 1">
            <a:extLst>
              <a:ext uri="{FF2B5EF4-FFF2-40B4-BE49-F238E27FC236}">
                <a16:creationId xmlns:a16="http://schemas.microsoft.com/office/drawing/2014/main" id="{B29E25FB-E8F4-4F38-994D-B4B4EC93660D}"/>
              </a:ext>
            </a:extLst>
          </p:cNvPr>
          <p:cNvSpPr txBox="1">
            <a:spLocks/>
          </p:cNvSpPr>
          <p:nvPr/>
        </p:nvSpPr>
        <p:spPr>
          <a:xfrm>
            <a:off x="197709" y="1821306"/>
            <a:ext cx="1270081" cy="66702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2000" b="1" dirty="0">
                <a:solidFill>
                  <a:schemeClr val="accent2"/>
                </a:solidFill>
                <a:latin typeface="Tw Cen MT Condensed" panose="020B0606020104020203" pitchFamily="34" charset="0"/>
              </a:rPr>
              <a:t>PUENTE ARANDA</a:t>
            </a:r>
          </a:p>
        </p:txBody>
      </p:sp>
      <p:sp>
        <p:nvSpPr>
          <p:cNvPr id="44" name="Rectángulo 43">
            <a:extLst>
              <a:ext uri="{FF2B5EF4-FFF2-40B4-BE49-F238E27FC236}">
                <a16:creationId xmlns:a16="http://schemas.microsoft.com/office/drawing/2014/main" id="{90A04C19-332B-4965-8C5E-8EB7FCB5BB36}"/>
              </a:ext>
            </a:extLst>
          </p:cNvPr>
          <p:cNvSpPr/>
          <p:nvPr/>
        </p:nvSpPr>
        <p:spPr>
          <a:xfrm>
            <a:off x="-2043015" y="936891"/>
            <a:ext cx="1670245" cy="1357955"/>
          </a:xfrm>
          <a:prstGeom prst="rect">
            <a:avLst/>
          </a:prstGeom>
          <a:solidFill>
            <a:schemeClr val="accent2">
              <a:alpha val="207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lumMod val="75000"/>
                  <a:lumOff val="25000"/>
                </a:schemeClr>
              </a:solidFill>
              <a:latin typeface="Tw Cen MT Condensed" panose="020B0606020104020203" pitchFamily="34" charset="0"/>
            </a:endParaRPr>
          </a:p>
        </p:txBody>
      </p:sp>
      <p:sp>
        <p:nvSpPr>
          <p:cNvPr id="45" name="Rectángulo 44">
            <a:extLst>
              <a:ext uri="{FF2B5EF4-FFF2-40B4-BE49-F238E27FC236}">
                <a16:creationId xmlns:a16="http://schemas.microsoft.com/office/drawing/2014/main" id="{5D27D2CE-9C51-41C7-A7F7-65816FA6A4D1}"/>
              </a:ext>
            </a:extLst>
          </p:cNvPr>
          <p:cNvSpPr/>
          <p:nvPr/>
        </p:nvSpPr>
        <p:spPr>
          <a:xfrm>
            <a:off x="1747664" y="1445287"/>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46" name="Rectángulo 45">
            <a:extLst>
              <a:ext uri="{FF2B5EF4-FFF2-40B4-BE49-F238E27FC236}">
                <a16:creationId xmlns:a16="http://schemas.microsoft.com/office/drawing/2014/main" id="{13C86712-7EB3-45B3-982B-671E93B94D88}"/>
              </a:ext>
            </a:extLst>
          </p:cNvPr>
          <p:cNvSpPr/>
          <p:nvPr/>
        </p:nvSpPr>
        <p:spPr>
          <a:xfrm>
            <a:off x="3786267" y="1445287"/>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47" name="Rectángulo 46">
            <a:extLst>
              <a:ext uri="{FF2B5EF4-FFF2-40B4-BE49-F238E27FC236}">
                <a16:creationId xmlns:a16="http://schemas.microsoft.com/office/drawing/2014/main" id="{4EBB746E-1882-494C-9A54-255CFBAD7A29}"/>
              </a:ext>
            </a:extLst>
          </p:cNvPr>
          <p:cNvSpPr/>
          <p:nvPr/>
        </p:nvSpPr>
        <p:spPr>
          <a:xfrm>
            <a:off x="5531482" y="1590705"/>
            <a:ext cx="765209" cy="307777"/>
          </a:xfrm>
          <a:prstGeom prst="rect">
            <a:avLst/>
          </a:prstGeom>
        </p:spPr>
        <p:txBody>
          <a:bodyPr wrap="none">
            <a:spAutoFit/>
          </a:bodyPr>
          <a:lstStyle/>
          <a:p>
            <a:pPr algn="ctr" fontAlgn="b"/>
            <a:r>
              <a:rPr lang="es-MX" sz="1400" b="1">
                <a:solidFill>
                  <a:schemeClr val="tx1">
                    <a:lumMod val="75000"/>
                    <a:lumOff val="25000"/>
                  </a:schemeClr>
                </a:solidFill>
                <a:latin typeface="Tw Cen MT Condensed" panose="020B0606020104020203" pitchFamily="34" charset="0"/>
              </a:rPr>
              <a:t>Inversión</a:t>
            </a:r>
            <a:endParaRPr lang="es-CO" sz="1400" b="1">
              <a:solidFill>
                <a:schemeClr val="tx1">
                  <a:lumMod val="75000"/>
                  <a:lumOff val="25000"/>
                </a:schemeClr>
              </a:solidFill>
              <a:latin typeface="Tw Cen MT Condensed" panose="020B0606020104020203" pitchFamily="34" charset="0"/>
            </a:endParaRPr>
          </a:p>
        </p:txBody>
      </p:sp>
      <p:sp>
        <p:nvSpPr>
          <p:cNvPr id="48" name="Rectángulo 47">
            <a:extLst>
              <a:ext uri="{FF2B5EF4-FFF2-40B4-BE49-F238E27FC236}">
                <a16:creationId xmlns:a16="http://schemas.microsoft.com/office/drawing/2014/main" id="{7A39D042-8C9C-4C48-9798-2CE96F7EAECC}"/>
              </a:ext>
            </a:extLst>
          </p:cNvPr>
          <p:cNvSpPr/>
          <p:nvPr/>
        </p:nvSpPr>
        <p:spPr>
          <a:xfrm>
            <a:off x="1776541" y="1952846"/>
            <a:ext cx="1569600" cy="684000"/>
          </a:xfrm>
          <a:prstGeom prst="rect">
            <a:avLst/>
          </a:prstGeom>
          <a:solidFill>
            <a:schemeClr val="accent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just"/>
            <a:r>
              <a:rPr lang="es-CO" sz="1400" dirty="0">
                <a:solidFill>
                  <a:schemeClr val="tx1">
                    <a:lumMod val="75000"/>
                    <a:lumOff val="25000"/>
                  </a:schemeClr>
                </a:solidFill>
                <a:latin typeface="Tw Cen MT Condensed" panose="020B0606020104020203" pitchFamily="34" charset="0"/>
              </a:rPr>
              <a:t>Colonia Oriental San Rafael -  CL 4A 51A 90</a:t>
            </a:r>
          </a:p>
        </p:txBody>
      </p:sp>
      <p:sp>
        <p:nvSpPr>
          <p:cNvPr id="50" name="Rectángulo 49">
            <a:extLst>
              <a:ext uri="{FF2B5EF4-FFF2-40B4-BE49-F238E27FC236}">
                <a16:creationId xmlns:a16="http://schemas.microsoft.com/office/drawing/2014/main" id="{85A9C044-5E87-4D49-B96A-21E759FBA969}"/>
              </a:ext>
            </a:extLst>
          </p:cNvPr>
          <p:cNvSpPr/>
          <p:nvPr/>
        </p:nvSpPr>
        <p:spPr>
          <a:xfrm>
            <a:off x="3453338" y="1952846"/>
            <a:ext cx="1569600" cy="684000"/>
          </a:xfrm>
          <a:prstGeom prst="rect">
            <a:avLst/>
          </a:prstGeom>
          <a:solidFill>
            <a:schemeClr val="accent2">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b="1" dirty="0">
                <a:solidFill>
                  <a:schemeClr val="tx1">
                    <a:lumMod val="75000"/>
                    <a:lumOff val="25000"/>
                  </a:schemeClr>
                </a:solidFill>
                <a:latin typeface="Tw Cen MT Condensed" panose="020B0606020104020203" pitchFamily="34" charset="0"/>
              </a:rPr>
              <a:t>4.460 </a:t>
            </a:r>
            <a:r>
              <a:rPr lang="es-CO" sz="1400" dirty="0">
                <a:solidFill>
                  <a:schemeClr val="tx1">
                    <a:lumMod val="75000"/>
                    <a:lumOff val="25000"/>
                  </a:schemeClr>
                </a:solidFill>
                <a:latin typeface="Tw Cen MT Condensed" panose="020B0606020104020203" pitchFamily="34" charset="0"/>
              </a:rPr>
              <a:t>hogares y </a:t>
            </a:r>
            <a:r>
              <a:rPr lang="es-CO" sz="1400" b="1" dirty="0">
                <a:solidFill>
                  <a:schemeClr val="tx1">
                    <a:lumMod val="75000"/>
                    <a:lumOff val="25000"/>
                  </a:schemeClr>
                </a:solidFill>
                <a:latin typeface="Tw Cen MT Condensed" panose="020B0606020104020203" pitchFamily="34" charset="0"/>
              </a:rPr>
              <a:t>12.966 </a:t>
            </a:r>
            <a:r>
              <a:rPr lang="es-CO" sz="1400" dirty="0">
                <a:solidFill>
                  <a:schemeClr val="tx1">
                    <a:lumMod val="75000"/>
                    <a:lumOff val="25000"/>
                  </a:schemeClr>
                </a:solidFill>
                <a:latin typeface="Tw Cen MT Condensed" panose="020B0606020104020203" pitchFamily="34" charset="0"/>
              </a:rPr>
              <a:t>personas</a:t>
            </a:r>
            <a:endParaRPr lang="en-US" sz="1400" dirty="0">
              <a:solidFill>
                <a:schemeClr val="tx1">
                  <a:lumMod val="75000"/>
                  <a:lumOff val="25000"/>
                </a:schemeClr>
              </a:solidFill>
              <a:latin typeface="Tw Cen MT Condensed" panose="020B0606020104020203" pitchFamily="34" charset="0"/>
            </a:endParaRPr>
          </a:p>
        </p:txBody>
      </p:sp>
      <p:sp>
        <p:nvSpPr>
          <p:cNvPr id="52" name="Rectángulo 51">
            <a:extLst>
              <a:ext uri="{FF2B5EF4-FFF2-40B4-BE49-F238E27FC236}">
                <a16:creationId xmlns:a16="http://schemas.microsoft.com/office/drawing/2014/main" id="{45FB3A11-CA79-4C06-AD34-6F7AFA0EF663}"/>
              </a:ext>
            </a:extLst>
          </p:cNvPr>
          <p:cNvSpPr/>
          <p:nvPr/>
        </p:nvSpPr>
        <p:spPr>
          <a:xfrm>
            <a:off x="5130135" y="1952846"/>
            <a:ext cx="1569600" cy="684000"/>
          </a:xfrm>
          <a:prstGeom prst="rect">
            <a:avLst/>
          </a:prstGeom>
          <a:solidFill>
            <a:schemeClr val="accent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dirty="0">
                <a:solidFill>
                  <a:schemeClr val="tx1">
                    <a:lumMod val="75000"/>
                    <a:lumOff val="25000"/>
                  </a:schemeClr>
                </a:solidFill>
                <a:latin typeface="Tw Cen MT Condensed" panose="020B0606020104020203" pitchFamily="34" charset="0"/>
              </a:rPr>
              <a:t>$ 80.000.000 </a:t>
            </a:r>
            <a:endParaRPr lang="en-US" dirty="0">
              <a:solidFill>
                <a:schemeClr val="tx1">
                  <a:lumMod val="75000"/>
                  <a:lumOff val="25000"/>
                </a:schemeClr>
              </a:solidFill>
              <a:latin typeface="Tw Cen MT Condensed" panose="020B0606020104020203" pitchFamily="34" charset="0"/>
            </a:endParaRPr>
          </a:p>
        </p:txBody>
      </p:sp>
      <p:sp>
        <p:nvSpPr>
          <p:cNvPr id="62" name="Rectángulo 61">
            <a:extLst>
              <a:ext uri="{FF2B5EF4-FFF2-40B4-BE49-F238E27FC236}">
                <a16:creationId xmlns:a16="http://schemas.microsoft.com/office/drawing/2014/main" id="{E65FB8C7-55C6-40AE-93B6-CDE6DA2BEA79}"/>
              </a:ext>
            </a:extLst>
          </p:cNvPr>
          <p:cNvSpPr/>
          <p:nvPr/>
        </p:nvSpPr>
        <p:spPr>
          <a:xfrm>
            <a:off x="-183898" y="2488333"/>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64" name="Rectángulo 63">
            <a:extLst>
              <a:ext uri="{FF2B5EF4-FFF2-40B4-BE49-F238E27FC236}">
                <a16:creationId xmlns:a16="http://schemas.microsoft.com/office/drawing/2014/main" id="{E6848616-A738-4489-82E2-6BAA72D3BAD6}"/>
              </a:ext>
            </a:extLst>
          </p:cNvPr>
          <p:cNvSpPr/>
          <p:nvPr/>
        </p:nvSpPr>
        <p:spPr>
          <a:xfrm>
            <a:off x="1745894" y="2679969"/>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65" name="Rectángulo 64">
            <a:extLst>
              <a:ext uri="{FF2B5EF4-FFF2-40B4-BE49-F238E27FC236}">
                <a16:creationId xmlns:a16="http://schemas.microsoft.com/office/drawing/2014/main" id="{3A4B5165-8FB8-4104-B397-26D2A503A3C3}"/>
              </a:ext>
            </a:extLst>
          </p:cNvPr>
          <p:cNvSpPr/>
          <p:nvPr/>
        </p:nvSpPr>
        <p:spPr>
          <a:xfrm>
            <a:off x="3784497" y="2679969"/>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66" name="Rectángulo 65">
            <a:extLst>
              <a:ext uri="{FF2B5EF4-FFF2-40B4-BE49-F238E27FC236}">
                <a16:creationId xmlns:a16="http://schemas.microsoft.com/office/drawing/2014/main" id="{DAAFB678-E007-4722-9CDB-8301CDF184BD}"/>
              </a:ext>
            </a:extLst>
          </p:cNvPr>
          <p:cNvSpPr/>
          <p:nvPr/>
        </p:nvSpPr>
        <p:spPr>
          <a:xfrm>
            <a:off x="5529712" y="2825387"/>
            <a:ext cx="765209" cy="307777"/>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Inversión</a:t>
            </a:r>
            <a:endParaRPr lang="es-CO" sz="1400" b="1" dirty="0">
              <a:solidFill>
                <a:schemeClr val="tx1">
                  <a:lumMod val="75000"/>
                  <a:lumOff val="25000"/>
                </a:schemeClr>
              </a:solidFill>
              <a:latin typeface="Tw Cen MT Condensed" panose="020B0606020104020203" pitchFamily="34" charset="0"/>
            </a:endParaRPr>
          </a:p>
        </p:txBody>
      </p:sp>
      <p:sp>
        <p:nvSpPr>
          <p:cNvPr id="70" name="Título 1">
            <a:extLst>
              <a:ext uri="{FF2B5EF4-FFF2-40B4-BE49-F238E27FC236}">
                <a16:creationId xmlns:a16="http://schemas.microsoft.com/office/drawing/2014/main" id="{E08EFA04-0933-4EDB-AA27-C53A1805E847}"/>
              </a:ext>
            </a:extLst>
          </p:cNvPr>
          <p:cNvSpPr txBox="1">
            <a:spLocks/>
          </p:cNvSpPr>
          <p:nvPr/>
        </p:nvSpPr>
        <p:spPr>
          <a:xfrm>
            <a:off x="229792" y="3382162"/>
            <a:ext cx="1398418" cy="44145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2000" b="1" dirty="0">
                <a:solidFill>
                  <a:srgbClr val="009E9A"/>
                </a:solidFill>
                <a:latin typeface="Tw Cen MT Condensed" panose="020B0606020104020203" pitchFamily="34" charset="0"/>
              </a:rPr>
              <a:t>TUNJUELITO</a:t>
            </a:r>
          </a:p>
        </p:txBody>
      </p:sp>
      <p:sp>
        <p:nvSpPr>
          <p:cNvPr id="85" name="Título 1">
            <a:extLst>
              <a:ext uri="{FF2B5EF4-FFF2-40B4-BE49-F238E27FC236}">
                <a16:creationId xmlns:a16="http://schemas.microsoft.com/office/drawing/2014/main" id="{C11170D3-0EC1-4CE8-A3CE-1C9DF98BDF8F}"/>
              </a:ext>
            </a:extLst>
          </p:cNvPr>
          <p:cNvSpPr txBox="1">
            <a:spLocks/>
          </p:cNvSpPr>
          <p:nvPr/>
        </p:nvSpPr>
        <p:spPr>
          <a:xfrm>
            <a:off x="330968" y="5796715"/>
            <a:ext cx="1136822"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2000" b="1" dirty="0">
                <a:solidFill>
                  <a:srgbClr val="7030A0"/>
                </a:solidFill>
                <a:latin typeface="Tw Cen MT Condensed" panose="020B0606020104020203" pitchFamily="34" charset="0"/>
              </a:rPr>
              <a:t>KENNEDY</a:t>
            </a:r>
          </a:p>
        </p:txBody>
      </p:sp>
      <p:sp>
        <p:nvSpPr>
          <p:cNvPr id="86" name="Rectángulo 85">
            <a:extLst>
              <a:ext uri="{FF2B5EF4-FFF2-40B4-BE49-F238E27FC236}">
                <a16:creationId xmlns:a16="http://schemas.microsoft.com/office/drawing/2014/main" id="{70A3DC9A-CA96-4875-ADA7-018514175A2B}"/>
              </a:ext>
            </a:extLst>
          </p:cNvPr>
          <p:cNvSpPr/>
          <p:nvPr/>
        </p:nvSpPr>
        <p:spPr>
          <a:xfrm>
            <a:off x="1759450" y="5056617"/>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87" name="Rectángulo 86">
            <a:extLst>
              <a:ext uri="{FF2B5EF4-FFF2-40B4-BE49-F238E27FC236}">
                <a16:creationId xmlns:a16="http://schemas.microsoft.com/office/drawing/2014/main" id="{42465457-96F6-4F4C-932D-D1EA8168953A}"/>
              </a:ext>
            </a:extLst>
          </p:cNvPr>
          <p:cNvSpPr/>
          <p:nvPr/>
        </p:nvSpPr>
        <p:spPr>
          <a:xfrm>
            <a:off x="3798053" y="5062143"/>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88" name="Rectángulo 87">
            <a:extLst>
              <a:ext uri="{FF2B5EF4-FFF2-40B4-BE49-F238E27FC236}">
                <a16:creationId xmlns:a16="http://schemas.microsoft.com/office/drawing/2014/main" id="{310684BF-C828-4425-A18A-A40354671DC7}"/>
              </a:ext>
            </a:extLst>
          </p:cNvPr>
          <p:cNvSpPr/>
          <p:nvPr/>
        </p:nvSpPr>
        <p:spPr>
          <a:xfrm>
            <a:off x="5498148" y="5210430"/>
            <a:ext cx="765209" cy="307777"/>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Inversión</a:t>
            </a:r>
            <a:endParaRPr lang="es-CO" sz="1400" b="1" dirty="0">
              <a:solidFill>
                <a:schemeClr val="tx1">
                  <a:lumMod val="75000"/>
                  <a:lumOff val="25000"/>
                </a:schemeClr>
              </a:solidFill>
              <a:latin typeface="Tw Cen MT Condensed" panose="020B0606020104020203" pitchFamily="34" charset="0"/>
            </a:endParaRPr>
          </a:p>
        </p:txBody>
      </p:sp>
      <p:sp>
        <p:nvSpPr>
          <p:cNvPr id="89" name="Rectángulo 88">
            <a:extLst>
              <a:ext uri="{FF2B5EF4-FFF2-40B4-BE49-F238E27FC236}">
                <a16:creationId xmlns:a16="http://schemas.microsoft.com/office/drawing/2014/main" id="{BD4EF5C6-7FB3-4B47-BFC5-0E53BFE05122}"/>
              </a:ext>
            </a:extLst>
          </p:cNvPr>
          <p:cNvSpPr/>
          <p:nvPr/>
        </p:nvSpPr>
        <p:spPr>
          <a:xfrm>
            <a:off x="1799506" y="5605451"/>
            <a:ext cx="1569600" cy="731293"/>
          </a:xfrm>
          <a:prstGeom prst="rect">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Riveras de Occidente </a:t>
            </a:r>
            <a:r>
              <a:rPr lang="es-CO" sz="1400" dirty="0" err="1">
                <a:solidFill>
                  <a:schemeClr val="tx1">
                    <a:lumMod val="75000"/>
                    <a:lumOff val="25000"/>
                  </a:schemeClr>
                </a:solidFill>
                <a:latin typeface="Tw Cen MT Condensed" panose="020B0606020104020203" pitchFamily="34" charset="0"/>
              </a:rPr>
              <a:t>Calandaima</a:t>
            </a:r>
            <a:r>
              <a:rPr lang="es-CO" sz="1400" dirty="0">
                <a:solidFill>
                  <a:schemeClr val="tx1">
                    <a:lumMod val="75000"/>
                    <a:lumOff val="25000"/>
                  </a:schemeClr>
                </a:solidFill>
                <a:latin typeface="Tw Cen MT Condensed" panose="020B0606020104020203" pitchFamily="34" charset="0"/>
              </a:rPr>
              <a:t> - CL 34 A SUR 92 B 21</a:t>
            </a:r>
            <a:endParaRPr lang="en-US" sz="1400" dirty="0">
              <a:solidFill>
                <a:schemeClr val="tx1">
                  <a:lumMod val="75000"/>
                  <a:lumOff val="25000"/>
                </a:schemeClr>
              </a:solidFill>
              <a:latin typeface="Tw Cen MT Condensed" panose="020B0606020104020203" pitchFamily="34" charset="0"/>
            </a:endParaRPr>
          </a:p>
        </p:txBody>
      </p:sp>
      <p:sp>
        <p:nvSpPr>
          <p:cNvPr id="90" name="Rectángulo 89">
            <a:extLst>
              <a:ext uri="{FF2B5EF4-FFF2-40B4-BE49-F238E27FC236}">
                <a16:creationId xmlns:a16="http://schemas.microsoft.com/office/drawing/2014/main" id="{6AFC2FA8-1C99-41D1-B71A-266FC2BFC5CF}"/>
              </a:ext>
            </a:extLst>
          </p:cNvPr>
          <p:cNvSpPr/>
          <p:nvPr/>
        </p:nvSpPr>
        <p:spPr>
          <a:xfrm>
            <a:off x="1799506" y="6453822"/>
            <a:ext cx="1569600" cy="731293"/>
          </a:xfrm>
          <a:prstGeom prst="rect">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ts val="1175"/>
              </a:lnSpc>
            </a:pPr>
            <a:r>
              <a:rPr lang="es-CO" sz="1400" dirty="0" err="1">
                <a:solidFill>
                  <a:schemeClr val="tx1">
                    <a:lumMod val="75000"/>
                    <a:lumOff val="25000"/>
                  </a:schemeClr>
                </a:solidFill>
                <a:latin typeface="Tw Cen MT Condensed" panose="020B0606020104020203" pitchFamily="34" charset="0"/>
              </a:rPr>
              <a:t>Tocarema</a:t>
            </a:r>
            <a:r>
              <a:rPr lang="es-CO" sz="1400" dirty="0">
                <a:solidFill>
                  <a:schemeClr val="tx1">
                    <a:lumMod val="75000"/>
                    <a:lumOff val="25000"/>
                  </a:schemeClr>
                </a:solidFill>
                <a:latin typeface="Tw Cen MT Condensed" panose="020B0606020104020203" pitchFamily="34" charset="0"/>
              </a:rPr>
              <a:t> Patio Bonito - CL 5 B 88 B 4</a:t>
            </a:r>
            <a:endParaRPr lang="es-CO" sz="1800" dirty="0">
              <a:effectLst/>
              <a:latin typeface="Times New Roman" panose="02020603050405020304" pitchFamily="18" charset="0"/>
              <a:ea typeface="Times New Roman" panose="02020603050405020304" pitchFamily="18" charset="0"/>
            </a:endParaRPr>
          </a:p>
        </p:txBody>
      </p:sp>
      <p:sp>
        <p:nvSpPr>
          <p:cNvPr id="91" name="Rectángulo 90">
            <a:extLst>
              <a:ext uri="{FF2B5EF4-FFF2-40B4-BE49-F238E27FC236}">
                <a16:creationId xmlns:a16="http://schemas.microsoft.com/office/drawing/2014/main" id="{30D5A402-20B3-4CD1-8416-FDA36471A154}"/>
              </a:ext>
            </a:extLst>
          </p:cNvPr>
          <p:cNvSpPr/>
          <p:nvPr/>
        </p:nvSpPr>
        <p:spPr>
          <a:xfrm>
            <a:off x="3523097" y="5596197"/>
            <a:ext cx="1569600" cy="740547"/>
          </a:xfrm>
          <a:prstGeom prst="rect">
            <a:avLst/>
          </a:prstGeom>
          <a:solidFill>
            <a:srgbClr val="7030A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b="1" dirty="0">
                <a:solidFill>
                  <a:schemeClr val="tx1">
                    <a:lumMod val="75000"/>
                    <a:lumOff val="25000"/>
                  </a:schemeClr>
                </a:solidFill>
                <a:latin typeface="Tw Cen MT Condensed" panose="020B0606020104020203" pitchFamily="34" charset="0"/>
              </a:rPr>
              <a:t>9.273</a:t>
            </a:r>
            <a:r>
              <a:rPr lang="es-CO" sz="1400" dirty="0">
                <a:solidFill>
                  <a:schemeClr val="tx1">
                    <a:lumMod val="75000"/>
                    <a:lumOff val="25000"/>
                  </a:schemeClr>
                </a:solidFill>
                <a:latin typeface="Tw Cen MT Condensed" panose="020B0606020104020203" pitchFamily="34" charset="0"/>
              </a:rPr>
              <a:t> hogares y </a:t>
            </a:r>
            <a:r>
              <a:rPr lang="es-CO" sz="1400" b="1" dirty="0">
                <a:solidFill>
                  <a:schemeClr val="tx1">
                    <a:lumMod val="75000"/>
                    <a:lumOff val="25000"/>
                  </a:schemeClr>
                </a:solidFill>
                <a:latin typeface="Tw Cen MT Condensed" panose="020B0606020104020203" pitchFamily="34" charset="0"/>
              </a:rPr>
              <a:t>78.225</a:t>
            </a:r>
            <a:r>
              <a:rPr lang="es-CO" sz="1400" dirty="0">
                <a:solidFill>
                  <a:schemeClr val="tx1">
                    <a:lumMod val="75000"/>
                    <a:lumOff val="25000"/>
                  </a:schemeClr>
                </a:solidFill>
                <a:latin typeface="Tw Cen MT Condensed" panose="020B0606020104020203" pitchFamily="34" charset="0"/>
              </a:rPr>
              <a:t> personas.</a:t>
            </a:r>
            <a:endParaRPr lang="en-US" sz="1400" dirty="0">
              <a:solidFill>
                <a:schemeClr val="tx1">
                  <a:lumMod val="75000"/>
                  <a:lumOff val="25000"/>
                </a:schemeClr>
              </a:solidFill>
              <a:latin typeface="Tw Cen MT Condensed" panose="020B0606020104020203" pitchFamily="34" charset="0"/>
            </a:endParaRPr>
          </a:p>
        </p:txBody>
      </p:sp>
      <p:sp>
        <p:nvSpPr>
          <p:cNvPr id="92" name="Rectángulo 91">
            <a:extLst>
              <a:ext uri="{FF2B5EF4-FFF2-40B4-BE49-F238E27FC236}">
                <a16:creationId xmlns:a16="http://schemas.microsoft.com/office/drawing/2014/main" id="{54DF0DFF-06A1-4548-8B87-7AE01CE7AF09}"/>
              </a:ext>
            </a:extLst>
          </p:cNvPr>
          <p:cNvSpPr/>
          <p:nvPr/>
        </p:nvSpPr>
        <p:spPr>
          <a:xfrm>
            <a:off x="3496784" y="6454523"/>
            <a:ext cx="1570024" cy="731293"/>
          </a:xfrm>
          <a:prstGeom prst="rect">
            <a:avLst/>
          </a:prstGeom>
          <a:solidFill>
            <a:srgbClr val="ECE4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b="1" dirty="0">
                <a:solidFill>
                  <a:schemeClr val="tx1">
                    <a:lumMod val="75000"/>
                    <a:lumOff val="25000"/>
                  </a:schemeClr>
                </a:solidFill>
                <a:latin typeface="Tw Cen MT Condensed" panose="020B0606020104020203" pitchFamily="34" charset="0"/>
              </a:rPr>
              <a:t>9.575 </a:t>
            </a:r>
            <a:r>
              <a:rPr lang="es-CO" sz="1400" dirty="0">
                <a:solidFill>
                  <a:schemeClr val="tx1">
                    <a:lumMod val="75000"/>
                    <a:lumOff val="25000"/>
                  </a:schemeClr>
                </a:solidFill>
                <a:latin typeface="Tw Cen MT Condensed" panose="020B0606020104020203" pitchFamily="34" charset="0"/>
              </a:rPr>
              <a:t>hogares</a:t>
            </a:r>
            <a:r>
              <a:rPr lang="es-CO" sz="1400" b="1" dirty="0">
                <a:solidFill>
                  <a:schemeClr val="tx1">
                    <a:lumMod val="75000"/>
                    <a:lumOff val="25000"/>
                  </a:schemeClr>
                </a:solidFill>
                <a:latin typeface="Tw Cen MT Condensed" panose="020B0606020104020203" pitchFamily="34" charset="0"/>
              </a:rPr>
              <a:t> y 27.056 </a:t>
            </a:r>
            <a:r>
              <a:rPr lang="es-CO" sz="1400" dirty="0">
                <a:solidFill>
                  <a:schemeClr val="tx1">
                    <a:lumMod val="75000"/>
                    <a:lumOff val="25000"/>
                  </a:schemeClr>
                </a:solidFill>
                <a:latin typeface="Tw Cen MT Condensed" panose="020B0606020104020203" pitchFamily="34" charset="0"/>
              </a:rPr>
              <a:t>personas</a:t>
            </a:r>
            <a:endParaRPr lang="en-US" sz="1400" dirty="0">
              <a:solidFill>
                <a:schemeClr val="tx1">
                  <a:lumMod val="75000"/>
                  <a:lumOff val="25000"/>
                </a:schemeClr>
              </a:solidFill>
              <a:latin typeface="Tw Cen MT Condensed" panose="020B0606020104020203" pitchFamily="34" charset="0"/>
            </a:endParaRPr>
          </a:p>
        </p:txBody>
      </p:sp>
      <p:sp>
        <p:nvSpPr>
          <p:cNvPr id="93" name="Rectángulo 92">
            <a:extLst>
              <a:ext uri="{FF2B5EF4-FFF2-40B4-BE49-F238E27FC236}">
                <a16:creationId xmlns:a16="http://schemas.microsoft.com/office/drawing/2014/main" id="{40812292-CB4C-41B0-A1CD-45D0C2C9AC10}"/>
              </a:ext>
            </a:extLst>
          </p:cNvPr>
          <p:cNvSpPr/>
          <p:nvPr/>
        </p:nvSpPr>
        <p:spPr>
          <a:xfrm>
            <a:off x="5206621" y="5608834"/>
            <a:ext cx="1569600" cy="730800"/>
          </a:xfrm>
          <a:prstGeom prst="rect">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$ 80.000.000</a:t>
            </a:r>
            <a:endParaRPr lang="en-US" dirty="0">
              <a:solidFill>
                <a:schemeClr val="tx1">
                  <a:lumMod val="75000"/>
                  <a:lumOff val="25000"/>
                </a:schemeClr>
              </a:solidFill>
              <a:latin typeface="Tw Cen MT Condensed" panose="020B0606020104020203" pitchFamily="34" charset="0"/>
            </a:endParaRPr>
          </a:p>
        </p:txBody>
      </p:sp>
      <p:sp>
        <p:nvSpPr>
          <p:cNvPr id="94" name="Rectángulo 93">
            <a:extLst>
              <a:ext uri="{FF2B5EF4-FFF2-40B4-BE49-F238E27FC236}">
                <a16:creationId xmlns:a16="http://schemas.microsoft.com/office/drawing/2014/main" id="{27F78338-84A7-425B-8892-3CDBD33299A9}"/>
              </a:ext>
            </a:extLst>
          </p:cNvPr>
          <p:cNvSpPr/>
          <p:nvPr/>
        </p:nvSpPr>
        <p:spPr>
          <a:xfrm>
            <a:off x="5206621" y="6454478"/>
            <a:ext cx="1569600" cy="2471680"/>
          </a:xfrm>
          <a:prstGeom prst="rect">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 </a:t>
            </a:r>
            <a:r>
              <a:rPr lang="es-CO" dirty="0">
                <a:solidFill>
                  <a:schemeClr val="tx1">
                    <a:lumMod val="75000"/>
                    <a:lumOff val="25000"/>
                  </a:schemeClr>
                </a:solidFill>
                <a:latin typeface="Tw Cen MT Condensed" panose="020B0606020104020203" pitchFamily="34" charset="0"/>
              </a:rPr>
              <a:t>3.001.077.817</a:t>
            </a:r>
            <a:endParaRPr lang="en-US" dirty="0">
              <a:solidFill>
                <a:schemeClr val="tx1">
                  <a:lumMod val="75000"/>
                  <a:lumOff val="25000"/>
                </a:schemeClr>
              </a:solidFill>
              <a:latin typeface="Tw Cen MT Condensed" panose="020B0606020104020203" pitchFamily="34" charset="0"/>
            </a:endParaRPr>
          </a:p>
        </p:txBody>
      </p:sp>
      <p:sp>
        <p:nvSpPr>
          <p:cNvPr id="95" name="Rectángulo 94">
            <a:extLst>
              <a:ext uri="{FF2B5EF4-FFF2-40B4-BE49-F238E27FC236}">
                <a16:creationId xmlns:a16="http://schemas.microsoft.com/office/drawing/2014/main" id="{9A613A69-12F9-40BD-A775-9A7ED3477A20}"/>
              </a:ext>
            </a:extLst>
          </p:cNvPr>
          <p:cNvSpPr/>
          <p:nvPr/>
        </p:nvSpPr>
        <p:spPr>
          <a:xfrm>
            <a:off x="1799506" y="7314067"/>
            <a:ext cx="1569600" cy="731293"/>
          </a:xfrm>
          <a:prstGeom prst="rect">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ts val="1175"/>
              </a:lnSpc>
            </a:pPr>
            <a:r>
              <a:rPr lang="es-CO" sz="1400" dirty="0">
                <a:solidFill>
                  <a:schemeClr val="tx1">
                    <a:lumMod val="75000"/>
                    <a:lumOff val="25000"/>
                  </a:schemeClr>
                </a:solidFill>
                <a:latin typeface="Tw Cen MT Condensed" panose="020B0606020104020203" pitchFamily="34" charset="0"/>
              </a:rPr>
              <a:t>San Dionisio Patio Bonito - CL 38C SUR 92B 00</a:t>
            </a:r>
          </a:p>
        </p:txBody>
      </p:sp>
      <p:sp>
        <p:nvSpPr>
          <p:cNvPr id="96" name="Rectángulo 95">
            <a:extLst>
              <a:ext uri="{FF2B5EF4-FFF2-40B4-BE49-F238E27FC236}">
                <a16:creationId xmlns:a16="http://schemas.microsoft.com/office/drawing/2014/main" id="{D4E95749-96F2-49C0-9DDB-2227868BB6F3}"/>
              </a:ext>
            </a:extLst>
          </p:cNvPr>
          <p:cNvSpPr/>
          <p:nvPr/>
        </p:nvSpPr>
        <p:spPr>
          <a:xfrm>
            <a:off x="1799506" y="8194865"/>
            <a:ext cx="1569600" cy="731293"/>
          </a:xfrm>
          <a:prstGeom prst="rect">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ts val="1175"/>
              </a:lnSpc>
            </a:pPr>
            <a:r>
              <a:rPr lang="es-CO" sz="1400" dirty="0">
                <a:solidFill>
                  <a:schemeClr val="tx1">
                    <a:lumMod val="75000"/>
                    <a:lumOff val="25000"/>
                  </a:schemeClr>
                </a:solidFill>
                <a:latin typeface="Tw Cen MT Condensed" panose="020B0606020104020203" pitchFamily="34" charset="0"/>
              </a:rPr>
              <a:t>Parque Dindalito Patio Bonito - CL 42 A SUR 90 15</a:t>
            </a:r>
          </a:p>
        </p:txBody>
      </p:sp>
      <p:sp>
        <p:nvSpPr>
          <p:cNvPr id="100" name="Rectángulo 99">
            <a:extLst>
              <a:ext uri="{FF2B5EF4-FFF2-40B4-BE49-F238E27FC236}">
                <a16:creationId xmlns:a16="http://schemas.microsoft.com/office/drawing/2014/main" id="{4F9B6BA5-A418-43C3-A81A-00C2C588898B}"/>
              </a:ext>
            </a:extLst>
          </p:cNvPr>
          <p:cNvSpPr/>
          <p:nvPr/>
        </p:nvSpPr>
        <p:spPr>
          <a:xfrm>
            <a:off x="1788859" y="3219735"/>
            <a:ext cx="1569600" cy="828000"/>
          </a:xfrm>
          <a:prstGeom prst="rect">
            <a:avLst/>
          </a:prstGeom>
          <a:solidFill>
            <a:srgbClr val="009E9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El Tunal II Venecia KR 24D 48C 02 SUR</a:t>
            </a:r>
            <a:endParaRPr lang="es-ES" sz="1400" dirty="0">
              <a:solidFill>
                <a:schemeClr val="tx1">
                  <a:lumMod val="75000"/>
                  <a:lumOff val="25000"/>
                </a:schemeClr>
              </a:solidFill>
              <a:latin typeface="Tw Cen MT Condensed" panose="020B0606020104020203" pitchFamily="34" charset="0"/>
            </a:endParaRPr>
          </a:p>
        </p:txBody>
      </p:sp>
      <p:sp>
        <p:nvSpPr>
          <p:cNvPr id="101" name="Rectángulo 100">
            <a:extLst>
              <a:ext uri="{FF2B5EF4-FFF2-40B4-BE49-F238E27FC236}">
                <a16:creationId xmlns:a16="http://schemas.microsoft.com/office/drawing/2014/main" id="{6D960E42-D10E-45B1-AE8D-869F11403343}"/>
              </a:ext>
            </a:extLst>
          </p:cNvPr>
          <p:cNvSpPr/>
          <p:nvPr/>
        </p:nvSpPr>
        <p:spPr>
          <a:xfrm>
            <a:off x="3465656" y="3219735"/>
            <a:ext cx="1569600" cy="828000"/>
          </a:xfrm>
          <a:prstGeom prst="rect">
            <a:avLst/>
          </a:prstGeom>
          <a:solidFill>
            <a:srgbClr val="009E9A">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b="1" dirty="0">
                <a:solidFill>
                  <a:schemeClr val="tx1">
                    <a:lumMod val="75000"/>
                    <a:lumOff val="25000"/>
                  </a:schemeClr>
                </a:solidFill>
                <a:latin typeface="Tw Cen MT Condensed" panose="020B0606020104020203" pitchFamily="34" charset="0"/>
              </a:rPr>
              <a:t>3.327 </a:t>
            </a:r>
            <a:r>
              <a:rPr lang="es-CO" sz="1400" dirty="0">
                <a:solidFill>
                  <a:schemeClr val="tx1">
                    <a:lumMod val="75000"/>
                    <a:lumOff val="25000"/>
                  </a:schemeClr>
                </a:solidFill>
                <a:latin typeface="Tw Cen MT Condensed" panose="020B0606020104020203" pitchFamily="34" charset="0"/>
              </a:rPr>
              <a:t>hogares y </a:t>
            </a:r>
            <a:r>
              <a:rPr lang="es-CO" sz="1400" b="1" dirty="0">
                <a:solidFill>
                  <a:schemeClr val="tx1">
                    <a:lumMod val="75000"/>
                    <a:lumOff val="25000"/>
                  </a:schemeClr>
                </a:solidFill>
                <a:latin typeface="Tw Cen MT Condensed" panose="020B0606020104020203" pitchFamily="34" charset="0"/>
              </a:rPr>
              <a:t>23.766</a:t>
            </a:r>
            <a:r>
              <a:rPr lang="es-CO" sz="1400" dirty="0">
                <a:solidFill>
                  <a:schemeClr val="tx1">
                    <a:lumMod val="75000"/>
                    <a:lumOff val="25000"/>
                  </a:schemeClr>
                </a:solidFill>
                <a:latin typeface="Tw Cen MT Condensed" panose="020B0606020104020203" pitchFamily="34" charset="0"/>
              </a:rPr>
              <a:t> personas</a:t>
            </a:r>
            <a:endParaRPr lang="en-US" sz="1400" dirty="0">
              <a:solidFill>
                <a:schemeClr val="tx1">
                  <a:lumMod val="75000"/>
                  <a:lumOff val="25000"/>
                </a:schemeClr>
              </a:solidFill>
              <a:latin typeface="Tw Cen MT Condensed" panose="020B0606020104020203" pitchFamily="34" charset="0"/>
            </a:endParaRPr>
          </a:p>
        </p:txBody>
      </p:sp>
      <p:sp>
        <p:nvSpPr>
          <p:cNvPr id="102" name="Rectángulo 101">
            <a:extLst>
              <a:ext uri="{FF2B5EF4-FFF2-40B4-BE49-F238E27FC236}">
                <a16:creationId xmlns:a16="http://schemas.microsoft.com/office/drawing/2014/main" id="{B1692767-8D5F-4783-88D0-ECAB84643F8D}"/>
              </a:ext>
            </a:extLst>
          </p:cNvPr>
          <p:cNvSpPr/>
          <p:nvPr/>
        </p:nvSpPr>
        <p:spPr>
          <a:xfrm>
            <a:off x="5142453" y="3219735"/>
            <a:ext cx="1569600" cy="828000"/>
          </a:xfrm>
          <a:prstGeom prst="rect">
            <a:avLst/>
          </a:prstGeom>
          <a:solidFill>
            <a:srgbClr val="009E9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dirty="0">
                <a:solidFill>
                  <a:schemeClr val="tx1">
                    <a:lumMod val="75000"/>
                    <a:lumOff val="25000"/>
                  </a:schemeClr>
                </a:solidFill>
                <a:latin typeface="Tw Cen MT Condensed" panose="020B0606020104020203" pitchFamily="34" charset="0"/>
              </a:rPr>
              <a:t>$ 80.000.000 </a:t>
            </a:r>
            <a:endParaRPr lang="en-US" dirty="0">
              <a:solidFill>
                <a:schemeClr val="tx1">
                  <a:lumMod val="75000"/>
                  <a:lumOff val="25000"/>
                </a:schemeClr>
              </a:solidFill>
              <a:latin typeface="Tw Cen MT Condensed" panose="020B0606020104020203" pitchFamily="34" charset="0"/>
            </a:endParaRPr>
          </a:p>
        </p:txBody>
      </p:sp>
      <p:sp>
        <p:nvSpPr>
          <p:cNvPr id="103" name="Rectángulo 102">
            <a:extLst>
              <a:ext uri="{FF2B5EF4-FFF2-40B4-BE49-F238E27FC236}">
                <a16:creationId xmlns:a16="http://schemas.microsoft.com/office/drawing/2014/main" id="{A2DD3BB0-03D9-4BAE-85F0-E1AA8ECB604B}"/>
              </a:ext>
            </a:extLst>
          </p:cNvPr>
          <p:cNvSpPr/>
          <p:nvPr/>
        </p:nvSpPr>
        <p:spPr>
          <a:xfrm>
            <a:off x="1776541" y="4138362"/>
            <a:ext cx="1569600" cy="828000"/>
          </a:xfrm>
          <a:prstGeom prst="rect">
            <a:avLst/>
          </a:prstGeom>
          <a:solidFill>
            <a:srgbClr val="009E9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San Benito Tunjuelito KR 14 58 83 SUR</a:t>
            </a:r>
            <a:endParaRPr lang="es-ES" sz="1400" dirty="0">
              <a:solidFill>
                <a:schemeClr val="tx1">
                  <a:lumMod val="75000"/>
                  <a:lumOff val="25000"/>
                </a:schemeClr>
              </a:solidFill>
              <a:latin typeface="Tw Cen MT Condensed" panose="020B0606020104020203" pitchFamily="34" charset="0"/>
            </a:endParaRPr>
          </a:p>
        </p:txBody>
      </p:sp>
      <p:sp>
        <p:nvSpPr>
          <p:cNvPr id="104" name="Rectángulo 103">
            <a:extLst>
              <a:ext uri="{FF2B5EF4-FFF2-40B4-BE49-F238E27FC236}">
                <a16:creationId xmlns:a16="http://schemas.microsoft.com/office/drawing/2014/main" id="{BE21E467-B2DE-4E6B-A88C-D2C058D37B82}"/>
              </a:ext>
            </a:extLst>
          </p:cNvPr>
          <p:cNvSpPr/>
          <p:nvPr/>
        </p:nvSpPr>
        <p:spPr>
          <a:xfrm>
            <a:off x="3453338" y="4138362"/>
            <a:ext cx="1569600" cy="828000"/>
          </a:xfrm>
          <a:prstGeom prst="rect">
            <a:avLst/>
          </a:prstGeom>
          <a:solidFill>
            <a:srgbClr val="009E9A">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En etapa de perfilamiento</a:t>
            </a:r>
          </a:p>
        </p:txBody>
      </p:sp>
      <p:sp>
        <p:nvSpPr>
          <p:cNvPr id="106" name="Rectángulo 105">
            <a:extLst>
              <a:ext uri="{FF2B5EF4-FFF2-40B4-BE49-F238E27FC236}">
                <a16:creationId xmlns:a16="http://schemas.microsoft.com/office/drawing/2014/main" id="{BBBB4151-BA6F-4BD4-BC3C-32DB8B5CDF4E}"/>
              </a:ext>
            </a:extLst>
          </p:cNvPr>
          <p:cNvSpPr/>
          <p:nvPr/>
        </p:nvSpPr>
        <p:spPr>
          <a:xfrm>
            <a:off x="-162643" y="622086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107" name="Rectángulo 106">
            <a:extLst>
              <a:ext uri="{FF2B5EF4-FFF2-40B4-BE49-F238E27FC236}">
                <a16:creationId xmlns:a16="http://schemas.microsoft.com/office/drawing/2014/main" id="{44FF0B5F-D6A3-407A-8E21-7DC28EDF387F}"/>
              </a:ext>
            </a:extLst>
          </p:cNvPr>
          <p:cNvSpPr/>
          <p:nvPr/>
        </p:nvSpPr>
        <p:spPr>
          <a:xfrm>
            <a:off x="5130135" y="4147451"/>
            <a:ext cx="1569600" cy="828000"/>
          </a:xfrm>
          <a:prstGeom prst="rect">
            <a:avLst/>
          </a:prstGeom>
          <a:solidFill>
            <a:srgbClr val="009E9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Se encuentra en etapa de viabilidad.</a:t>
            </a:r>
          </a:p>
        </p:txBody>
      </p:sp>
    </p:spTree>
    <p:extLst>
      <p:ext uri="{BB962C8B-B14F-4D97-AF65-F5344CB8AC3E}">
        <p14:creationId xmlns:p14="http://schemas.microsoft.com/office/powerpoint/2010/main" val="1829360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A896B1-B277-49E8-AD6C-244A5214265F}"/>
              </a:ext>
            </a:extLst>
          </p:cNvPr>
          <p:cNvSpPr txBox="1"/>
          <p:nvPr/>
        </p:nvSpPr>
        <p:spPr>
          <a:xfrm>
            <a:off x="197708" y="232721"/>
            <a:ext cx="6462584" cy="461665"/>
          </a:xfrm>
          <a:prstGeom prst="rect">
            <a:avLst/>
          </a:prstGeom>
          <a:noFill/>
        </p:spPr>
        <p:txBody>
          <a:bodyPr wrap="square" rtlCol="0">
            <a:spAutoFit/>
          </a:bodyPr>
          <a:lstStyle/>
          <a:p>
            <a:pPr algn="ctr"/>
            <a:r>
              <a:rPr lang="es-MX" sz="2400" b="1" dirty="0">
                <a:solidFill>
                  <a:srgbClr val="299E89"/>
                </a:solidFill>
                <a:latin typeface="Tw Cen MT Condensed" panose="020B0606020104020203" pitchFamily="34" charset="0"/>
              </a:rPr>
              <a:t>Recuperación del Espacio Público para el Cuidado - REPPC</a:t>
            </a:r>
            <a:endParaRPr lang="es-CO" sz="2400" b="1" dirty="0">
              <a:solidFill>
                <a:srgbClr val="299E89"/>
              </a:solidFill>
              <a:latin typeface="Tw Cen MT Condensed" panose="020B0606020104020203" pitchFamily="34" charset="0"/>
            </a:endParaRPr>
          </a:p>
        </p:txBody>
      </p:sp>
      <p:sp>
        <p:nvSpPr>
          <p:cNvPr id="36" name="Rectángulo 35">
            <a:extLst>
              <a:ext uri="{FF2B5EF4-FFF2-40B4-BE49-F238E27FC236}">
                <a16:creationId xmlns:a16="http://schemas.microsoft.com/office/drawing/2014/main" id="{6326865A-C8F5-4F4F-9A70-9DA1A6F97265}"/>
              </a:ext>
            </a:extLst>
          </p:cNvPr>
          <p:cNvSpPr/>
          <p:nvPr/>
        </p:nvSpPr>
        <p:spPr>
          <a:xfrm>
            <a:off x="-242176" y="425905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43" name="Título 1">
            <a:extLst>
              <a:ext uri="{FF2B5EF4-FFF2-40B4-BE49-F238E27FC236}">
                <a16:creationId xmlns:a16="http://schemas.microsoft.com/office/drawing/2014/main" id="{B29E25FB-E8F4-4F38-994D-B4B4EC93660D}"/>
              </a:ext>
            </a:extLst>
          </p:cNvPr>
          <p:cNvSpPr txBox="1">
            <a:spLocks/>
          </p:cNvSpPr>
          <p:nvPr/>
        </p:nvSpPr>
        <p:spPr>
          <a:xfrm>
            <a:off x="197709" y="1432322"/>
            <a:ext cx="1270081" cy="66702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2000" b="1" dirty="0">
                <a:solidFill>
                  <a:schemeClr val="accent2"/>
                </a:solidFill>
                <a:latin typeface="Tw Cen MT Condensed" panose="020B0606020104020203" pitchFamily="34" charset="0"/>
              </a:rPr>
              <a:t>PUENTE ARANDA</a:t>
            </a:r>
          </a:p>
        </p:txBody>
      </p:sp>
      <p:sp>
        <p:nvSpPr>
          <p:cNvPr id="62" name="Rectángulo 61">
            <a:extLst>
              <a:ext uri="{FF2B5EF4-FFF2-40B4-BE49-F238E27FC236}">
                <a16:creationId xmlns:a16="http://schemas.microsoft.com/office/drawing/2014/main" id="{E65FB8C7-55C6-40AE-93B6-CDE6DA2BEA79}"/>
              </a:ext>
            </a:extLst>
          </p:cNvPr>
          <p:cNvSpPr/>
          <p:nvPr/>
        </p:nvSpPr>
        <p:spPr>
          <a:xfrm>
            <a:off x="-183898" y="209934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70" name="Título 1">
            <a:extLst>
              <a:ext uri="{FF2B5EF4-FFF2-40B4-BE49-F238E27FC236}">
                <a16:creationId xmlns:a16="http://schemas.microsoft.com/office/drawing/2014/main" id="{E08EFA04-0933-4EDB-AA27-C53A1805E847}"/>
              </a:ext>
            </a:extLst>
          </p:cNvPr>
          <p:cNvSpPr txBox="1">
            <a:spLocks/>
          </p:cNvSpPr>
          <p:nvPr/>
        </p:nvSpPr>
        <p:spPr>
          <a:xfrm>
            <a:off x="133540" y="3863448"/>
            <a:ext cx="1398418" cy="44145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2000" b="1" dirty="0">
                <a:solidFill>
                  <a:srgbClr val="009E9A"/>
                </a:solidFill>
                <a:latin typeface="Tw Cen MT Condensed" panose="020B0606020104020203" pitchFamily="34" charset="0"/>
              </a:rPr>
              <a:t>TUNJUELITO</a:t>
            </a:r>
          </a:p>
        </p:txBody>
      </p:sp>
      <p:sp>
        <p:nvSpPr>
          <p:cNvPr id="85" name="Título 1">
            <a:extLst>
              <a:ext uri="{FF2B5EF4-FFF2-40B4-BE49-F238E27FC236}">
                <a16:creationId xmlns:a16="http://schemas.microsoft.com/office/drawing/2014/main" id="{C11170D3-0EC1-4CE8-A3CE-1C9DF98BDF8F}"/>
              </a:ext>
            </a:extLst>
          </p:cNvPr>
          <p:cNvSpPr txBox="1">
            <a:spLocks/>
          </p:cNvSpPr>
          <p:nvPr/>
        </p:nvSpPr>
        <p:spPr>
          <a:xfrm>
            <a:off x="133540" y="6616019"/>
            <a:ext cx="1136822"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2000" b="1" dirty="0">
                <a:solidFill>
                  <a:srgbClr val="7030A0"/>
                </a:solidFill>
                <a:latin typeface="Tw Cen MT Condensed" panose="020B0606020104020203" pitchFamily="34" charset="0"/>
              </a:rPr>
              <a:t>KENNEDY</a:t>
            </a:r>
          </a:p>
        </p:txBody>
      </p:sp>
      <p:sp>
        <p:nvSpPr>
          <p:cNvPr id="106" name="Rectángulo 105">
            <a:extLst>
              <a:ext uri="{FF2B5EF4-FFF2-40B4-BE49-F238E27FC236}">
                <a16:creationId xmlns:a16="http://schemas.microsoft.com/office/drawing/2014/main" id="{BBBB4151-BA6F-4BD4-BC3C-32DB8B5CDF4E}"/>
              </a:ext>
            </a:extLst>
          </p:cNvPr>
          <p:cNvSpPr/>
          <p:nvPr/>
        </p:nvSpPr>
        <p:spPr>
          <a:xfrm>
            <a:off x="-162643" y="7040173"/>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37" name="CuadroTexto 36">
            <a:extLst>
              <a:ext uri="{FF2B5EF4-FFF2-40B4-BE49-F238E27FC236}">
                <a16:creationId xmlns:a16="http://schemas.microsoft.com/office/drawing/2014/main" id="{C685B4C1-A230-C446-AB03-B3CC520A0B6D}"/>
              </a:ext>
            </a:extLst>
          </p:cNvPr>
          <p:cNvSpPr txBox="1"/>
          <p:nvPr/>
        </p:nvSpPr>
        <p:spPr>
          <a:xfrm>
            <a:off x="5339913" y="8051332"/>
            <a:ext cx="1320379" cy="276999"/>
          </a:xfrm>
          <a:prstGeom prst="rect">
            <a:avLst/>
          </a:prstGeom>
          <a:noFill/>
        </p:spPr>
        <p:txBody>
          <a:bodyPr wrap="square" rtlCol="0">
            <a:spAutoFit/>
          </a:bodyPr>
          <a:lstStyle/>
          <a:p>
            <a:r>
              <a:rPr lang="es-CO" sz="1200" dirty="0">
                <a:latin typeface="Arial Narrow" panose="020B0606020202030204" pitchFamily="34" charset="0"/>
              </a:rPr>
              <a:t>Fuente: SDHT 2022</a:t>
            </a:r>
          </a:p>
        </p:txBody>
      </p:sp>
      <p:pic>
        <p:nvPicPr>
          <p:cNvPr id="38" name="Imagen 37">
            <a:extLst>
              <a:ext uri="{FF2B5EF4-FFF2-40B4-BE49-F238E27FC236}">
                <a16:creationId xmlns:a16="http://schemas.microsoft.com/office/drawing/2014/main" id="{3B815B9C-1675-614E-A6CB-A3E50CF8AF84}"/>
              </a:ext>
            </a:extLst>
          </p:cNvPr>
          <p:cNvPicPr>
            <a:picLocks noChangeAspect="1"/>
          </p:cNvPicPr>
          <p:nvPr/>
        </p:nvPicPr>
        <p:blipFill>
          <a:blip r:embed="rId3"/>
          <a:stretch>
            <a:fillRect/>
          </a:stretch>
        </p:blipFill>
        <p:spPr>
          <a:xfrm>
            <a:off x="1350310" y="6037969"/>
            <a:ext cx="2685709" cy="2013363"/>
          </a:xfrm>
          <a:prstGeom prst="rect">
            <a:avLst/>
          </a:prstGeom>
        </p:spPr>
      </p:pic>
      <p:pic>
        <p:nvPicPr>
          <p:cNvPr id="39" name="Imagen 38">
            <a:extLst>
              <a:ext uri="{FF2B5EF4-FFF2-40B4-BE49-F238E27FC236}">
                <a16:creationId xmlns:a16="http://schemas.microsoft.com/office/drawing/2014/main" id="{CAABEA68-0C87-714D-885D-9C1706D0941A}"/>
              </a:ext>
              <a:ext uri="{147F2762-F138-4A5C-976F-8EAC2B608ADB}">
                <a16:predDERef xmlns:a16="http://schemas.microsoft.com/office/drawing/2014/main" pred="{42D857CD-5235-C243-18A2-AF2DF3737BC0}"/>
              </a:ext>
            </a:extLst>
          </p:cNvPr>
          <p:cNvPicPr>
            <a:picLocks noChangeAspect="1"/>
          </p:cNvPicPr>
          <p:nvPr/>
        </p:nvPicPr>
        <p:blipFill>
          <a:blip r:embed="rId4"/>
          <a:stretch>
            <a:fillRect/>
          </a:stretch>
        </p:blipFill>
        <p:spPr>
          <a:xfrm>
            <a:off x="4062913" y="6037969"/>
            <a:ext cx="2685709" cy="2004408"/>
          </a:xfrm>
          <a:prstGeom prst="rect">
            <a:avLst/>
          </a:prstGeom>
        </p:spPr>
      </p:pic>
      <p:sp>
        <p:nvSpPr>
          <p:cNvPr id="40" name="Rectángulo 39">
            <a:extLst>
              <a:ext uri="{FF2B5EF4-FFF2-40B4-BE49-F238E27FC236}">
                <a16:creationId xmlns:a16="http://schemas.microsoft.com/office/drawing/2014/main" id="{A1FAB266-C77F-EA4E-ABBF-9464DEC3C4A0}"/>
              </a:ext>
            </a:extLst>
          </p:cNvPr>
          <p:cNvSpPr/>
          <p:nvPr/>
        </p:nvSpPr>
        <p:spPr>
          <a:xfrm>
            <a:off x="2693164" y="7783513"/>
            <a:ext cx="2568229" cy="2678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Intervención Riveras de Occidente</a:t>
            </a:r>
            <a:endParaRPr lang="en-US" dirty="0">
              <a:solidFill>
                <a:schemeClr val="tx1">
                  <a:lumMod val="75000"/>
                  <a:lumOff val="25000"/>
                </a:schemeClr>
              </a:solidFill>
              <a:latin typeface="Tw Cen MT Condensed" panose="020B0606020104020203" pitchFamily="34" charset="0"/>
            </a:endParaRPr>
          </a:p>
        </p:txBody>
      </p:sp>
      <p:pic>
        <p:nvPicPr>
          <p:cNvPr id="41" name="Picture 2">
            <a:extLst>
              <a:ext uri="{FF2B5EF4-FFF2-40B4-BE49-F238E27FC236}">
                <a16:creationId xmlns:a16="http://schemas.microsoft.com/office/drawing/2014/main" id="{B909AA67-B7F5-704D-B5D2-92A16B47EB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 t="15417" r="5967" b="13226"/>
          <a:stretch/>
        </p:blipFill>
        <p:spPr bwMode="auto">
          <a:xfrm>
            <a:off x="1386363" y="1204743"/>
            <a:ext cx="2676550" cy="15220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a:extLst>
              <a:ext uri="{FF2B5EF4-FFF2-40B4-BE49-F238E27FC236}">
                <a16:creationId xmlns:a16="http://schemas.microsoft.com/office/drawing/2014/main" id="{0BF262BE-783F-674C-A53E-77065C9A24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979" b="27702"/>
          <a:stretch/>
        </p:blipFill>
        <p:spPr bwMode="auto">
          <a:xfrm>
            <a:off x="4072069" y="1204743"/>
            <a:ext cx="2676553" cy="1522059"/>
          </a:xfrm>
          <a:prstGeom prst="rect">
            <a:avLst/>
          </a:prstGeom>
          <a:noFill/>
          <a:extLst>
            <a:ext uri="{909E8E84-426E-40DD-AFC4-6F175D3DCCD1}">
              <a14:hiddenFill xmlns:a14="http://schemas.microsoft.com/office/drawing/2010/main">
                <a:solidFill>
                  <a:srgbClr val="FFFFFF"/>
                </a:solidFill>
              </a14:hiddenFill>
            </a:ext>
          </a:extLst>
        </p:spPr>
      </p:pic>
      <p:sp>
        <p:nvSpPr>
          <p:cNvPr id="51" name="Rectángulo 50">
            <a:extLst>
              <a:ext uri="{FF2B5EF4-FFF2-40B4-BE49-F238E27FC236}">
                <a16:creationId xmlns:a16="http://schemas.microsoft.com/office/drawing/2014/main" id="{2A7E5417-993F-A641-AA86-5860BB1225A1}"/>
              </a:ext>
            </a:extLst>
          </p:cNvPr>
          <p:cNvSpPr/>
          <p:nvPr/>
        </p:nvSpPr>
        <p:spPr>
          <a:xfrm>
            <a:off x="2693164" y="2458295"/>
            <a:ext cx="2381410" cy="2678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Intervención Colonia Oriental </a:t>
            </a:r>
            <a:endParaRPr lang="en-US" dirty="0">
              <a:solidFill>
                <a:schemeClr val="tx1">
                  <a:lumMod val="75000"/>
                  <a:lumOff val="25000"/>
                </a:schemeClr>
              </a:solidFill>
              <a:latin typeface="Tw Cen MT Condensed" panose="020B0606020104020203" pitchFamily="34" charset="0"/>
            </a:endParaRPr>
          </a:p>
        </p:txBody>
      </p:sp>
      <p:pic>
        <p:nvPicPr>
          <p:cNvPr id="53" name="Imagen 52">
            <a:extLst>
              <a:ext uri="{FF2B5EF4-FFF2-40B4-BE49-F238E27FC236}">
                <a16:creationId xmlns:a16="http://schemas.microsoft.com/office/drawing/2014/main" id="{7C169480-FBAC-E94F-ACF3-0EF5FE598861}"/>
              </a:ext>
            </a:extLst>
          </p:cNvPr>
          <p:cNvPicPr>
            <a:picLocks noChangeAspect="1"/>
          </p:cNvPicPr>
          <p:nvPr/>
        </p:nvPicPr>
        <p:blipFill>
          <a:blip r:embed="rId7"/>
          <a:stretch>
            <a:fillRect/>
          </a:stretch>
        </p:blipFill>
        <p:spPr>
          <a:xfrm>
            <a:off x="1435913" y="3301701"/>
            <a:ext cx="2736824" cy="2051771"/>
          </a:xfrm>
          <a:prstGeom prst="rect">
            <a:avLst/>
          </a:prstGeom>
        </p:spPr>
      </p:pic>
      <p:pic>
        <p:nvPicPr>
          <p:cNvPr id="54" name="Picture 1">
            <a:extLst>
              <a:ext uri="{FF2B5EF4-FFF2-40B4-BE49-F238E27FC236}">
                <a16:creationId xmlns:a16="http://schemas.microsoft.com/office/drawing/2014/main" id="{0F4202D6-1D6E-5B42-9BC7-EC5F71C403A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998" r="18790"/>
          <a:stretch/>
        </p:blipFill>
        <p:spPr bwMode="auto">
          <a:xfrm>
            <a:off x="4012321" y="3256964"/>
            <a:ext cx="2477171" cy="2134481"/>
          </a:xfrm>
          <a:prstGeom prst="rect">
            <a:avLst/>
          </a:prstGeom>
          <a:noFill/>
          <a:extLst>
            <a:ext uri="{909E8E84-426E-40DD-AFC4-6F175D3DCCD1}">
              <a14:hiddenFill xmlns:a14="http://schemas.microsoft.com/office/drawing/2010/main">
                <a:solidFill>
                  <a:srgbClr val="FFFFFF"/>
                </a:solidFill>
              </a14:hiddenFill>
            </a:ext>
          </a:extLst>
        </p:spPr>
      </p:pic>
      <p:sp>
        <p:nvSpPr>
          <p:cNvPr id="55" name="Rectángulo 54">
            <a:extLst>
              <a:ext uri="{FF2B5EF4-FFF2-40B4-BE49-F238E27FC236}">
                <a16:creationId xmlns:a16="http://schemas.microsoft.com/office/drawing/2014/main" id="{93B583F4-8379-244D-9226-C4E9176A15F8}"/>
              </a:ext>
            </a:extLst>
          </p:cNvPr>
          <p:cNvSpPr/>
          <p:nvPr/>
        </p:nvSpPr>
        <p:spPr>
          <a:xfrm>
            <a:off x="2660152" y="5134529"/>
            <a:ext cx="2593466" cy="2189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Intervención El Tunal Venecia</a:t>
            </a:r>
            <a:endParaRPr lang="en-US" dirty="0">
              <a:solidFill>
                <a:schemeClr val="tx1">
                  <a:lumMod val="75000"/>
                  <a:lumOff val="25000"/>
                </a:schemeClr>
              </a:solidFill>
              <a:latin typeface="Tw Cen MT Condensed" panose="020B0606020104020203" pitchFamily="34" charset="0"/>
            </a:endParaRPr>
          </a:p>
        </p:txBody>
      </p:sp>
      <p:pic>
        <p:nvPicPr>
          <p:cNvPr id="56" name="Imagen 55">
            <a:extLst>
              <a:ext uri="{FF2B5EF4-FFF2-40B4-BE49-F238E27FC236}">
                <a16:creationId xmlns:a16="http://schemas.microsoft.com/office/drawing/2014/main" id="{938B7DCD-1B28-084B-BA4F-FE10324FE6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349953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A896B1-B277-49E8-AD6C-244A5214265F}"/>
              </a:ext>
            </a:extLst>
          </p:cNvPr>
          <p:cNvSpPr txBox="1"/>
          <p:nvPr/>
        </p:nvSpPr>
        <p:spPr>
          <a:xfrm>
            <a:off x="197708" y="232721"/>
            <a:ext cx="6462584" cy="461665"/>
          </a:xfrm>
          <a:prstGeom prst="rect">
            <a:avLst/>
          </a:prstGeom>
          <a:noFill/>
        </p:spPr>
        <p:txBody>
          <a:bodyPr wrap="square" rtlCol="0">
            <a:spAutoFit/>
          </a:bodyPr>
          <a:lstStyle/>
          <a:p>
            <a:pPr lvl="1" algn="ctr"/>
            <a:r>
              <a:rPr lang="es-CO" sz="2400" b="1" dirty="0">
                <a:solidFill>
                  <a:srgbClr val="299E89"/>
                </a:solidFill>
                <a:latin typeface="Tw Cen MT Condensed" panose="020B0606020104020203" pitchFamily="34" charset="0"/>
              </a:rPr>
              <a:t>Acciones de Acupuntura Urbana - AAU</a:t>
            </a:r>
          </a:p>
        </p:txBody>
      </p:sp>
      <p:sp>
        <p:nvSpPr>
          <p:cNvPr id="7" name="CuadroTexto 6">
            <a:extLst>
              <a:ext uri="{FF2B5EF4-FFF2-40B4-BE49-F238E27FC236}">
                <a16:creationId xmlns:a16="http://schemas.microsoft.com/office/drawing/2014/main" id="{31A611C2-E4C9-4490-BE42-416826A4BD3F}"/>
              </a:ext>
            </a:extLst>
          </p:cNvPr>
          <p:cNvSpPr txBox="1"/>
          <p:nvPr/>
        </p:nvSpPr>
        <p:spPr>
          <a:xfrm>
            <a:off x="283611" y="760869"/>
            <a:ext cx="6410910" cy="1266244"/>
          </a:xfrm>
          <a:prstGeom prst="rect">
            <a:avLst/>
          </a:prstGeom>
          <a:noFill/>
        </p:spPr>
        <p:txBody>
          <a:bodyPr wrap="square">
            <a:spAutoFit/>
          </a:bodyPr>
          <a:lstStyle/>
          <a:p>
            <a:pPr algn="just">
              <a:lnSpc>
                <a:spcPts val="1280"/>
              </a:lnSpc>
            </a:pPr>
            <a:r>
              <a:rPr lang="es-MX" sz="1400" dirty="0">
                <a:latin typeface="Tw Cen MT Condensed" panose="020B0606020104020203" pitchFamily="34" charset="77"/>
              </a:rPr>
              <a:t>Proyecto 7642: La implementación de Acciones de Acupuntura Urbana pretenden realizar transformaciones puntuales del espacio público a escala local, en lugares estratégicos de la ciudad en la búsqueda del mejoramiento integral del hábitat y la generación de reacciones en cadena positivas para los territorios priorizados en diversos ámbitos. </a:t>
            </a:r>
          </a:p>
          <a:p>
            <a:pPr algn="just">
              <a:lnSpc>
                <a:spcPts val="1280"/>
              </a:lnSpc>
            </a:pPr>
            <a:endParaRPr lang="es-MX" sz="1400" dirty="0">
              <a:latin typeface="Tw Cen MT Condensed" panose="020B0606020104020203" pitchFamily="34" charset="77"/>
            </a:endParaRPr>
          </a:p>
          <a:p>
            <a:pPr algn="just">
              <a:lnSpc>
                <a:spcPts val="1280"/>
              </a:lnSpc>
            </a:pPr>
            <a:r>
              <a:rPr lang="es-MX" sz="1400" dirty="0">
                <a:latin typeface="Tw Cen MT Condensed" panose="020B0606020104020203" pitchFamily="34" charset="77"/>
              </a:rPr>
              <a:t>Como consecuencia de ello, sumado al trabajo en paralelo con la comunidad (antes, durante y después de las intervenciones) se espera aumentar la apropiación social sobre los territorios, promover la reactivación económica y cultural, fomentar la conciencia medioambiental en aras de consolidar un desarrollo urbano sostenible. </a:t>
            </a:r>
            <a:endParaRPr lang="es-CO" sz="1400" dirty="0">
              <a:effectLst/>
              <a:latin typeface="Tw Cen MT Condensed" panose="020B0606020104020203" pitchFamily="34" charset="77"/>
              <a:ea typeface="Times New Roman" panose="02020603050405020304" pitchFamily="18" charset="0"/>
            </a:endParaRPr>
          </a:p>
        </p:txBody>
      </p:sp>
      <p:sp>
        <p:nvSpPr>
          <p:cNvPr id="60" name="Título 1">
            <a:extLst>
              <a:ext uri="{FF2B5EF4-FFF2-40B4-BE49-F238E27FC236}">
                <a16:creationId xmlns:a16="http://schemas.microsoft.com/office/drawing/2014/main" id="{BE4465A1-BE4F-4777-B0C0-2B17C9C9EC9C}"/>
              </a:ext>
            </a:extLst>
          </p:cNvPr>
          <p:cNvSpPr txBox="1">
            <a:spLocks/>
          </p:cNvSpPr>
          <p:nvPr/>
        </p:nvSpPr>
        <p:spPr>
          <a:xfrm>
            <a:off x="197708" y="3118902"/>
            <a:ext cx="1136822"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5A4A99"/>
                </a:solidFill>
                <a:latin typeface="Tw Cen MT Condensed" panose="020B0606020104020203" pitchFamily="34" charset="0"/>
              </a:rPr>
              <a:t>KENNEDY</a:t>
            </a:r>
          </a:p>
        </p:txBody>
      </p:sp>
      <p:sp>
        <p:nvSpPr>
          <p:cNvPr id="61" name="Rectángulo 60">
            <a:extLst>
              <a:ext uri="{FF2B5EF4-FFF2-40B4-BE49-F238E27FC236}">
                <a16:creationId xmlns:a16="http://schemas.microsoft.com/office/drawing/2014/main" id="{2B6A3864-764A-47FF-861D-01954028FEFE}"/>
              </a:ext>
            </a:extLst>
          </p:cNvPr>
          <p:cNvSpPr/>
          <p:nvPr/>
        </p:nvSpPr>
        <p:spPr>
          <a:xfrm>
            <a:off x="1709834" y="2100242"/>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62" name="Rectángulo 61">
            <a:extLst>
              <a:ext uri="{FF2B5EF4-FFF2-40B4-BE49-F238E27FC236}">
                <a16:creationId xmlns:a16="http://schemas.microsoft.com/office/drawing/2014/main" id="{97D695A3-C574-45B2-825E-92EE90AD93AB}"/>
              </a:ext>
            </a:extLst>
          </p:cNvPr>
          <p:cNvSpPr/>
          <p:nvPr/>
        </p:nvSpPr>
        <p:spPr>
          <a:xfrm>
            <a:off x="3748437" y="2105768"/>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63" name="Rectángulo 62">
            <a:extLst>
              <a:ext uri="{FF2B5EF4-FFF2-40B4-BE49-F238E27FC236}">
                <a16:creationId xmlns:a16="http://schemas.microsoft.com/office/drawing/2014/main" id="{6A5F17D9-4145-420D-B40F-FBC1348B11E9}"/>
              </a:ext>
            </a:extLst>
          </p:cNvPr>
          <p:cNvSpPr/>
          <p:nvPr/>
        </p:nvSpPr>
        <p:spPr>
          <a:xfrm>
            <a:off x="5448532" y="2254055"/>
            <a:ext cx="765209" cy="307777"/>
          </a:xfrm>
          <a:prstGeom prst="rect">
            <a:avLst/>
          </a:prstGeom>
        </p:spPr>
        <p:txBody>
          <a:bodyPr wrap="none">
            <a:spAutoFit/>
          </a:bodyPr>
          <a:lstStyle/>
          <a:p>
            <a:pPr algn="ctr" fontAlgn="b"/>
            <a:r>
              <a:rPr lang="es-MX" sz="1400" b="1">
                <a:solidFill>
                  <a:schemeClr val="tx1">
                    <a:lumMod val="75000"/>
                    <a:lumOff val="25000"/>
                  </a:schemeClr>
                </a:solidFill>
                <a:latin typeface="Tw Cen MT Condensed" panose="020B0606020104020203" pitchFamily="34" charset="0"/>
              </a:rPr>
              <a:t>Inversión</a:t>
            </a:r>
            <a:endParaRPr lang="es-CO" sz="1400" b="1">
              <a:solidFill>
                <a:schemeClr val="tx1">
                  <a:lumMod val="75000"/>
                  <a:lumOff val="25000"/>
                </a:schemeClr>
              </a:solidFill>
              <a:latin typeface="Tw Cen MT Condensed" panose="020B0606020104020203" pitchFamily="34" charset="0"/>
            </a:endParaRPr>
          </a:p>
        </p:txBody>
      </p:sp>
      <p:sp>
        <p:nvSpPr>
          <p:cNvPr id="64" name="Rectángulo 63">
            <a:extLst>
              <a:ext uri="{FF2B5EF4-FFF2-40B4-BE49-F238E27FC236}">
                <a16:creationId xmlns:a16="http://schemas.microsoft.com/office/drawing/2014/main" id="{4476160E-B409-4ECE-8B05-9F7335428851}"/>
              </a:ext>
            </a:extLst>
          </p:cNvPr>
          <p:cNvSpPr/>
          <p:nvPr/>
        </p:nvSpPr>
        <p:spPr>
          <a:xfrm>
            <a:off x="1717806" y="2616988"/>
            <a:ext cx="1494318" cy="731293"/>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Llano grande Corabastos CL 39 BIS SUR 82 </a:t>
            </a:r>
            <a:endParaRPr lang="en-US" sz="1400" dirty="0">
              <a:solidFill>
                <a:schemeClr val="tx1">
                  <a:lumMod val="75000"/>
                  <a:lumOff val="25000"/>
                </a:schemeClr>
              </a:solidFill>
              <a:latin typeface="Tw Cen MT Condensed" panose="020B0606020104020203" pitchFamily="34" charset="0"/>
            </a:endParaRPr>
          </a:p>
        </p:txBody>
      </p:sp>
      <p:sp>
        <p:nvSpPr>
          <p:cNvPr id="65" name="Rectángulo 64">
            <a:extLst>
              <a:ext uri="{FF2B5EF4-FFF2-40B4-BE49-F238E27FC236}">
                <a16:creationId xmlns:a16="http://schemas.microsoft.com/office/drawing/2014/main" id="{F92E82BD-D46B-4C6F-ACAF-5CD15212416A}"/>
              </a:ext>
            </a:extLst>
          </p:cNvPr>
          <p:cNvSpPr/>
          <p:nvPr/>
        </p:nvSpPr>
        <p:spPr>
          <a:xfrm>
            <a:off x="3326048" y="2607734"/>
            <a:ext cx="1715619" cy="740547"/>
          </a:xfrm>
          <a:prstGeom prst="rect">
            <a:avLst/>
          </a:prstGeom>
          <a:solidFill>
            <a:srgbClr val="5A4A9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100" dirty="0">
                <a:solidFill>
                  <a:schemeClr val="tx1">
                    <a:lumMod val="75000"/>
                    <a:lumOff val="25000"/>
                  </a:schemeClr>
                </a:solidFill>
                <a:latin typeface="Tw Cen MT Condensed" panose="020B0606020104020203" pitchFamily="34" charset="0"/>
              </a:rPr>
              <a:t>El área directa beneficiará alrededor de </a:t>
            </a:r>
            <a:r>
              <a:rPr lang="es-CO" sz="1100" b="1" dirty="0">
                <a:solidFill>
                  <a:schemeClr val="tx1">
                    <a:lumMod val="75000"/>
                    <a:lumOff val="25000"/>
                  </a:schemeClr>
                </a:solidFill>
                <a:latin typeface="Tw Cen MT Condensed" panose="020B0606020104020203" pitchFamily="34" charset="0"/>
              </a:rPr>
              <a:t>410 personas </a:t>
            </a:r>
            <a:r>
              <a:rPr lang="es-CO" sz="1100" dirty="0">
                <a:solidFill>
                  <a:schemeClr val="tx1">
                    <a:lumMod val="75000"/>
                    <a:lumOff val="25000"/>
                  </a:schemeClr>
                </a:solidFill>
                <a:latin typeface="Tw Cen MT Condensed" panose="020B0606020104020203" pitchFamily="34" charset="0"/>
              </a:rPr>
              <a:t>y el área de influencia (300m) aproximadamente a </a:t>
            </a:r>
            <a:r>
              <a:rPr lang="es-CO" sz="1100" b="1" dirty="0">
                <a:solidFill>
                  <a:schemeClr val="tx1">
                    <a:lumMod val="75000"/>
                    <a:lumOff val="25000"/>
                  </a:schemeClr>
                </a:solidFill>
                <a:latin typeface="Tw Cen MT Condensed" panose="020B0606020104020203" pitchFamily="34" charset="0"/>
              </a:rPr>
              <a:t>9.270 personas</a:t>
            </a:r>
            <a:endParaRPr lang="en-US" sz="1100" b="1" dirty="0">
              <a:solidFill>
                <a:schemeClr val="tx1">
                  <a:lumMod val="75000"/>
                  <a:lumOff val="25000"/>
                </a:schemeClr>
              </a:solidFill>
              <a:latin typeface="Tw Cen MT Condensed" panose="020B0606020104020203" pitchFamily="34" charset="0"/>
            </a:endParaRPr>
          </a:p>
        </p:txBody>
      </p:sp>
      <p:sp>
        <p:nvSpPr>
          <p:cNvPr id="66" name="Rectángulo 65">
            <a:extLst>
              <a:ext uri="{FF2B5EF4-FFF2-40B4-BE49-F238E27FC236}">
                <a16:creationId xmlns:a16="http://schemas.microsoft.com/office/drawing/2014/main" id="{200B5F1F-7073-4D71-B7D6-DC175D5624B4}"/>
              </a:ext>
            </a:extLst>
          </p:cNvPr>
          <p:cNvSpPr/>
          <p:nvPr/>
        </p:nvSpPr>
        <p:spPr>
          <a:xfrm>
            <a:off x="5124921" y="2620371"/>
            <a:ext cx="1569600" cy="1595522"/>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dirty="0">
                <a:solidFill>
                  <a:schemeClr val="tx1">
                    <a:lumMod val="75000"/>
                    <a:lumOff val="25000"/>
                  </a:schemeClr>
                </a:solidFill>
                <a:latin typeface="Tw Cen MT Condensed" panose="020B0606020104020203" pitchFamily="34" charset="0"/>
              </a:rPr>
              <a:t>$1.539.619.956</a:t>
            </a:r>
            <a:endParaRPr lang="en-US" dirty="0">
              <a:solidFill>
                <a:schemeClr val="tx1">
                  <a:lumMod val="75000"/>
                  <a:lumOff val="25000"/>
                </a:schemeClr>
              </a:solidFill>
              <a:latin typeface="Tw Cen MT Condensed" panose="020B0606020104020203" pitchFamily="34" charset="0"/>
            </a:endParaRPr>
          </a:p>
        </p:txBody>
      </p:sp>
      <p:sp>
        <p:nvSpPr>
          <p:cNvPr id="67" name="Rectángulo 66">
            <a:extLst>
              <a:ext uri="{FF2B5EF4-FFF2-40B4-BE49-F238E27FC236}">
                <a16:creationId xmlns:a16="http://schemas.microsoft.com/office/drawing/2014/main" id="{5EB154DE-91FF-439B-AF7C-C976DA38A745}"/>
              </a:ext>
            </a:extLst>
          </p:cNvPr>
          <p:cNvSpPr/>
          <p:nvPr/>
        </p:nvSpPr>
        <p:spPr>
          <a:xfrm>
            <a:off x="1717806" y="3484600"/>
            <a:ext cx="1494318" cy="731293"/>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a:solidFill>
                  <a:schemeClr val="tx1">
                    <a:lumMod val="75000"/>
                    <a:lumOff val="25000"/>
                  </a:schemeClr>
                </a:solidFill>
                <a:latin typeface="Tw Cen MT Condensed" panose="020B0606020104020203" pitchFamily="34" charset="0"/>
              </a:rPr>
              <a:t>La igualdad Américas CR 68F 5 A 48</a:t>
            </a:r>
          </a:p>
        </p:txBody>
      </p:sp>
      <p:sp>
        <p:nvSpPr>
          <p:cNvPr id="68" name="Rectángulo 67">
            <a:extLst>
              <a:ext uri="{FF2B5EF4-FFF2-40B4-BE49-F238E27FC236}">
                <a16:creationId xmlns:a16="http://schemas.microsoft.com/office/drawing/2014/main" id="{E2923B1E-592F-4D7E-AF77-8098DA417EBC}"/>
              </a:ext>
            </a:extLst>
          </p:cNvPr>
          <p:cNvSpPr/>
          <p:nvPr/>
        </p:nvSpPr>
        <p:spPr>
          <a:xfrm>
            <a:off x="3326048" y="3475346"/>
            <a:ext cx="1715619" cy="740547"/>
          </a:xfrm>
          <a:prstGeom prst="rect">
            <a:avLst/>
          </a:prstGeom>
          <a:solidFill>
            <a:srgbClr val="5A4A9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100" dirty="0">
                <a:solidFill>
                  <a:schemeClr val="tx1">
                    <a:lumMod val="75000"/>
                    <a:lumOff val="25000"/>
                  </a:schemeClr>
                </a:solidFill>
                <a:latin typeface="Tw Cen MT Condensed" panose="020B0606020104020203" pitchFamily="34" charset="0"/>
              </a:rPr>
              <a:t>El área directa beneficiará alrededor de </a:t>
            </a:r>
            <a:r>
              <a:rPr lang="es-CO" sz="1100" b="1" dirty="0">
                <a:solidFill>
                  <a:schemeClr val="tx1">
                    <a:lumMod val="75000"/>
                    <a:lumOff val="25000"/>
                  </a:schemeClr>
                </a:solidFill>
                <a:latin typeface="Tw Cen MT Condensed" panose="020B0606020104020203" pitchFamily="34" charset="0"/>
              </a:rPr>
              <a:t>491 personas </a:t>
            </a:r>
            <a:r>
              <a:rPr lang="es-CO" sz="1100" dirty="0">
                <a:solidFill>
                  <a:schemeClr val="tx1">
                    <a:lumMod val="75000"/>
                    <a:lumOff val="25000"/>
                  </a:schemeClr>
                </a:solidFill>
                <a:latin typeface="Tw Cen MT Condensed" panose="020B0606020104020203" pitchFamily="34" charset="0"/>
              </a:rPr>
              <a:t>y el área de influencia (300m) aproximadamente a </a:t>
            </a:r>
            <a:r>
              <a:rPr lang="es-CO" sz="1100" b="1" dirty="0">
                <a:solidFill>
                  <a:schemeClr val="tx1">
                    <a:lumMod val="75000"/>
                    <a:lumOff val="25000"/>
                  </a:schemeClr>
                </a:solidFill>
                <a:latin typeface="Tw Cen MT Condensed" panose="020B0606020104020203" pitchFamily="34" charset="0"/>
              </a:rPr>
              <a:t>13.734 personas</a:t>
            </a:r>
            <a:endParaRPr lang="en-US" sz="1100" b="1" dirty="0">
              <a:solidFill>
                <a:schemeClr val="tx1">
                  <a:lumMod val="75000"/>
                  <a:lumOff val="25000"/>
                </a:schemeClr>
              </a:solidFill>
              <a:latin typeface="Tw Cen MT Condensed" panose="020B0606020104020203" pitchFamily="34" charset="0"/>
            </a:endParaRPr>
          </a:p>
        </p:txBody>
      </p:sp>
      <p:sp>
        <p:nvSpPr>
          <p:cNvPr id="72" name="Rectángulo 71">
            <a:extLst>
              <a:ext uri="{FF2B5EF4-FFF2-40B4-BE49-F238E27FC236}">
                <a16:creationId xmlns:a16="http://schemas.microsoft.com/office/drawing/2014/main" id="{43E52483-F9A8-46D3-951A-52A6F36ABFA2}"/>
              </a:ext>
            </a:extLst>
          </p:cNvPr>
          <p:cNvSpPr/>
          <p:nvPr/>
        </p:nvSpPr>
        <p:spPr>
          <a:xfrm>
            <a:off x="1717806" y="4331360"/>
            <a:ext cx="1494318" cy="613611"/>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Patio Bonito II-A Patio Bonito - CL 34 BIS SUR 87 D 33</a:t>
            </a:r>
            <a:endParaRPr lang="en-US" sz="1400" dirty="0">
              <a:solidFill>
                <a:schemeClr val="tx1">
                  <a:lumMod val="75000"/>
                  <a:lumOff val="25000"/>
                </a:schemeClr>
              </a:solidFill>
              <a:latin typeface="Tw Cen MT Condensed" panose="020B0606020104020203" pitchFamily="34" charset="0"/>
            </a:endParaRPr>
          </a:p>
        </p:txBody>
      </p:sp>
      <p:sp>
        <p:nvSpPr>
          <p:cNvPr id="73" name="Rectángulo 72">
            <a:extLst>
              <a:ext uri="{FF2B5EF4-FFF2-40B4-BE49-F238E27FC236}">
                <a16:creationId xmlns:a16="http://schemas.microsoft.com/office/drawing/2014/main" id="{9C7FF711-3EFB-42CB-AAFC-3E9940AABB58}"/>
              </a:ext>
            </a:extLst>
          </p:cNvPr>
          <p:cNvSpPr/>
          <p:nvPr/>
        </p:nvSpPr>
        <p:spPr>
          <a:xfrm>
            <a:off x="3313651" y="4331360"/>
            <a:ext cx="1728016" cy="613611"/>
          </a:xfrm>
          <a:prstGeom prst="rect">
            <a:avLst/>
          </a:prstGeom>
          <a:solidFill>
            <a:srgbClr val="5A4A9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En etapa de diagnostico</a:t>
            </a:r>
            <a:endParaRPr lang="en-US" sz="1400" dirty="0">
              <a:solidFill>
                <a:schemeClr val="tx1">
                  <a:lumMod val="75000"/>
                  <a:lumOff val="25000"/>
                </a:schemeClr>
              </a:solidFill>
              <a:latin typeface="Tw Cen MT Condensed" panose="020B0606020104020203" pitchFamily="34" charset="0"/>
            </a:endParaRPr>
          </a:p>
        </p:txBody>
      </p:sp>
      <p:sp>
        <p:nvSpPr>
          <p:cNvPr id="74" name="Rectángulo 73">
            <a:extLst>
              <a:ext uri="{FF2B5EF4-FFF2-40B4-BE49-F238E27FC236}">
                <a16:creationId xmlns:a16="http://schemas.microsoft.com/office/drawing/2014/main" id="{0C117A1C-3C67-4568-A6B2-1F128D9CE92A}"/>
              </a:ext>
            </a:extLst>
          </p:cNvPr>
          <p:cNvSpPr/>
          <p:nvPr/>
        </p:nvSpPr>
        <p:spPr>
          <a:xfrm>
            <a:off x="5124921" y="4331360"/>
            <a:ext cx="1569600" cy="1365023"/>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$ 2.926.729.509</a:t>
            </a:r>
            <a:endParaRPr lang="en-US" dirty="0">
              <a:solidFill>
                <a:schemeClr val="tx1">
                  <a:lumMod val="75000"/>
                  <a:lumOff val="25000"/>
                </a:schemeClr>
              </a:solidFill>
              <a:latin typeface="Tw Cen MT Condensed" panose="020B0606020104020203" pitchFamily="34" charset="0"/>
            </a:endParaRPr>
          </a:p>
        </p:txBody>
      </p:sp>
      <p:sp>
        <p:nvSpPr>
          <p:cNvPr id="25" name="Rectángulo 24">
            <a:extLst>
              <a:ext uri="{FF2B5EF4-FFF2-40B4-BE49-F238E27FC236}">
                <a16:creationId xmlns:a16="http://schemas.microsoft.com/office/drawing/2014/main" id="{D18EC1E6-C467-4AEF-B7F2-D198F55CA0CC}"/>
              </a:ext>
            </a:extLst>
          </p:cNvPr>
          <p:cNvSpPr/>
          <p:nvPr/>
        </p:nvSpPr>
        <p:spPr>
          <a:xfrm>
            <a:off x="1717806" y="5071907"/>
            <a:ext cx="1486346" cy="624476"/>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Patio Bonito II-C Patio Bonito KR 87 BIS 34 39 SUR</a:t>
            </a:r>
            <a:endParaRPr lang="en-US" sz="1400" dirty="0">
              <a:solidFill>
                <a:schemeClr val="tx1">
                  <a:lumMod val="75000"/>
                  <a:lumOff val="25000"/>
                </a:schemeClr>
              </a:solidFill>
              <a:latin typeface="Tw Cen MT Condensed" panose="020B0606020104020203" pitchFamily="34" charset="0"/>
            </a:endParaRPr>
          </a:p>
        </p:txBody>
      </p:sp>
      <p:sp>
        <p:nvSpPr>
          <p:cNvPr id="26" name="Rectángulo 25">
            <a:extLst>
              <a:ext uri="{FF2B5EF4-FFF2-40B4-BE49-F238E27FC236}">
                <a16:creationId xmlns:a16="http://schemas.microsoft.com/office/drawing/2014/main" id="{7188710F-AE80-4A2D-A90A-55661FCA5E61}"/>
              </a:ext>
            </a:extLst>
          </p:cNvPr>
          <p:cNvSpPr/>
          <p:nvPr/>
        </p:nvSpPr>
        <p:spPr>
          <a:xfrm>
            <a:off x="3326048" y="5103350"/>
            <a:ext cx="1728016" cy="593034"/>
          </a:xfrm>
          <a:prstGeom prst="rect">
            <a:avLst/>
          </a:prstGeom>
          <a:solidFill>
            <a:srgbClr val="5A4A9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En etapa de diagnostico</a:t>
            </a:r>
            <a:endParaRPr lang="en-US" sz="1400" dirty="0">
              <a:solidFill>
                <a:schemeClr val="tx1">
                  <a:lumMod val="75000"/>
                  <a:lumOff val="25000"/>
                </a:schemeClr>
              </a:solidFill>
              <a:latin typeface="Tw Cen MT Condensed" panose="020B0606020104020203" pitchFamily="34" charset="0"/>
            </a:endParaRPr>
          </a:p>
        </p:txBody>
      </p:sp>
      <p:sp>
        <p:nvSpPr>
          <p:cNvPr id="20" name="Rectángulo 19">
            <a:extLst>
              <a:ext uri="{FF2B5EF4-FFF2-40B4-BE49-F238E27FC236}">
                <a16:creationId xmlns:a16="http://schemas.microsoft.com/office/drawing/2014/main" id="{2B6A3864-764A-47FF-861D-01954028FEFE}"/>
              </a:ext>
            </a:extLst>
          </p:cNvPr>
          <p:cNvSpPr/>
          <p:nvPr/>
        </p:nvSpPr>
        <p:spPr>
          <a:xfrm>
            <a:off x="1705774" y="5838770"/>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21" name="Rectángulo 20">
            <a:extLst>
              <a:ext uri="{FF2B5EF4-FFF2-40B4-BE49-F238E27FC236}">
                <a16:creationId xmlns:a16="http://schemas.microsoft.com/office/drawing/2014/main" id="{97D695A3-C574-45B2-825E-92EE90AD93AB}"/>
              </a:ext>
            </a:extLst>
          </p:cNvPr>
          <p:cNvSpPr/>
          <p:nvPr/>
        </p:nvSpPr>
        <p:spPr>
          <a:xfrm>
            <a:off x="3744377" y="5844296"/>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22" name="Rectángulo 21">
            <a:extLst>
              <a:ext uri="{FF2B5EF4-FFF2-40B4-BE49-F238E27FC236}">
                <a16:creationId xmlns:a16="http://schemas.microsoft.com/office/drawing/2014/main" id="{6A5F17D9-4145-420D-B40F-FBC1348B11E9}"/>
              </a:ext>
            </a:extLst>
          </p:cNvPr>
          <p:cNvSpPr/>
          <p:nvPr/>
        </p:nvSpPr>
        <p:spPr>
          <a:xfrm>
            <a:off x="5444472" y="5992583"/>
            <a:ext cx="765209" cy="307777"/>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Inversión</a:t>
            </a:r>
            <a:endParaRPr lang="es-CO" sz="1400" b="1" dirty="0">
              <a:solidFill>
                <a:schemeClr val="tx1">
                  <a:lumMod val="75000"/>
                  <a:lumOff val="25000"/>
                </a:schemeClr>
              </a:solidFill>
              <a:latin typeface="Tw Cen MT Condensed" panose="020B0606020104020203" pitchFamily="34" charset="0"/>
            </a:endParaRPr>
          </a:p>
        </p:txBody>
      </p:sp>
      <p:sp>
        <p:nvSpPr>
          <p:cNvPr id="23" name="Rectángulo 22">
            <a:extLst>
              <a:ext uri="{FF2B5EF4-FFF2-40B4-BE49-F238E27FC236}">
                <a16:creationId xmlns:a16="http://schemas.microsoft.com/office/drawing/2014/main" id="{0C117A1C-3C67-4568-A6B2-1F128D9CE92A}"/>
              </a:ext>
            </a:extLst>
          </p:cNvPr>
          <p:cNvSpPr/>
          <p:nvPr/>
        </p:nvSpPr>
        <p:spPr>
          <a:xfrm>
            <a:off x="5120861" y="6376204"/>
            <a:ext cx="1569600" cy="766942"/>
          </a:xfrm>
          <a:prstGeom prst="rect">
            <a:avLst/>
          </a:prstGeom>
          <a:solidFill>
            <a:srgbClr val="0099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dirty="0">
                <a:solidFill>
                  <a:schemeClr val="tx1">
                    <a:lumMod val="75000"/>
                    <a:lumOff val="25000"/>
                  </a:schemeClr>
                </a:solidFill>
                <a:latin typeface="Tw Cen MT Condensed" panose="020B0606020104020203" pitchFamily="34" charset="0"/>
              </a:rPr>
              <a:t>$190 millones</a:t>
            </a:r>
            <a:endParaRPr lang="en-US" dirty="0">
              <a:solidFill>
                <a:schemeClr val="tx1">
                  <a:lumMod val="75000"/>
                  <a:lumOff val="25000"/>
                </a:schemeClr>
              </a:solidFill>
              <a:latin typeface="Tw Cen MT Condensed" panose="020B0606020104020203" pitchFamily="34" charset="0"/>
            </a:endParaRPr>
          </a:p>
        </p:txBody>
      </p:sp>
      <p:sp>
        <p:nvSpPr>
          <p:cNvPr id="24" name="Rectángulo 23">
            <a:extLst>
              <a:ext uri="{FF2B5EF4-FFF2-40B4-BE49-F238E27FC236}">
                <a16:creationId xmlns:a16="http://schemas.microsoft.com/office/drawing/2014/main" id="{D18EC1E6-C467-4AEF-B7F2-D198F55CA0CC}"/>
              </a:ext>
            </a:extLst>
          </p:cNvPr>
          <p:cNvSpPr/>
          <p:nvPr/>
        </p:nvSpPr>
        <p:spPr>
          <a:xfrm>
            <a:off x="1713746" y="6376203"/>
            <a:ext cx="1486346" cy="766943"/>
          </a:xfrm>
          <a:prstGeom prst="rect">
            <a:avLst/>
          </a:prstGeom>
          <a:solidFill>
            <a:srgbClr val="299E8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400" dirty="0">
                <a:solidFill>
                  <a:schemeClr val="tx1">
                    <a:lumMod val="75000"/>
                    <a:lumOff val="25000"/>
                  </a:schemeClr>
                </a:solidFill>
                <a:latin typeface="Tw Cen MT Condensed" panose="020B0606020104020203" pitchFamily="34" charset="0"/>
              </a:rPr>
              <a:t>La Laguna Venecia - TV 44 52 51 S</a:t>
            </a:r>
            <a:endParaRPr lang="en-US" sz="1400" dirty="0">
              <a:solidFill>
                <a:schemeClr val="tx1">
                  <a:lumMod val="75000"/>
                  <a:lumOff val="25000"/>
                </a:schemeClr>
              </a:solidFill>
              <a:latin typeface="Tw Cen MT Condensed" panose="020B0606020104020203" pitchFamily="34" charset="0"/>
            </a:endParaRPr>
          </a:p>
        </p:txBody>
      </p:sp>
      <p:sp>
        <p:nvSpPr>
          <p:cNvPr id="31" name="Rectángulo 30">
            <a:extLst>
              <a:ext uri="{FF2B5EF4-FFF2-40B4-BE49-F238E27FC236}">
                <a16:creationId xmlns:a16="http://schemas.microsoft.com/office/drawing/2014/main" id="{54DF0DFF-06A1-4548-8B87-7AE01CE7AF09}"/>
              </a:ext>
            </a:extLst>
          </p:cNvPr>
          <p:cNvSpPr/>
          <p:nvPr/>
        </p:nvSpPr>
        <p:spPr>
          <a:xfrm>
            <a:off x="3329349" y="6386060"/>
            <a:ext cx="1712318" cy="757086"/>
          </a:xfrm>
          <a:prstGeom prst="rect">
            <a:avLst/>
          </a:prstGeom>
          <a:solidFill>
            <a:srgbClr val="0099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100" b="1" dirty="0">
                <a:solidFill>
                  <a:schemeClr val="tx1">
                    <a:lumMod val="75000"/>
                    <a:lumOff val="25000"/>
                  </a:schemeClr>
                </a:solidFill>
                <a:latin typeface="Tw Cen MT Condensed" panose="020B0606020104020203" pitchFamily="34" charset="0"/>
              </a:rPr>
              <a:t>1.022 personas </a:t>
            </a:r>
            <a:r>
              <a:rPr lang="es-MX" sz="1100" dirty="0">
                <a:solidFill>
                  <a:schemeClr val="tx1">
                    <a:lumMod val="75000"/>
                    <a:lumOff val="25000"/>
                  </a:schemeClr>
                </a:solidFill>
                <a:latin typeface="Tw Cen MT Condensed" panose="020B0606020104020203" pitchFamily="34" charset="0"/>
              </a:rPr>
              <a:t>y en el área de influencia (300 m) se favorecerán aproximadamente a </a:t>
            </a:r>
            <a:r>
              <a:rPr lang="es-MX" sz="1100" b="1" dirty="0">
                <a:solidFill>
                  <a:schemeClr val="tx1">
                    <a:lumMod val="75000"/>
                    <a:lumOff val="25000"/>
                  </a:schemeClr>
                </a:solidFill>
                <a:latin typeface="Tw Cen MT Condensed" panose="020B0606020104020203" pitchFamily="34" charset="0"/>
              </a:rPr>
              <a:t>18.152 personas</a:t>
            </a:r>
            <a:endParaRPr lang="en-US" sz="1100" b="1" dirty="0">
              <a:solidFill>
                <a:schemeClr val="tx1">
                  <a:lumMod val="75000"/>
                  <a:lumOff val="25000"/>
                </a:schemeClr>
              </a:solidFill>
              <a:latin typeface="Tw Cen MT Condensed" panose="020B0606020104020203" pitchFamily="34" charset="0"/>
            </a:endParaRPr>
          </a:p>
        </p:txBody>
      </p:sp>
      <p:sp>
        <p:nvSpPr>
          <p:cNvPr id="33" name="Rectángulo 32">
            <a:extLst>
              <a:ext uri="{FF2B5EF4-FFF2-40B4-BE49-F238E27FC236}">
                <a16:creationId xmlns:a16="http://schemas.microsoft.com/office/drawing/2014/main" id="{5D27D2CE-9C51-41C7-A7F7-65816FA6A4D1}"/>
              </a:ext>
            </a:extLst>
          </p:cNvPr>
          <p:cNvSpPr/>
          <p:nvPr/>
        </p:nvSpPr>
        <p:spPr>
          <a:xfrm>
            <a:off x="1738390" y="7340605"/>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34" name="Rectángulo 33">
            <a:extLst>
              <a:ext uri="{FF2B5EF4-FFF2-40B4-BE49-F238E27FC236}">
                <a16:creationId xmlns:a16="http://schemas.microsoft.com/office/drawing/2014/main" id="{13C86712-7EB3-45B3-982B-671E93B94D88}"/>
              </a:ext>
            </a:extLst>
          </p:cNvPr>
          <p:cNvSpPr/>
          <p:nvPr/>
        </p:nvSpPr>
        <p:spPr>
          <a:xfrm>
            <a:off x="3776993" y="7340605"/>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35" name="Rectángulo 34">
            <a:extLst>
              <a:ext uri="{FF2B5EF4-FFF2-40B4-BE49-F238E27FC236}">
                <a16:creationId xmlns:a16="http://schemas.microsoft.com/office/drawing/2014/main" id="{4EBB746E-1882-494C-9A54-255CFBAD7A29}"/>
              </a:ext>
            </a:extLst>
          </p:cNvPr>
          <p:cNvSpPr/>
          <p:nvPr/>
        </p:nvSpPr>
        <p:spPr>
          <a:xfrm>
            <a:off x="5522208" y="7486023"/>
            <a:ext cx="765209" cy="307777"/>
          </a:xfrm>
          <a:prstGeom prst="rect">
            <a:avLst/>
          </a:prstGeom>
        </p:spPr>
        <p:txBody>
          <a:bodyPr wrap="none">
            <a:spAutoFit/>
          </a:bodyPr>
          <a:lstStyle/>
          <a:p>
            <a:pPr algn="ctr" fontAlgn="b"/>
            <a:r>
              <a:rPr lang="es-MX" sz="1400" b="1">
                <a:solidFill>
                  <a:schemeClr val="tx1">
                    <a:lumMod val="75000"/>
                    <a:lumOff val="25000"/>
                  </a:schemeClr>
                </a:solidFill>
                <a:latin typeface="Tw Cen MT Condensed" panose="020B0606020104020203" pitchFamily="34" charset="0"/>
              </a:rPr>
              <a:t>Inversión</a:t>
            </a:r>
            <a:endParaRPr lang="es-CO" sz="1400" b="1">
              <a:solidFill>
                <a:schemeClr val="tx1">
                  <a:lumMod val="75000"/>
                  <a:lumOff val="25000"/>
                </a:schemeClr>
              </a:solidFill>
              <a:latin typeface="Tw Cen MT Condensed" panose="020B0606020104020203" pitchFamily="34" charset="0"/>
            </a:endParaRPr>
          </a:p>
        </p:txBody>
      </p:sp>
      <p:sp>
        <p:nvSpPr>
          <p:cNvPr id="36" name="Rectángulo 35">
            <a:extLst>
              <a:ext uri="{FF2B5EF4-FFF2-40B4-BE49-F238E27FC236}">
                <a16:creationId xmlns:a16="http://schemas.microsoft.com/office/drawing/2014/main" id="{7A39D042-8C9C-4C48-9798-2CE96F7EAECC}"/>
              </a:ext>
            </a:extLst>
          </p:cNvPr>
          <p:cNvSpPr/>
          <p:nvPr/>
        </p:nvSpPr>
        <p:spPr>
          <a:xfrm>
            <a:off x="1767267" y="7872225"/>
            <a:ext cx="1569600" cy="1115362"/>
          </a:xfrm>
          <a:prstGeom prst="rect">
            <a:avLst/>
          </a:prstGeom>
          <a:solidFill>
            <a:srgbClr val="FAB4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just"/>
            <a:r>
              <a:rPr lang="es-CO" sz="1400" dirty="0">
                <a:solidFill>
                  <a:schemeClr val="tx1">
                    <a:lumMod val="75000"/>
                    <a:lumOff val="25000"/>
                  </a:schemeClr>
                </a:solidFill>
                <a:latin typeface="Tw Cen MT Condensed" panose="020B0606020104020203" pitchFamily="34" charset="0"/>
              </a:rPr>
              <a:t>El Porvenir KR 100 52 90 SUR</a:t>
            </a:r>
          </a:p>
        </p:txBody>
      </p:sp>
      <p:sp>
        <p:nvSpPr>
          <p:cNvPr id="37" name="Rectángulo 36">
            <a:extLst>
              <a:ext uri="{FF2B5EF4-FFF2-40B4-BE49-F238E27FC236}">
                <a16:creationId xmlns:a16="http://schemas.microsoft.com/office/drawing/2014/main" id="{85A9C044-5E87-4D49-B96A-21E759FBA969}"/>
              </a:ext>
            </a:extLst>
          </p:cNvPr>
          <p:cNvSpPr/>
          <p:nvPr/>
        </p:nvSpPr>
        <p:spPr>
          <a:xfrm>
            <a:off x="3444064" y="7872225"/>
            <a:ext cx="1569600" cy="1115362"/>
          </a:xfrm>
          <a:prstGeom prst="rect">
            <a:avLst/>
          </a:prstGeom>
          <a:solidFill>
            <a:srgbClr val="FAB427">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100" b="1" dirty="0">
                <a:solidFill>
                  <a:schemeClr val="tx1">
                    <a:lumMod val="75000"/>
                    <a:lumOff val="25000"/>
                  </a:schemeClr>
                </a:solidFill>
                <a:latin typeface="Tw Cen MT Condensed" panose="020B0606020104020203" pitchFamily="34" charset="0"/>
              </a:rPr>
              <a:t>7.798 personas </a:t>
            </a:r>
            <a:r>
              <a:rPr lang="es-CO" sz="1100" dirty="0">
                <a:solidFill>
                  <a:schemeClr val="tx1">
                    <a:lumMod val="75000"/>
                    <a:lumOff val="25000"/>
                  </a:schemeClr>
                </a:solidFill>
                <a:latin typeface="Tw Cen MT Condensed" panose="020B0606020104020203" pitchFamily="34" charset="0"/>
              </a:rPr>
              <a:t>y en el área de influencia (300 m) se favorecerán aproximadamente a </a:t>
            </a:r>
            <a:r>
              <a:rPr lang="es-CO" sz="1100" b="1" dirty="0">
                <a:solidFill>
                  <a:schemeClr val="tx1">
                    <a:lumMod val="75000"/>
                    <a:lumOff val="25000"/>
                  </a:schemeClr>
                </a:solidFill>
                <a:latin typeface="Tw Cen MT Condensed" panose="020B0606020104020203" pitchFamily="34" charset="0"/>
              </a:rPr>
              <a:t>20.343 personas</a:t>
            </a:r>
            <a:r>
              <a:rPr lang="es-CO" sz="1400" dirty="0"/>
              <a:t>.</a:t>
            </a:r>
            <a:endParaRPr lang="en-US" sz="1400" dirty="0">
              <a:solidFill>
                <a:schemeClr val="tx1">
                  <a:lumMod val="75000"/>
                  <a:lumOff val="25000"/>
                </a:schemeClr>
              </a:solidFill>
              <a:latin typeface="Tw Cen MT Condensed" panose="020B0606020104020203" pitchFamily="34" charset="0"/>
            </a:endParaRPr>
          </a:p>
        </p:txBody>
      </p:sp>
      <p:sp>
        <p:nvSpPr>
          <p:cNvPr id="38" name="Rectángulo 37">
            <a:extLst>
              <a:ext uri="{FF2B5EF4-FFF2-40B4-BE49-F238E27FC236}">
                <a16:creationId xmlns:a16="http://schemas.microsoft.com/office/drawing/2014/main" id="{45FB3A11-CA79-4C06-AD34-6F7AFA0EF663}"/>
              </a:ext>
            </a:extLst>
          </p:cNvPr>
          <p:cNvSpPr/>
          <p:nvPr/>
        </p:nvSpPr>
        <p:spPr>
          <a:xfrm>
            <a:off x="5120861" y="7872225"/>
            <a:ext cx="1569600" cy="1115362"/>
          </a:xfrm>
          <a:prstGeom prst="rect">
            <a:avLst/>
          </a:prstGeom>
          <a:solidFill>
            <a:srgbClr val="FAB4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CO" sz="1100" dirty="0">
                <a:solidFill>
                  <a:schemeClr val="tx1">
                    <a:lumMod val="75000"/>
                    <a:lumOff val="25000"/>
                  </a:schemeClr>
                </a:solidFill>
                <a:latin typeface="Tw Cen MT Condensed" panose="020B0606020104020203" pitchFamily="34" charset="0"/>
              </a:rPr>
              <a:t>. En la ejecución física se realizará inversión de alrededor de $227 millones. </a:t>
            </a:r>
            <a:r>
              <a:rPr lang="es-ES" sz="1100" dirty="0">
                <a:solidFill>
                  <a:schemeClr val="tx1">
                    <a:lumMod val="75000"/>
                    <a:lumOff val="25000"/>
                  </a:schemeClr>
                </a:solidFill>
                <a:latin typeface="Tw Cen MT Condensed" panose="020B0606020104020203" pitchFamily="34" charset="0"/>
              </a:rPr>
              <a:t>Dentro del contrato de obra 1023 - 2021 se comprometieron recursos por valor de </a:t>
            </a:r>
            <a:r>
              <a:rPr lang="es-CO" sz="1100" dirty="0">
                <a:solidFill>
                  <a:schemeClr val="tx1">
                    <a:lumMod val="75000"/>
                    <a:lumOff val="25000"/>
                  </a:schemeClr>
                </a:solidFill>
                <a:latin typeface="Tw Cen MT Condensed" panose="020B0606020104020203" pitchFamily="34" charset="0"/>
              </a:rPr>
              <a:t>$1.539.619.956</a:t>
            </a:r>
            <a:endParaRPr lang="es-ES" sz="1100" dirty="0">
              <a:solidFill>
                <a:schemeClr val="tx1">
                  <a:lumMod val="75000"/>
                  <a:lumOff val="25000"/>
                </a:schemeClr>
              </a:solidFill>
              <a:latin typeface="Tw Cen MT Condensed" panose="020B0606020104020203" pitchFamily="34" charset="0"/>
            </a:endParaRPr>
          </a:p>
        </p:txBody>
      </p:sp>
      <p:sp>
        <p:nvSpPr>
          <p:cNvPr id="39" name="Título 1">
            <a:extLst>
              <a:ext uri="{FF2B5EF4-FFF2-40B4-BE49-F238E27FC236}">
                <a16:creationId xmlns:a16="http://schemas.microsoft.com/office/drawing/2014/main" id="{BE4465A1-BE4F-4777-B0C0-2B17C9C9EC9C}"/>
              </a:ext>
            </a:extLst>
          </p:cNvPr>
          <p:cNvSpPr txBox="1">
            <a:spLocks/>
          </p:cNvSpPr>
          <p:nvPr/>
        </p:nvSpPr>
        <p:spPr>
          <a:xfrm>
            <a:off x="197707" y="6408546"/>
            <a:ext cx="1270145"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009E9A"/>
                </a:solidFill>
                <a:latin typeface="Tw Cen MT Condensed" panose="020B0606020104020203" pitchFamily="34" charset="0"/>
              </a:rPr>
              <a:t>TUNJUELITO</a:t>
            </a:r>
          </a:p>
        </p:txBody>
      </p:sp>
      <p:sp>
        <p:nvSpPr>
          <p:cNvPr id="40" name="Título 1">
            <a:extLst>
              <a:ext uri="{FF2B5EF4-FFF2-40B4-BE49-F238E27FC236}">
                <a16:creationId xmlns:a16="http://schemas.microsoft.com/office/drawing/2014/main" id="{BE4465A1-BE4F-4777-B0C0-2B17C9C9EC9C}"/>
              </a:ext>
            </a:extLst>
          </p:cNvPr>
          <p:cNvSpPr txBox="1">
            <a:spLocks/>
          </p:cNvSpPr>
          <p:nvPr/>
        </p:nvSpPr>
        <p:spPr>
          <a:xfrm>
            <a:off x="283611" y="7958977"/>
            <a:ext cx="800913"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FAB427"/>
                </a:solidFill>
                <a:latin typeface="Tw Cen MT Condensed" panose="020B0606020104020203" pitchFamily="34" charset="0"/>
              </a:rPr>
              <a:t>BOSA</a:t>
            </a:r>
          </a:p>
        </p:txBody>
      </p:sp>
      <p:sp>
        <p:nvSpPr>
          <p:cNvPr id="41" name="Rectángulo 40">
            <a:extLst>
              <a:ext uri="{FF2B5EF4-FFF2-40B4-BE49-F238E27FC236}">
                <a16:creationId xmlns:a16="http://schemas.microsoft.com/office/drawing/2014/main" id="{2AD4F6DD-F42D-234A-B6C9-4BE0E05BE4D8}"/>
              </a:ext>
            </a:extLst>
          </p:cNvPr>
          <p:cNvSpPr/>
          <p:nvPr/>
        </p:nvSpPr>
        <p:spPr>
          <a:xfrm>
            <a:off x="-162643" y="3569302"/>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45" name="Rectángulo 44">
            <a:extLst>
              <a:ext uri="{FF2B5EF4-FFF2-40B4-BE49-F238E27FC236}">
                <a16:creationId xmlns:a16="http://schemas.microsoft.com/office/drawing/2014/main" id="{B09DF9D0-4860-7A43-9926-52925B752FDA}"/>
              </a:ext>
            </a:extLst>
          </p:cNvPr>
          <p:cNvSpPr/>
          <p:nvPr/>
        </p:nvSpPr>
        <p:spPr>
          <a:xfrm>
            <a:off x="-173218" y="685116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46" name="Rectángulo 45">
            <a:extLst>
              <a:ext uri="{FF2B5EF4-FFF2-40B4-BE49-F238E27FC236}">
                <a16:creationId xmlns:a16="http://schemas.microsoft.com/office/drawing/2014/main" id="{C6253339-2524-844C-9ED2-B146378FD5AB}"/>
              </a:ext>
            </a:extLst>
          </p:cNvPr>
          <p:cNvSpPr/>
          <p:nvPr/>
        </p:nvSpPr>
        <p:spPr>
          <a:xfrm>
            <a:off x="-173218" y="842309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Tree>
    <p:extLst>
      <p:ext uri="{BB962C8B-B14F-4D97-AF65-F5344CB8AC3E}">
        <p14:creationId xmlns:p14="http://schemas.microsoft.com/office/powerpoint/2010/main" val="2088615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C685B4C1-A230-C446-AB03-B3CC520A0B6D}"/>
              </a:ext>
            </a:extLst>
          </p:cNvPr>
          <p:cNvSpPr txBox="1"/>
          <p:nvPr/>
        </p:nvSpPr>
        <p:spPr>
          <a:xfrm>
            <a:off x="3400660" y="7837235"/>
            <a:ext cx="1320379" cy="276999"/>
          </a:xfrm>
          <a:prstGeom prst="rect">
            <a:avLst/>
          </a:prstGeom>
          <a:noFill/>
        </p:spPr>
        <p:txBody>
          <a:bodyPr wrap="square" rtlCol="0">
            <a:spAutoFit/>
          </a:bodyPr>
          <a:lstStyle/>
          <a:p>
            <a:r>
              <a:rPr lang="es-CO" sz="1200" dirty="0">
                <a:latin typeface="Arial Narrow" panose="020B0606020202030204" pitchFamily="34" charset="0"/>
              </a:rPr>
              <a:t>Fuente: SDHT 2022</a:t>
            </a:r>
          </a:p>
        </p:txBody>
      </p:sp>
      <p:pic>
        <p:nvPicPr>
          <p:cNvPr id="56" name="Imagen 55">
            <a:extLst>
              <a:ext uri="{FF2B5EF4-FFF2-40B4-BE49-F238E27FC236}">
                <a16:creationId xmlns:a16="http://schemas.microsoft.com/office/drawing/2014/main" id="{938B7DCD-1B28-084B-BA4F-FE10324FE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
        <p:nvSpPr>
          <p:cNvPr id="20" name="CuadroTexto 19">
            <a:extLst>
              <a:ext uri="{FF2B5EF4-FFF2-40B4-BE49-F238E27FC236}">
                <a16:creationId xmlns:a16="http://schemas.microsoft.com/office/drawing/2014/main" id="{472E28A2-1E4D-7344-BD20-5A6DCDB34F60}"/>
              </a:ext>
            </a:extLst>
          </p:cNvPr>
          <p:cNvSpPr txBox="1"/>
          <p:nvPr/>
        </p:nvSpPr>
        <p:spPr>
          <a:xfrm>
            <a:off x="197708" y="232721"/>
            <a:ext cx="6462584" cy="461665"/>
          </a:xfrm>
          <a:prstGeom prst="rect">
            <a:avLst/>
          </a:prstGeom>
          <a:noFill/>
        </p:spPr>
        <p:txBody>
          <a:bodyPr wrap="square" rtlCol="0">
            <a:spAutoFit/>
          </a:bodyPr>
          <a:lstStyle/>
          <a:p>
            <a:pPr lvl="1" algn="ctr"/>
            <a:r>
              <a:rPr lang="es-CO" sz="2400" b="1" dirty="0">
                <a:solidFill>
                  <a:srgbClr val="299E89"/>
                </a:solidFill>
                <a:latin typeface="Tw Cen MT Condensed" panose="020B0606020104020203" pitchFamily="34" charset="0"/>
              </a:rPr>
              <a:t>Acciones de Acupuntura Urbana - AAU</a:t>
            </a:r>
          </a:p>
        </p:txBody>
      </p:sp>
      <p:sp>
        <p:nvSpPr>
          <p:cNvPr id="21" name="Título 1">
            <a:extLst>
              <a:ext uri="{FF2B5EF4-FFF2-40B4-BE49-F238E27FC236}">
                <a16:creationId xmlns:a16="http://schemas.microsoft.com/office/drawing/2014/main" id="{39554B5B-FB61-314D-A74F-6C11CBF7A228}"/>
              </a:ext>
            </a:extLst>
          </p:cNvPr>
          <p:cNvSpPr txBox="1">
            <a:spLocks/>
          </p:cNvSpPr>
          <p:nvPr/>
        </p:nvSpPr>
        <p:spPr>
          <a:xfrm>
            <a:off x="197707" y="2941446"/>
            <a:ext cx="1270145"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009E9A"/>
                </a:solidFill>
                <a:latin typeface="Tw Cen MT Condensed" panose="020B0606020104020203" pitchFamily="34" charset="0"/>
              </a:rPr>
              <a:t>TUNJUELITO</a:t>
            </a:r>
          </a:p>
        </p:txBody>
      </p:sp>
      <p:sp>
        <p:nvSpPr>
          <p:cNvPr id="22" name="Título 1">
            <a:extLst>
              <a:ext uri="{FF2B5EF4-FFF2-40B4-BE49-F238E27FC236}">
                <a16:creationId xmlns:a16="http://schemas.microsoft.com/office/drawing/2014/main" id="{E7DABD03-C4F5-7949-B554-8555C0F847BE}"/>
              </a:ext>
            </a:extLst>
          </p:cNvPr>
          <p:cNvSpPr txBox="1">
            <a:spLocks/>
          </p:cNvSpPr>
          <p:nvPr/>
        </p:nvSpPr>
        <p:spPr>
          <a:xfrm>
            <a:off x="283611" y="6603228"/>
            <a:ext cx="800913"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FAB427"/>
                </a:solidFill>
                <a:latin typeface="Tw Cen MT Condensed" panose="020B0606020104020203" pitchFamily="34" charset="0"/>
              </a:rPr>
              <a:t>BOSA</a:t>
            </a:r>
          </a:p>
        </p:txBody>
      </p:sp>
      <p:sp>
        <p:nvSpPr>
          <p:cNvPr id="23" name="Rectángulo 22">
            <a:extLst>
              <a:ext uri="{FF2B5EF4-FFF2-40B4-BE49-F238E27FC236}">
                <a16:creationId xmlns:a16="http://schemas.microsoft.com/office/drawing/2014/main" id="{F2932F1D-872F-6E4A-BFC3-7C21EBC5CD44}"/>
              </a:ext>
            </a:extLst>
          </p:cNvPr>
          <p:cNvSpPr/>
          <p:nvPr/>
        </p:nvSpPr>
        <p:spPr>
          <a:xfrm>
            <a:off x="-173218" y="338406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24" name="Rectángulo 23">
            <a:extLst>
              <a:ext uri="{FF2B5EF4-FFF2-40B4-BE49-F238E27FC236}">
                <a16:creationId xmlns:a16="http://schemas.microsoft.com/office/drawing/2014/main" id="{02A84368-F890-6A4C-AAD4-A9AFFD330F34}"/>
              </a:ext>
            </a:extLst>
          </p:cNvPr>
          <p:cNvSpPr/>
          <p:nvPr/>
        </p:nvSpPr>
        <p:spPr>
          <a:xfrm>
            <a:off x="-173218" y="7067350"/>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pic>
        <p:nvPicPr>
          <p:cNvPr id="25" name="Imagen 24">
            <a:extLst>
              <a:ext uri="{FF2B5EF4-FFF2-40B4-BE49-F238E27FC236}">
                <a16:creationId xmlns:a16="http://schemas.microsoft.com/office/drawing/2014/main" id="{3328366E-2085-2C4A-9249-1CAC77BAB294}"/>
              </a:ext>
            </a:extLst>
          </p:cNvPr>
          <p:cNvPicPr>
            <a:picLocks noChangeAspect="1"/>
          </p:cNvPicPr>
          <p:nvPr/>
        </p:nvPicPr>
        <p:blipFill rotWithShape="1">
          <a:blip r:embed="rId4"/>
          <a:srcRect t="21040" b="10057"/>
          <a:stretch/>
        </p:blipFill>
        <p:spPr>
          <a:xfrm>
            <a:off x="1649118" y="900006"/>
            <a:ext cx="3422683" cy="3593993"/>
          </a:xfrm>
          <a:prstGeom prst="rect">
            <a:avLst/>
          </a:prstGeom>
        </p:spPr>
      </p:pic>
      <p:sp>
        <p:nvSpPr>
          <p:cNvPr id="26" name="Rectángulo 25">
            <a:extLst>
              <a:ext uri="{FF2B5EF4-FFF2-40B4-BE49-F238E27FC236}">
                <a16:creationId xmlns:a16="http://schemas.microsoft.com/office/drawing/2014/main" id="{F0599C09-908A-A64F-A4D3-C851BD8A23DD}"/>
              </a:ext>
            </a:extLst>
          </p:cNvPr>
          <p:cNvSpPr/>
          <p:nvPr/>
        </p:nvSpPr>
        <p:spPr>
          <a:xfrm>
            <a:off x="2733328" y="4207504"/>
            <a:ext cx="2338473" cy="286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La Laguna - Venecia</a:t>
            </a:r>
            <a:endParaRPr lang="en-US" dirty="0">
              <a:solidFill>
                <a:schemeClr val="tx1">
                  <a:lumMod val="75000"/>
                  <a:lumOff val="25000"/>
                </a:schemeClr>
              </a:solidFill>
              <a:latin typeface="Tw Cen MT Condensed" panose="020B0606020104020203" pitchFamily="34" charset="0"/>
            </a:endParaRPr>
          </a:p>
        </p:txBody>
      </p:sp>
      <p:pic>
        <p:nvPicPr>
          <p:cNvPr id="28" name="Picture 1">
            <a:extLst>
              <a:ext uri="{FF2B5EF4-FFF2-40B4-BE49-F238E27FC236}">
                <a16:creationId xmlns:a16="http://schemas.microsoft.com/office/drawing/2014/main" id="{8428CD6B-C6EA-9B48-A848-0C70901F6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829" y="6176542"/>
            <a:ext cx="1841906" cy="15349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82F6478B-B23F-264C-A640-C0070F7368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118" y="6111709"/>
            <a:ext cx="3038475" cy="16668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29">
            <a:extLst>
              <a:ext uri="{FF2B5EF4-FFF2-40B4-BE49-F238E27FC236}">
                <a16:creationId xmlns:a16="http://schemas.microsoft.com/office/drawing/2014/main" id="{A5E73D59-00AA-6D47-8FDB-83B15A3C0346}"/>
              </a:ext>
            </a:extLst>
          </p:cNvPr>
          <p:cNvSpPr/>
          <p:nvPr/>
        </p:nvSpPr>
        <p:spPr>
          <a:xfrm>
            <a:off x="2780574" y="7510020"/>
            <a:ext cx="1940465" cy="2769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75000"/>
                    <a:lumOff val="25000"/>
                  </a:schemeClr>
                </a:solidFill>
                <a:latin typeface="Tw Cen MT Condensed" panose="020B0606020104020203" pitchFamily="34" charset="0"/>
              </a:rPr>
              <a:t>El Porvenir</a:t>
            </a:r>
            <a:endParaRPr lang="en-US" dirty="0">
              <a:solidFill>
                <a:schemeClr val="tx1">
                  <a:lumMod val="75000"/>
                  <a:lumOff val="25000"/>
                </a:schemeClr>
              </a:solidFill>
              <a:latin typeface="Tw Cen MT Condensed" panose="020B0606020104020203" pitchFamily="34" charset="0"/>
            </a:endParaRPr>
          </a:p>
        </p:txBody>
      </p:sp>
      <p:sp>
        <p:nvSpPr>
          <p:cNvPr id="31" name="CuadroTexto 30">
            <a:extLst>
              <a:ext uri="{FF2B5EF4-FFF2-40B4-BE49-F238E27FC236}">
                <a16:creationId xmlns:a16="http://schemas.microsoft.com/office/drawing/2014/main" id="{E4160B4B-828D-9E45-8FCB-969AF5144DE0}"/>
              </a:ext>
            </a:extLst>
          </p:cNvPr>
          <p:cNvSpPr txBox="1"/>
          <p:nvPr/>
        </p:nvSpPr>
        <p:spPr>
          <a:xfrm>
            <a:off x="3902564" y="4544349"/>
            <a:ext cx="1320379" cy="276999"/>
          </a:xfrm>
          <a:prstGeom prst="rect">
            <a:avLst/>
          </a:prstGeom>
          <a:noFill/>
        </p:spPr>
        <p:txBody>
          <a:bodyPr wrap="square" rtlCol="0">
            <a:spAutoFit/>
          </a:bodyPr>
          <a:lstStyle/>
          <a:p>
            <a:r>
              <a:rPr lang="es-CO" sz="1200" dirty="0">
                <a:latin typeface="Arial Narrow" panose="020B0606020202030204" pitchFamily="34" charset="0"/>
              </a:rPr>
              <a:t>Fuente: SDHT 2022</a:t>
            </a:r>
          </a:p>
        </p:txBody>
      </p:sp>
    </p:spTree>
    <p:extLst>
      <p:ext uri="{BB962C8B-B14F-4D97-AF65-F5344CB8AC3E}">
        <p14:creationId xmlns:p14="http://schemas.microsoft.com/office/powerpoint/2010/main" val="369194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A896B1-B277-49E8-AD6C-244A5214265F}"/>
              </a:ext>
            </a:extLst>
          </p:cNvPr>
          <p:cNvSpPr txBox="1"/>
          <p:nvPr/>
        </p:nvSpPr>
        <p:spPr>
          <a:xfrm>
            <a:off x="197708" y="232721"/>
            <a:ext cx="6462584" cy="461665"/>
          </a:xfrm>
          <a:prstGeom prst="rect">
            <a:avLst/>
          </a:prstGeom>
          <a:noFill/>
        </p:spPr>
        <p:txBody>
          <a:bodyPr wrap="square" rtlCol="0">
            <a:spAutoFit/>
          </a:bodyPr>
          <a:lstStyle/>
          <a:p>
            <a:pPr lvl="1" algn="ctr"/>
            <a:r>
              <a:rPr lang="es-CO" sz="2400" b="1" dirty="0">
                <a:solidFill>
                  <a:srgbClr val="299E89"/>
                </a:solidFill>
                <a:latin typeface="Tw Cen MT Condensed" panose="020B0606020104020203" pitchFamily="34" charset="0"/>
              </a:rPr>
              <a:t>ECOBARRIOS</a:t>
            </a:r>
          </a:p>
        </p:txBody>
      </p:sp>
      <p:sp>
        <p:nvSpPr>
          <p:cNvPr id="7" name="CuadroTexto 6">
            <a:extLst>
              <a:ext uri="{FF2B5EF4-FFF2-40B4-BE49-F238E27FC236}">
                <a16:creationId xmlns:a16="http://schemas.microsoft.com/office/drawing/2014/main" id="{31A611C2-E4C9-4490-BE42-416826A4BD3F}"/>
              </a:ext>
            </a:extLst>
          </p:cNvPr>
          <p:cNvSpPr txBox="1"/>
          <p:nvPr/>
        </p:nvSpPr>
        <p:spPr>
          <a:xfrm>
            <a:off x="372979" y="719487"/>
            <a:ext cx="6112042" cy="2492990"/>
          </a:xfrm>
          <a:prstGeom prst="rect">
            <a:avLst/>
          </a:prstGeom>
          <a:noFill/>
        </p:spPr>
        <p:txBody>
          <a:bodyPr wrap="square">
            <a:spAutoFit/>
          </a:bodyPr>
          <a:lstStyle/>
          <a:p>
            <a:pPr algn="just" fontAlgn="base"/>
            <a:r>
              <a:rPr lang="es-CO" sz="1300" dirty="0">
                <a:latin typeface="Tw Cen MT Condensed" panose="020B0606020104020203" pitchFamily="34" charset="0"/>
              </a:rPr>
              <a:t>El </a:t>
            </a:r>
            <a:r>
              <a:rPr lang="es-CO" sz="1300" dirty="0" err="1">
                <a:latin typeface="Tw Cen MT Condensed" panose="020B0606020104020203" pitchFamily="34" charset="0"/>
              </a:rPr>
              <a:t>ecobarrio</a:t>
            </a:r>
            <a:r>
              <a:rPr lang="es-CO" sz="1300" dirty="0">
                <a:latin typeface="Tw Cen MT Condensed" panose="020B0606020104020203" pitchFamily="34" charset="0"/>
              </a:rPr>
              <a:t> es una intervención integral, para minimizar el impacto ambiental y adaptarse al cambio climático a partir de la apropiación social mediante la implementación de prácticas sostenibles, que sumará el apoyo de sectores como Secretaría Distrital de Ambiente, Secretaría Distrital de Salud, Secretaría Distrital de Desarrollo Económico, Secretaría Distrital de la Mujer y la Alcaldía local de Santa Fe, esto bajo el liderazgo de la Secretaría Distrital del Hábitat. Concertado con la comunidad por medio del diseño participativo principalmente en territorios de bordes urbanos.</a:t>
            </a:r>
          </a:p>
          <a:p>
            <a:pPr fontAlgn="base"/>
            <a:endParaRPr lang="es-ES" sz="1300" dirty="0">
              <a:latin typeface="Tw Cen MT Condensed" panose="020B0606020104020203" pitchFamily="34" charset="0"/>
            </a:endParaRPr>
          </a:p>
          <a:p>
            <a:pPr algn="just"/>
            <a:r>
              <a:rPr lang="es-CO" sz="1300" dirty="0">
                <a:latin typeface="Tw Cen MT Condensed" panose="020B0606020104020203" pitchFamily="34" charset="0"/>
              </a:rPr>
              <a:t>Es una apuesta de mediano y largo plazo, donde la participación e incidencia ciudadana cobran especial relevancia, en Bogotá y en el mundo nos enfrentamos actualmente al reto de adaptarnos al cambio climático y esta estrategia es una de las tantas herramientas implementadas en esta administración no solo para adaptar sino mitigar. </a:t>
            </a:r>
          </a:p>
          <a:p>
            <a:pPr algn="just"/>
            <a:endParaRPr lang="es-ES" sz="1300" dirty="0">
              <a:latin typeface="Tw Cen MT Condensed" panose="020B0606020104020203" pitchFamily="34" charset="0"/>
            </a:endParaRPr>
          </a:p>
          <a:p>
            <a:r>
              <a:rPr lang="es-CO" sz="1300" dirty="0">
                <a:latin typeface="Tw Cen MT Condensed" panose="020B0606020104020203" pitchFamily="34" charset="0"/>
              </a:rPr>
              <a:t>Se busca consolidar 8 nuevos </a:t>
            </a:r>
            <a:r>
              <a:rPr lang="es-CO" sz="1300" dirty="0" err="1">
                <a:latin typeface="Tw Cen MT Condensed" panose="020B0606020104020203" pitchFamily="34" charset="0"/>
              </a:rPr>
              <a:t>ecobarrios</a:t>
            </a:r>
            <a:r>
              <a:rPr lang="es-CO" sz="1300" dirty="0">
                <a:latin typeface="Tw Cen MT Condensed" panose="020B0606020104020203" pitchFamily="34" charset="0"/>
              </a:rPr>
              <a:t> en áreas estratégicas de bordes urbanos y hemos apostado a esto dentro de la formulación del POT la hoja de ruta para el reverdecer de Bogotá. </a:t>
            </a:r>
            <a:endParaRPr lang="es-ES" sz="1300" dirty="0">
              <a:latin typeface="Tw Cen MT Condensed" panose="020B0606020104020203" pitchFamily="34" charset="0"/>
            </a:endParaRPr>
          </a:p>
        </p:txBody>
      </p:sp>
      <p:sp>
        <p:nvSpPr>
          <p:cNvPr id="61" name="Rectángulo 60">
            <a:extLst>
              <a:ext uri="{FF2B5EF4-FFF2-40B4-BE49-F238E27FC236}">
                <a16:creationId xmlns:a16="http://schemas.microsoft.com/office/drawing/2014/main" id="{2B6A3864-764A-47FF-861D-01954028FEFE}"/>
              </a:ext>
            </a:extLst>
          </p:cNvPr>
          <p:cNvSpPr/>
          <p:nvPr/>
        </p:nvSpPr>
        <p:spPr>
          <a:xfrm>
            <a:off x="1709834" y="3666892"/>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62" name="Rectángulo 61">
            <a:extLst>
              <a:ext uri="{FF2B5EF4-FFF2-40B4-BE49-F238E27FC236}">
                <a16:creationId xmlns:a16="http://schemas.microsoft.com/office/drawing/2014/main" id="{97D695A3-C574-45B2-825E-92EE90AD93AB}"/>
              </a:ext>
            </a:extLst>
          </p:cNvPr>
          <p:cNvSpPr/>
          <p:nvPr/>
        </p:nvSpPr>
        <p:spPr>
          <a:xfrm>
            <a:off x="3748437" y="3672418"/>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63" name="Rectángulo 62">
            <a:extLst>
              <a:ext uri="{FF2B5EF4-FFF2-40B4-BE49-F238E27FC236}">
                <a16:creationId xmlns:a16="http://schemas.microsoft.com/office/drawing/2014/main" id="{6A5F17D9-4145-420D-B40F-FBC1348B11E9}"/>
              </a:ext>
            </a:extLst>
          </p:cNvPr>
          <p:cNvSpPr/>
          <p:nvPr/>
        </p:nvSpPr>
        <p:spPr>
          <a:xfrm>
            <a:off x="5448532" y="3820705"/>
            <a:ext cx="765209" cy="307777"/>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Inversión</a:t>
            </a:r>
            <a:endParaRPr lang="es-CO" sz="1400" b="1" dirty="0">
              <a:solidFill>
                <a:schemeClr val="tx1">
                  <a:lumMod val="75000"/>
                  <a:lumOff val="25000"/>
                </a:schemeClr>
              </a:solidFill>
              <a:latin typeface="Tw Cen MT Condensed" panose="020B0606020104020203" pitchFamily="34" charset="0"/>
            </a:endParaRPr>
          </a:p>
        </p:txBody>
      </p:sp>
      <p:sp>
        <p:nvSpPr>
          <p:cNvPr id="64" name="Rectángulo 63">
            <a:extLst>
              <a:ext uri="{FF2B5EF4-FFF2-40B4-BE49-F238E27FC236}">
                <a16:creationId xmlns:a16="http://schemas.microsoft.com/office/drawing/2014/main" id="{4476160E-B409-4ECE-8B05-9F7335428851}"/>
              </a:ext>
            </a:extLst>
          </p:cNvPr>
          <p:cNvSpPr/>
          <p:nvPr/>
        </p:nvSpPr>
        <p:spPr>
          <a:xfrm>
            <a:off x="1585925" y="4195663"/>
            <a:ext cx="1626199" cy="1269202"/>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sz="1400" dirty="0">
                <a:solidFill>
                  <a:schemeClr val="tx1">
                    <a:lumMod val="75000"/>
                    <a:lumOff val="25000"/>
                  </a:schemeClr>
                </a:solidFill>
                <a:latin typeface="Tw Cen MT Condensed" panose="020B0606020104020203" pitchFamily="34" charset="0"/>
              </a:rPr>
              <a:t>Proyecto la Magdalena – Tíntala - Carrera 93D # 6 – 51, Carrera 94A # 6 – 50 y Carrera 94A # 6 – 41</a:t>
            </a:r>
          </a:p>
        </p:txBody>
      </p:sp>
      <p:sp>
        <p:nvSpPr>
          <p:cNvPr id="65" name="Rectángulo 64">
            <a:extLst>
              <a:ext uri="{FF2B5EF4-FFF2-40B4-BE49-F238E27FC236}">
                <a16:creationId xmlns:a16="http://schemas.microsoft.com/office/drawing/2014/main" id="{F92E82BD-D46B-4C6F-ACAF-5CD15212416A}"/>
              </a:ext>
            </a:extLst>
          </p:cNvPr>
          <p:cNvSpPr/>
          <p:nvPr/>
        </p:nvSpPr>
        <p:spPr>
          <a:xfrm>
            <a:off x="3337469" y="4208621"/>
            <a:ext cx="1665743" cy="1256244"/>
          </a:xfrm>
          <a:prstGeom prst="rect">
            <a:avLst/>
          </a:prstGeom>
          <a:solidFill>
            <a:srgbClr val="5A4A9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a:solidFill>
                  <a:schemeClr val="tx1">
                    <a:lumMod val="75000"/>
                    <a:lumOff val="25000"/>
                  </a:schemeClr>
                </a:solidFill>
                <a:latin typeface="Tw Cen MT Condensed" panose="020B0606020104020203" pitchFamily="34" charset="0"/>
              </a:rPr>
              <a:t>Se espera beneficiar alrededor de  </a:t>
            </a:r>
            <a:r>
              <a:rPr lang="es-ES" sz="1400" b="1" dirty="0">
                <a:solidFill>
                  <a:schemeClr val="tx1">
                    <a:lumMod val="75000"/>
                    <a:lumOff val="25000"/>
                  </a:schemeClr>
                </a:solidFill>
                <a:latin typeface="Tw Cen MT Condensed" panose="020B0606020104020203" pitchFamily="34" charset="0"/>
              </a:rPr>
              <a:t>5000 personas </a:t>
            </a:r>
            <a:r>
              <a:rPr lang="es-ES" sz="1400" dirty="0">
                <a:solidFill>
                  <a:schemeClr val="tx1">
                    <a:lumMod val="75000"/>
                    <a:lumOff val="25000"/>
                  </a:schemeClr>
                </a:solidFill>
                <a:latin typeface="Tw Cen MT Condensed" panose="020B0606020104020203" pitchFamily="34" charset="0"/>
              </a:rPr>
              <a:t>pertenecientes a las unidades de vivienda colindantes con las intervenciones</a:t>
            </a:r>
            <a:endParaRPr lang="en-US" sz="1400" dirty="0">
              <a:solidFill>
                <a:schemeClr val="tx1">
                  <a:lumMod val="75000"/>
                  <a:lumOff val="25000"/>
                </a:schemeClr>
              </a:solidFill>
              <a:latin typeface="Tw Cen MT Condensed" panose="020B0606020104020203" pitchFamily="34" charset="0"/>
            </a:endParaRPr>
          </a:p>
        </p:txBody>
      </p:sp>
      <p:sp>
        <p:nvSpPr>
          <p:cNvPr id="66" name="Rectángulo 65">
            <a:extLst>
              <a:ext uri="{FF2B5EF4-FFF2-40B4-BE49-F238E27FC236}">
                <a16:creationId xmlns:a16="http://schemas.microsoft.com/office/drawing/2014/main" id="{200B5F1F-7073-4D71-B7D6-DC175D5624B4}"/>
              </a:ext>
            </a:extLst>
          </p:cNvPr>
          <p:cNvSpPr/>
          <p:nvPr/>
        </p:nvSpPr>
        <p:spPr>
          <a:xfrm>
            <a:off x="5128557" y="4195663"/>
            <a:ext cx="1569600" cy="1269202"/>
          </a:xfrm>
          <a:prstGeom prst="rect">
            <a:avLst/>
          </a:prstGeom>
          <a:solidFill>
            <a:srgbClr val="5A4A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400" dirty="0">
                <a:solidFill>
                  <a:schemeClr val="tx1">
                    <a:lumMod val="75000"/>
                    <a:lumOff val="25000"/>
                  </a:schemeClr>
                </a:solidFill>
                <a:latin typeface="Tw Cen MT Condensed" panose="020B0606020104020203" pitchFamily="34" charset="0"/>
              </a:rPr>
              <a:t>S</a:t>
            </a:r>
            <a:r>
              <a:rPr lang="es-ES" sz="1400" dirty="0">
                <a:solidFill>
                  <a:schemeClr val="tx1">
                    <a:lumMod val="75000"/>
                    <a:lumOff val="25000"/>
                  </a:schemeClr>
                </a:solidFill>
                <a:latin typeface="Tw Cen MT Condensed" panose="020B0606020104020203" pitchFamily="34" charset="0"/>
              </a:rPr>
              <a:t>e encuentra en la etapa de proceso de diagnóstico</a:t>
            </a:r>
            <a:endParaRPr lang="en-US" sz="1400" dirty="0">
              <a:solidFill>
                <a:schemeClr val="tx1">
                  <a:lumMod val="75000"/>
                  <a:lumOff val="25000"/>
                </a:schemeClr>
              </a:solidFill>
              <a:latin typeface="Tw Cen MT Condensed" panose="020B0606020104020203" pitchFamily="34" charset="0"/>
            </a:endParaRPr>
          </a:p>
        </p:txBody>
      </p:sp>
      <p:sp>
        <p:nvSpPr>
          <p:cNvPr id="20" name="Rectángulo 19">
            <a:extLst>
              <a:ext uri="{FF2B5EF4-FFF2-40B4-BE49-F238E27FC236}">
                <a16:creationId xmlns:a16="http://schemas.microsoft.com/office/drawing/2014/main" id="{2B6A3864-764A-47FF-861D-01954028FEFE}"/>
              </a:ext>
            </a:extLst>
          </p:cNvPr>
          <p:cNvSpPr/>
          <p:nvPr/>
        </p:nvSpPr>
        <p:spPr>
          <a:xfrm>
            <a:off x="1705774" y="5881078"/>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21" name="Rectángulo 20">
            <a:extLst>
              <a:ext uri="{FF2B5EF4-FFF2-40B4-BE49-F238E27FC236}">
                <a16:creationId xmlns:a16="http://schemas.microsoft.com/office/drawing/2014/main" id="{97D695A3-C574-45B2-825E-92EE90AD93AB}"/>
              </a:ext>
            </a:extLst>
          </p:cNvPr>
          <p:cNvSpPr/>
          <p:nvPr/>
        </p:nvSpPr>
        <p:spPr>
          <a:xfrm>
            <a:off x="3744377" y="5886604"/>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22" name="Rectángulo 21">
            <a:extLst>
              <a:ext uri="{FF2B5EF4-FFF2-40B4-BE49-F238E27FC236}">
                <a16:creationId xmlns:a16="http://schemas.microsoft.com/office/drawing/2014/main" id="{6A5F17D9-4145-420D-B40F-FBC1348B11E9}"/>
              </a:ext>
            </a:extLst>
          </p:cNvPr>
          <p:cNvSpPr/>
          <p:nvPr/>
        </p:nvSpPr>
        <p:spPr>
          <a:xfrm>
            <a:off x="5444472" y="6034891"/>
            <a:ext cx="765209" cy="307777"/>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Inversión</a:t>
            </a:r>
            <a:endParaRPr lang="es-CO" sz="1400" b="1" dirty="0">
              <a:solidFill>
                <a:schemeClr val="tx1">
                  <a:lumMod val="75000"/>
                  <a:lumOff val="25000"/>
                </a:schemeClr>
              </a:solidFill>
              <a:latin typeface="Tw Cen MT Condensed" panose="020B0606020104020203" pitchFamily="34" charset="0"/>
            </a:endParaRPr>
          </a:p>
        </p:txBody>
      </p:sp>
      <p:sp>
        <p:nvSpPr>
          <p:cNvPr id="23" name="Rectángulo 22">
            <a:extLst>
              <a:ext uri="{FF2B5EF4-FFF2-40B4-BE49-F238E27FC236}">
                <a16:creationId xmlns:a16="http://schemas.microsoft.com/office/drawing/2014/main" id="{0C117A1C-3C67-4568-A6B2-1F128D9CE92A}"/>
              </a:ext>
            </a:extLst>
          </p:cNvPr>
          <p:cNvSpPr/>
          <p:nvPr/>
        </p:nvSpPr>
        <p:spPr>
          <a:xfrm>
            <a:off x="5120012" y="6394448"/>
            <a:ext cx="1569600" cy="1360103"/>
          </a:xfrm>
          <a:prstGeom prst="rect">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a:solidFill>
                  <a:schemeClr val="tx1">
                    <a:lumMod val="75000"/>
                    <a:lumOff val="25000"/>
                  </a:schemeClr>
                </a:solidFill>
                <a:latin typeface="Tw Cen MT Condensed" panose="020B0606020104020203" pitchFamily="34" charset="0"/>
              </a:rPr>
              <a:t>Se invertirá una ejecución física aproximada de </a:t>
            </a:r>
            <a:r>
              <a:rPr lang="es-ES" dirty="0">
                <a:solidFill>
                  <a:schemeClr val="tx1">
                    <a:lumMod val="75000"/>
                    <a:lumOff val="25000"/>
                  </a:schemeClr>
                </a:solidFill>
                <a:latin typeface="Tw Cen MT Condensed" panose="020B0606020104020203" pitchFamily="34" charset="0"/>
              </a:rPr>
              <a:t>$366.620.000</a:t>
            </a:r>
            <a:endParaRPr lang="en-US" dirty="0">
              <a:solidFill>
                <a:schemeClr val="tx1">
                  <a:lumMod val="75000"/>
                  <a:lumOff val="25000"/>
                </a:schemeClr>
              </a:solidFill>
              <a:latin typeface="Tw Cen MT Condensed" panose="020B0606020104020203" pitchFamily="34" charset="0"/>
            </a:endParaRPr>
          </a:p>
        </p:txBody>
      </p:sp>
      <p:sp>
        <p:nvSpPr>
          <p:cNvPr id="24" name="Rectángulo 23">
            <a:extLst>
              <a:ext uri="{FF2B5EF4-FFF2-40B4-BE49-F238E27FC236}">
                <a16:creationId xmlns:a16="http://schemas.microsoft.com/office/drawing/2014/main" id="{D18EC1E6-C467-4AEF-B7F2-D198F55CA0CC}"/>
              </a:ext>
            </a:extLst>
          </p:cNvPr>
          <p:cNvSpPr/>
          <p:nvPr/>
        </p:nvSpPr>
        <p:spPr>
          <a:xfrm>
            <a:off x="1713746" y="6394449"/>
            <a:ext cx="1486346" cy="1360104"/>
          </a:xfrm>
          <a:prstGeom prst="rect">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a:solidFill>
                  <a:schemeClr val="tx1">
                    <a:lumMod val="75000"/>
                    <a:lumOff val="25000"/>
                  </a:schemeClr>
                </a:solidFill>
                <a:latin typeface="Tw Cen MT Condensed" panose="020B0606020104020203" pitchFamily="34" charset="0"/>
              </a:rPr>
              <a:t>Calle 14 B 116 95, 31,5 Y Calle 14 119A 22</a:t>
            </a:r>
            <a:endParaRPr lang="en-US" sz="1400" dirty="0">
              <a:solidFill>
                <a:schemeClr val="tx1">
                  <a:lumMod val="75000"/>
                  <a:lumOff val="25000"/>
                </a:schemeClr>
              </a:solidFill>
              <a:latin typeface="Tw Cen MT Condensed" panose="020B0606020104020203" pitchFamily="34" charset="0"/>
            </a:endParaRPr>
          </a:p>
        </p:txBody>
      </p:sp>
      <p:sp>
        <p:nvSpPr>
          <p:cNvPr id="31" name="Rectángulo 30">
            <a:extLst>
              <a:ext uri="{FF2B5EF4-FFF2-40B4-BE49-F238E27FC236}">
                <a16:creationId xmlns:a16="http://schemas.microsoft.com/office/drawing/2014/main" id="{54DF0DFF-06A1-4548-8B87-7AE01CE7AF09}"/>
              </a:ext>
            </a:extLst>
          </p:cNvPr>
          <p:cNvSpPr/>
          <p:nvPr/>
        </p:nvSpPr>
        <p:spPr>
          <a:xfrm>
            <a:off x="3329349" y="6404305"/>
            <a:ext cx="1673863" cy="1350247"/>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a:solidFill>
                  <a:schemeClr val="tx1">
                    <a:lumMod val="75000"/>
                    <a:lumOff val="25000"/>
                  </a:schemeClr>
                </a:solidFill>
                <a:latin typeface="Tw Cen MT Condensed" panose="020B0606020104020203" pitchFamily="34" charset="0"/>
              </a:rPr>
              <a:t>Se beneficiará alrededor de </a:t>
            </a:r>
            <a:r>
              <a:rPr lang="es-ES" sz="1400" b="1" dirty="0">
                <a:solidFill>
                  <a:schemeClr val="tx1">
                    <a:lumMod val="75000"/>
                    <a:lumOff val="25000"/>
                  </a:schemeClr>
                </a:solidFill>
                <a:latin typeface="Tw Cen MT Condensed" panose="020B0606020104020203" pitchFamily="34" charset="0"/>
              </a:rPr>
              <a:t>15.500 personas </a:t>
            </a:r>
            <a:r>
              <a:rPr lang="es-ES" sz="1400" dirty="0">
                <a:solidFill>
                  <a:schemeClr val="tx1">
                    <a:lumMod val="75000"/>
                    <a:lumOff val="25000"/>
                  </a:schemeClr>
                </a:solidFill>
                <a:latin typeface="Tw Cen MT Condensed" panose="020B0606020104020203" pitchFamily="34" charset="0"/>
              </a:rPr>
              <a:t>pertenecientes a las unidades de vivienda colindantes con las intervenciones. </a:t>
            </a:r>
          </a:p>
        </p:txBody>
      </p:sp>
      <p:sp>
        <p:nvSpPr>
          <p:cNvPr id="39" name="Título 1">
            <a:extLst>
              <a:ext uri="{FF2B5EF4-FFF2-40B4-BE49-F238E27FC236}">
                <a16:creationId xmlns:a16="http://schemas.microsoft.com/office/drawing/2014/main" id="{BE4465A1-BE4F-4777-B0C0-2B17C9C9EC9C}"/>
              </a:ext>
            </a:extLst>
          </p:cNvPr>
          <p:cNvSpPr txBox="1">
            <a:spLocks/>
          </p:cNvSpPr>
          <p:nvPr/>
        </p:nvSpPr>
        <p:spPr>
          <a:xfrm>
            <a:off x="197707" y="6638560"/>
            <a:ext cx="1270145"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0070C0"/>
                </a:solidFill>
                <a:latin typeface="Tw Cen MT Condensed" panose="020B0606020104020203" pitchFamily="34" charset="0"/>
              </a:rPr>
              <a:t>FONTIBÓN</a:t>
            </a:r>
          </a:p>
        </p:txBody>
      </p:sp>
      <p:pic>
        <p:nvPicPr>
          <p:cNvPr id="25" name="Imagen 24">
            <a:extLst>
              <a:ext uri="{FF2B5EF4-FFF2-40B4-BE49-F238E27FC236}">
                <a16:creationId xmlns:a16="http://schemas.microsoft.com/office/drawing/2014/main" id="{F7837723-CBE8-FE43-A8E6-254C2B6B6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
        <p:nvSpPr>
          <p:cNvPr id="26" name="Título 1">
            <a:extLst>
              <a:ext uri="{FF2B5EF4-FFF2-40B4-BE49-F238E27FC236}">
                <a16:creationId xmlns:a16="http://schemas.microsoft.com/office/drawing/2014/main" id="{D2BECFA8-AD2F-7D4D-8582-4D29EBBB3F49}"/>
              </a:ext>
            </a:extLst>
          </p:cNvPr>
          <p:cNvSpPr txBox="1">
            <a:spLocks/>
          </p:cNvSpPr>
          <p:nvPr/>
        </p:nvSpPr>
        <p:spPr>
          <a:xfrm>
            <a:off x="197708" y="4467853"/>
            <a:ext cx="1136822"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5A4A99"/>
                </a:solidFill>
                <a:latin typeface="Tw Cen MT Condensed" panose="020B0606020104020203" pitchFamily="34" charset="0"/>
              </a:rPr>
              <a:t>KENNEDY</a:t>
            </a:r>
          </a:p>
        </p:txBody>
      </p:sp>
      <p:sp>
        <p:nvSpPr>
          <p:cNvPr id="27" name="Rectángulo 26">
            <a:extLst>
              <a:ext uri="{FF2B5EF4-FFF2-40B4-BE49-F238E27FC236}">
                <a16:creationId xmlns:a16="http://schemas.microsoft.com/office/drawing/2014/main" id="{E3516F03-8D92-D942-B4D1-907AE22010C5}"/>
              </a:ext>
            </a:extLst>
          </p:cNvPr>
          <p:cNvSpPr/>
          <p:nvPr/>
        </p:nvSpPr>
        <p:spPr>
          <a:xfrm>
            <a:off x="-366154" y="4918253"/>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28" name="Rectángulo 27">
            <a:extLst>
              <a:ext uri="{FF2B5EF4-FFF2-40B4-BE49-F238E27FC236}">
                <a16:creationId xmlns:a16="http://schemas.microsoft.com/office/drawing/2014/main" id="{95E5C4EA-75C9-5642-8D1C-456EC25DA923}"/>
              </a:ext>
            </a:extLst>
          </p:cNvPr>
          <p:cNvSpPr/>
          <p:nvPr/>
        </p:nvSpPr>
        <p:spPr>
          <a:xfrm>
            <a:off x="-366154" y="7084030"/>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Tree>
    <p:extLst>
      <p:ext uri="{BB962C8B-B14F-4D97-AF65-F5344CB8AC3E}">
        <p14:creationId xmlns:p14="http://schemas.microsoft.com/office/powerpoint/2010/main" val="2908894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A896B1-B277-49E8-AD6C-244A5214265F}"/>
              </a:ext>
            </a:extLst>
          </p:cNvPr>
          <p:cNvSpPr txBox="1"/>
          <p:nvPr/>
        </p:nvSpPr>
        <p:spPr>
          <a:xfrm>
            <a:off x="197708" y="232721"/>
            <a:ext cx="6462584" cy="461665"/>
          </a:xfrm>
          <a:prstGeom prst="rect">
            <a:avLst/>
          </a:prstGeom>
          <a:noFill/>
        </p:spPr>
        <p:txBody>
          <a:bodyPr wrap="square" rtlCol="0">
            <a:spAutoFit/>
          </a:bodyPr>
          <a:lstStyle/>
          <a:p>
            <a:pPr lvl="1" algn="ctr"/>
            <a:r>
              <a:rPr lang="es-CO" sz="2400" b="1" dirty="0">
                <a:solidFill>
                  <a:srgbClr val="299E89"/>
                </a:solidFill>
                <a:latin typeface="Tw Cen MT Condensed" panose="020B0606020104020203" pitchFamily="34" charset="0"/>
              </a:rPr>
              <a:t>ECOBARRIOS</a:t>
            </a:r>
          </a:p>
        </p:txBody>
      </p:sp>
      <p:sp>
        <p:nvSpPr>
          <p:cNvPr id="33" name="Rectángulo 32">
            <a:extLst>
              <a:ext uri="{FF2B5EF4-FFF2-40B4-BE49-F238E27FC236}">
                <a16:creationId xmlns:a16="http://schemas.microsoft.com/office/drawing/2014/main" id="{5D27D2CE-9C51-41C7-A7F7-65816FA6A4D1}"/>
              </a:ext>
            </a:extLst>
          </p:cNvPr>
          <p:cNvSpPr/>
          <p:nvPr/>
        </p:nvSpPr>
        <p:spPr>
          <a:xfrm>
            <a:off x="1708221" y="1899424"/>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34" name="Rectángulo 33">
            <a:extLst>
              <a:ext uri="{FF2B5EF4-FFF2-40B4-BE49-F238E27FC236}">
                <a16:creationId xmlns:a16="http://schemas.microsoft.com/office/drawing/2014/main" id="{13C86712-7EB3-45B3-982B-671E93B94D88}"/>
              </a:ext>
            </a:extLst>
          </p:cNvPr>
          <p:cNvSpPr/>
          <p:nvPr/>
        </p:nvSpPr>
        <p:spPr>
          <a:xfrm>
            <a:off x="3746824" y="1899424"/>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35" name="Rectángulo 34">
            <a:extLst>
              <a:ext uri="{FF2B5EF4-FFF2-40B4-BE49-F238E27FC236}">
                <a16:creationId xmlns:a16="http://schemas.microsoft.com/office/drawing/2014/main" id="{4EBB746E-1882-494C-9A54-255CFBAD7A29}"/>
              </a:ext>
            </a:extLst>
          </p:cNvPr>
          <p:cNvSpPr/>
          <p:nvPr/>
        </p:nvSpPr>
        <p:spPr>
          <a:xfrm>
            <a:off x="5492039" y="2044842"/>
            <a:ext cx="765209" cy="307777"/>
          </a:xfrm>
          <a:prstGeom prst="rect">
            <a:avLst/>
          </a:prstGeom>
        </p:spPr>
        <p:txBody>
          <a:bodyPr wrap="none">
            <a:spAutoFit/>
          </a:bodyPr>
          <a:lstStyle/>
          <a:p>
            <a:pPr algn="ctr" fontAlgn="b"/>
            <a:r>
              <a:rPr lang="es-MX" sz="1400" b="1">
                <a:solidFill>
                  <a:schemeClr val="tx1">
                    <a:lumMod val="75000"/>
                    <a:lumOff val="25000"/>
                  </a:schemeClr>
                </a:solidFill>
                <a:latin typeface="Tw Cen MT Condensed" panose="020B0606020104020203" pitchFamily="34" charset="0"/>
              </a:rPr>
              <a:t>Inversión</a:t>
            </a:r>
            <a:endParaRPr lang="es-CO" sz="1400" b="1">
              <a:solidFill>
                <a:schemeClr val="tx1">
                  <a:lumMod val="75000"/>
                  <a:lumOff val="25000"/>
                </a:schemeClr>
              </a:solidFill>
              <a:latin typeface="Tw Cen MT Condensed" panose="020B0606020104020203" pitchFamily="34" charset="0"/>
            </a:endParaRPr>
          </a:p>
        </p:txBody>
      </p:sp>
      <p:sp>
        <p:nvSpPr>
          <p:cNvPr id="36" name="Rectángulo 35">
            <a:extLst>
              <a:ext uri="{FF2B5EF4-FFF2-40B4-BE49-F238E27FC236}">
                <a16:creationId xmlns:a16="http://schemas.microsoft.com/office/drawing/2014/main" id="{7A39D042-8C9C-4C48-9798-2CE96F7EAECC}"/>
              </a:ext>
            </a:extLst>
          </p:cNvPr>
          <p:cNvSpPr/>
          <p:nvPr/>
        </p:nvSpPr>
        <p:spPr>
          <a:xfrm>
            <a:off x="1737098" y="2431044"/>
            <a:ext cx="1569600" cy="1115362"/>
          </a:xfrm>
          <a:prstGeom prst="rect">
            <a:avLst/>
          </a:prstGeom>
          <a:solidFill>
            <a:srgbClr val="FAB4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sz="1400" dirty="0">
                <a:solidFill>
                  <a:schemeClr val="tx1">
                    <a:lumMod val="75000"/>
                    <a:lumOff val="25000"/>
                  </a:schemeClr>
                </a:solidFill>
                <a:latin typeface="Tw Cen MT Condensed" panose="020B0606020104020203" pitchFamily="34" charset="0"/>
              </a:rPr>
              <a:t>Proyecto El Regalo- La Cabaña - </a:t>
            </a:r>
            <a:r>
              <a:rPr lang="es-CO" sz="1400" dirty="0">
                <a:solidFill>
                  <a:schemeClr val="tx1">
                    <a:lumMod val="75000"/>
                    <a:lumOff val="25000"/>
                  </a:schemeClr>
                </a:solidFill>
                <a:latin typeface="Tw Cen MT Condensed" panose="020B0606020104020203" pitchFamily="34" charset="0"/>
              </a:rPr>
              <a:t>CL 58 SUR 91 A 14</a:t>
            </a:r>
            <a:endParaRPr lang="es-ES" sz="1400" dirty="0">
              <a:solidFill>
                <a:schemeClr val="tx1">
                  <a:lumMod val="75000"/>
                  <a:lumOff val="25000"/>
                </a:schemeClr>
              </a:solidFill>
              <a:latin typeface="Tw Cen MT Condensed" panose="020B0606020104020203" pitchFamily="34" charset="0"/>
            </a:endParaRPr>
          </a:p>
        </p:txBody>
      </p:sp>
      <p:sp>
        <p:nvSpPr>
          <p:cNvPr id="37" name="Rectángulo 36">
            <a:extLst>
              <a:ext uri="{FF2B5EF4-FFF2-40B4-BE49-F238E27FC236}">
                <a16:creationId xmlns:a16="http://schemas.microsoft.com/office/drawing/2014/main" id="{85A9C044-5E87-4D49-B96A-21E759FBA969}"/>
              </a:ext>
            </a:extLst>
          </p:cNvPr>
          <p:cNvSpPr/>
          <p:nvPr/>
        </p:nvSpPr>
        <p:spPr>
          <a:xfrm>
            <a:off x="3413895" y="2431044"/>
            <a:ext cx="1569600" cy="1115362"/>
          </a:xfrm>
          <a:prstGeom prst="rect">
            <a:avLst/>
          </a:prstGeom>
          <a:solidFill>
            <a:srgbClr val="FAB427">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sz="1400" dirty="0">
                <a:solidFill>
                  <a:schemeClr val="tx1">
                    <a:lumMod val="75000"/>
                    <a:lumOff val="25000"/>
                  </a:schemeClr>
                </a:solidFill>
                <a:latin typeface="Tw Cen MT Condensed" panose="020B0606020104020203" pitchFamily="34" charset="0"/>
              </a:rPr>
              <a:t>Tiene previsto beneficiar alrededor de 450 personas pertenecientes a los barrios objeto de la intervención</a:t>
            </a:r>
          </a:p>
        </p:txBody>
      </p:sp>
      <p:sp>
        <p:nvSpPr>
          <p:cNvPr id="38" name="Rectángulo 37">
            <a:extLst>
              <a:ext uri="{FF2B5EF4-FFF2-40B4-BE49-F238E27FC236}">
                <a16:creationId xmlns:a16="http://schemas.microsoft.com/office/drawing/2014/main" id="{45FB3A11-CA79-4C06-AD34-6F7AFA0EF663}"/>
              </a:ext>
            </a:extLst>
          </p:cNvPr>
          <p:cNvSpPr/>
          <p:nvPr/>
        </p:nvSpPr>
        <p:spPr>
          <a:xfrm>
            <a:off x="5090692" y="2431044"/>
            <a:ext cx="1569600" cy="1115362"/>
          </a:xfrm>
          <a:prstGeom prst="rect">
            <a:avLst/>
          </a:prstGeom>
          <a:solidFill>
            <a:srgbClr val="FAB4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sz="1400" dirty="0">
                <a:solidFill>
                  <a:schemeClr val="tx1">
                    <a:lumMod val="75000"/>
                    <a:lumOff val="25000"/>
                  </a:schemeClr>
                </a:solidFill>
                <a:latin typeface="Tw Cen MT Condensed" panose="020B0606020104020203" pitchFamily="34" charset="0"/>
              </a:rPr>
              <a:t>Se tiene previsto una inversión en ejecución física aproximadamente de </a:t>
            </a:r>
            <a:r>
              <a:rPr lang="es-CO" sz="1400" dirty="0">
                <a:solidFill>
                  <a:schemeClr val="tx1">
                    <a:lumMod val="75000"/>
                    <a:lumOff val="25000"/>
                  </a:schemeClr>
                </a:solidFill>
                <a:latin typeface="Tw Cen MT Condensed" panose="020B0606020104020203" pitchFamily="34" charset="0"/>
              </a:rPr>
              <a:t>$361.405.308</a:t>
            </a:r>
            <a:endParaRPr lang="es-ES" sz="1400" dirty="0">
              <a:solidFill>
                <a:schemeClr val="tx1">
                  <a:lumMod val="75000"/>
                  <a:lumOff val="25000"/>
                </a:schemeClr>
              </a:solidFill>
              <a:latin typeface="Tw Cen MT Condensed" panose="020B0606020104020203" pitchFamily="34" charset="0"/>
            </a:endParaRPr>
          </a:p>
        </p:txBody>
      </p:sp>
      <p:sp>
        <p:nvSpPr>
          <p:cNvPr id="42" name="Rectángulo 41">
            <a:extLst>
              <a:ext uri="{FF2B5EF4-FFF2-40B4-BE49-F238E27FC236}">
                <a16:creationId xmlns:a16="http://schemas.microsoft.com/office/drawing/2014/main" id="{5D27D2CE-9C51-41C7-A7F7-65816FA6A4D1}"/>
              </a:ext>
            </a:extLst>
          </p:cNvPr>
          <p:cNvSpPr/>
          <p:nvPr/>
        </p:nvSpPr>
        <p:spPr>
          <a:xfrm>
            <a:off x="1708221" y="4632692"/>
            <a:ext cx="1494318" cy="523220"/>
          </a:xfrm>
          <a:prstGeom prst="rect">
            <a:avLst/>
          </a:prstGeom>
        </p:spPr>
        <p:txBody>
          <a:bodyPr wrap="square">
            <a:spAutoFit/>
          </a:bodyPr>
          <a:lstStyle/>
          <a:p>
            <a:pPr algn="ctr" fontAlgn="b"/>
            <a:r>
              <a:rPr lang="es-MX" sz="1400" b="1" dirty="0">
                <a:solidFill>
                  <a:schemeClr val="tx1">
                    <a:lumMod val="75000"/>
                    <a:lumOff val="25000"/>
                  </a:schemeClr>
                </a:solidFill>
                <a:latin typeface="Tw Cen MT Condensed" panose="020B0606020104020203" pitchFamily="34" charset="0"/>
              </a:rPr>
              <a:t>Proyecto / </a:t>
            </a:r>
          </a:p>
          <a:p>
            <a:pPr algn="ctr" fontAlgn="b"/>
            <a:r>
              <a:rPr lang="es-MX" sz="1400" b="1" dirty="0">
                <a:solidFill>
                  <a:schemeClr val="tx1">
                    <a:lumMod val="75000"/>
                    <a:lumOff val="25000"/>
                  </a:schemeClr>
                </a:solidFill>
                <a:latin typeface="Tw Cen MT Condensed" panose="020B0606020104020203" pitchFamily="34" charset="0"/>
              </a:rPr>
              <a:t>Ubicación</a:t>
            </a:r>
            <a:endParaRPr lang="es-CO" sz="1400" b="1" dirty="0">
              <a:solidFill>
                <a:schemeClr val="tx1">
                  <a:lumMod val="75000"/>
                  <a:lumOff val="25000"/>
                </a:schemeClr>
              </a:solidFill>
              <a:latin typeface="Tw Cen MT Condensed" panose="020B0606020104020203" pitchFamily="34" charset="0"/>
            </a:endParaRPr>
          </a:p>
        </p:txBody>
      </p:sp>
      <p:sp>
        <p:nvSpPr>
          <p:cNvPr id="43" name="Rectángulo 42">
            <a:extLst>
              <a:ext uri="{FF2B5EF4-FFF2-40B4-BE49-F238E27FC236}">
                <a16:creationId xmlns:a16="http://schemas.microsoft.com/office/drawing/2014/main" id="{13C86712-7EB3-45B3-982B-671E93B94D88}"/>
              </a:ext>
            </a:extLst>
          </p:cNvPr>
          <p:cNvSpPr/>
          <p:nvPr/>
        </p:nvSpPr>
        <p:spPr>
          <a:xfrm>
            <a:off x="3746824" y="4632692"/>
            <a:ext cx="1154996" cy="523220"/>
          </a:xfrm>
          <a:prstGeom prst="rect">
            <a:avLst/>
          </a:prstGeom>
        </p:spPr>
        <p:txBody>
          <a:bodyPr wrap="none">
            <a:spAutoFit/>
          </a:bodyPr>
          <a:lstStyle/>
          <a:p>
            <a:pPr algn="ctr" fontAlgn="b"/>
            <a:r>
              <a:rPr lang="es-MX" sz="1400" b="1" dirty="0">
                <a:solidFill>
                  <a:schemeClr val="tx1">
                    <a:lumMod val="75000"/>
                    <a:lumOff val="25000"/>
                  </a:schemeClr>
                </a:solidFill>
                <a:latin typeface="Tw Cen MT Condensed" panose="020B0606020104020203" pitchFamily="34" charset="0"/>
              </a:rPr>
              <a:t>Participantes / </a:t>
            </a:r>
          </a:p>
          <a:p>
            <a:pPr algn="ctr" fontAlgn="b"/>
            <a:r>
              <a:rPr lang="es-MX" sz="1400" b="1" dirty="0">
                <a:solidFill>
                  <a:schemeClr val="tx1">
                    <a:lumMod val="75000"/>
                    <a:lumOff val="25000"/>
                  </a:schemeClr>
                </a:solidFill>
                <a:latin typeface="Tw Cen MT Condensed" panose="020B0606020104020203" pitchFamily="34" charset="0"/>
              </a:rPr>
              <a:t>Beneficiarios </a:t>
            </a:r>
            <a:endParaRPr lang="es-CO" sz="1400" b="1" dirty="0">
              <a:solidFill>
                <a:schemeClr val="tx1">
                  <a:lumMod val="75000"/>
                  <a:lumOff val="25000"/>
                </a:schemeClr>
              </a:solidFill>
              <a:latin typeface="Tw Cen MT Condensed" panose="020B0606020104020203" pitchFamily="34" charset="0"/>
            </a:endParaRPr>
          </a:p>
        </p:txBody>
      </p:sp>
      <p:sp>
        <p:nvSpPr>
          <p:cNvPr id="44" name="Rectángulo 43">
            <a:extLst>
              <a:ext uri="{FF2B5EF4-FFF2-40B4-BE49-F238E27FC236}">
                <a16:creationId xmlns:a16="http://schemas.microsoft.com/office/drawing/2014/main" id="{4EBB746E-1882-494C-9A54-255CFBAD7A29}"/>
              </a:ext>
            </a:extLst>
          </p:cNvPr>
          <p:cNvSpPr/>
          <p:nvPr/>
        </p:nvSpPr>
        <p:spPr>
          <a:xfrm>
            <a:off x="5492039" y="4778110"/>
            <a:ext cx="765209" cy="307777"/>
          </a:xfrm>
          <a:prstGeom prst="rect">
            <a:avLst/>
          </a:prstGeom>
        </p:spPr>
        <p:txBody>
          <a:bodyPr wrap="none">
            <a:spAutoFit/>
          </a:bodyPr>
          <a:lstStyle/>
          <a:p>
            <a:pPr algn="ctr" fontAlgn="b"/>
            <a:r>
              <a:rPr lang="es-MX" sz="1400" b="1">
                <a:solidFill>
                  <a:schemeClr val="tx1">
                    <a:lumMod val="75000"/>
                    <a:lumOff val="25000"/>
                  </a:schemeClr>
                </a:solidFill>
                <a:latin typeface="Tw Cen MT Condensed" panose="020B0606020104020203" pitchFamily="34" charset="0"/>
              </a:rPr>
              <a:t>Inversión</a:t>
            </a:r>
            <a:endParaRPr lang="es-CO" sz="1400" b="1">
              <a:solidFill>
                <a:schemeClr val="tx1">
                  <a:lumMod val="75000"/>
                  <a:lumOff val="25000"/>
                </a:schemeClr>
              </a:solidFill>
              <a:latin typeface="Tw Cen MT Condensed" panose="020B0606020104020203" pitchFamily="34" charset="0"/>
            </a:endParaRPr>
          </a:p>
        </p:txBody>
      </p:sp>
      <p:sp>
        <p:nvSpPr>
          <p:cNvPr id="45" name="Rectángulo 44">
            <a:extLst>
              <a:ext uri="{FF2B5EF4-FFF2-40B4-BE49-F238E27FC236}">
                <a16:creationId xmlns:a16="http://schemas.microsoft.com/office/drawing/2014/main" id="{7A39D042-8C9C-4C48-9798-2CE96F7EAECC}"/>
              </a:ext>
            </a:extLst>
          </p:cNvPr>
          <p:cNvSpPr/>
          <p:nvPr/>
        </p:nvSpPr>
        <p:spPr>
          <a:xfrm>
            <a:off x="1737098" y="5164312"/>
            <a:ext cx="1569600" cy="1608656"/>
          </a:xfrm>
          <a:prstGeom prst="rect">
            <a:avLst/>
          </a:prstGeom>
          <a:solidFill>
            <a:schemeClr val="accent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sz="1400" dirty="0">
                <a:solidFill>
                  <a:schemeClr val="tx1">
                    <a:lumMod val="75000"/>
                    <a:lumOff val="25000"/>
                  </a:schemeClr>
                </a:solidFill>
                <a:latin typeface="Tw Cen MT Condensed" panose="020B0606020104020203" pitchFamily="34" charset="0"/>
              </a:rPr>
              <a:t>Calle 14 B 116 95, 31,5 Y calle 14 119A 22.</a:t>
            </a:r>
          </a:p>
        </p:txBody>
      </p:sp>
      <p:sp>
        <p:nvSpPr>
          <p:cNvPr id="46" name="Rectángulo 45">
            <a:extLst>
              <a:ext uri="{FF2B5EF4-FFF2-40B4-BE49-F238E27FC236}">
                <a16:creationId xmlns:a16="http://schemas.microsoft.com/office/drawing/2014/main" id="{85A9C044-5E87-4D49-B96A-21E759FBA969}"/>
              </a:ext>
            </a:extLst>
          </p:cNvPr>
          <p:cNvSpPr/>
          <p:nvPr/>
        </p:nvSpPr>
        <p:spPr>
          <a:xfrm>
            <a:off x="3413895" y="5164311"/>
            <a:ext cx="1569600" cy="1608657"/>
          </a:xfrm>
          <a:prstGeom prst="rect">
            <a:avLst/>
          </a:prstGeom>
          <a:solidFill>
            <a:schemeClr val="accent2">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sz="1400" dirty="0">
                <a:solidFill>
                  <a:schemeClr val="tx1">
                    <a:lumMod val="75000"/>
                    <a:lumOff val="25000"/>
                  </a:schemeClr>
                </a:solidFill>
                <a:latin typeface="Tw Cen MT Condensed" panose="020B0606020104020203" pitchFamily="34" charset="0"/>
              </a:rPr>
              <a:t>Se beneficiará alrededor de </a:t>
            </a:r>
            <a:r>
              <a:rPr lang="es-ES" sz="1400" b="1" dirty="0">
                <a:solidFill>
                  <a:schemeClr val="tx1">
                    <a:lumMod val="75000"/>
                    <a:lumOff val="25000"/>
                  </a:schemeClr>
                </a:solidFill>
                <a:latin typeface="Tw Cen MT Condensed" panose="020B0606020104020203" pitchFamily="34" charset="0"/>
              </a:rPr>
              <a:t>15.500 personas </a:t>
            </a:r>
            <a:r>
              <a:rPr lang="es-ES" sz="1400" dirty="0">
                <a:solidFill>
                  <a:schemeClr val="tx1">
                    <a:lumMod val="75000"/>
                    <a:lumOff val="25000"/>
                  </a:schemeClr>
                </a:solidFill>
                <a:latin typeface="Tw Cen MT Condensed" panose="020B0606020104020203" pitchFamily="34" charset="0"/>
              </a:rPr>
              <a:t>pertenecientes a las unidades de vivienda colindantes con las intervenciones </a:t>
            </a:r>
          </a:p>
        </p:txBody>
      </p:sp>
      <p:sp>
        <p:nvSpPr>
          <p:cNvPr id="47" name="Rectángulo 46">
            <a:extLst>
              <a:ext uri="{FF2B5EF4-FFF2-40B4-BE49-F238E27FC236}">
                <a16:creationId xmlns:a16="http://schemas.microsoft.com/office/drawing/2014/main" id="{45FB3A11-CA79-4C06-AD34-6F7AFA0EF663}"/>
              </a:ext>
            </a:extLst>
          </p:cNvPr>
          <p:cNvSpPr/>
          <p:nvPr/>
        </p:nvSpPr>
        <p:spPr>
          <a:xfrm>
            <a:off x="5090692" y="5164312"/>
            <a:ext cx="1569600" cy="1608656"/>
          </a:xfrm>
          <a:prstGeom prst="rect">
            <a:avLst/>
          </a:prstGeom>
          <a:solidFill>
            <a:schemeClr val="accent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a:solidFill>
                  <a:schemeClr val="tx1">
                    <a:lumMod val="75000"/>
                    <a:lumOff val="25000"/>
                  </a:schemeClr>
                </a:solidFill>
                <a:latin typeface="Tw Cen MT Condensed" panose="020B0606020104020203" pitchFamily="34" charset="0"/>
              </a:rPr>
              <a:t>Se invertirá una ejecución física aproximada de $366.620.000</a:t>
            </a:r>
            <a:endParaRPr lang="en-US" sz="1400" dirty="0">
              <a:solidFill>
                <a:schemeClr val="tx1">
                  <a:lumMod val="75000"/>
                  <a:lumOff val="25000"/>
                </a:schemeClr>
              </a:solidFill>
              <a:latin typeface="Tw Cen MT Condensed" panose="020B0606020104020203" pitchFamily="34" charset="0"/>
            </a:endParaRPr>
          </a:p>
        </p:txBody>
      </p:sp>
      <p:pic>
        <p:nvPicPr>
          <p:cNvPr id="19" name="Imagen 18">
            <a:extLst>
              <a:ext uri="{FF2B5EF4-FFF2-40B4-BE49-F238E27FC236}">
                <a16:creationId xmlns:a16="http://schemas.microsoft.com/office/drawing/2014/main" id="{62235276-301E-FD48-9416-0836C68CC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
        <p:nvSpPr>
          <p:cNvPr id="20" name="Título 1">
            <a:extLst>
              <a:ext uri="{FF2B5EF4-FFF2-40B4-BE49-F238E27FC236}">
                <a16:creationId xmlns:a16="http://schemas.microsoft.com/office/drawing/2014/main" id="{C4838BA2-A3B7-0045-B91F-9808E4E123D4}"/>
              </a:ext>
            </a:extLst>
          </p:cNvPr>
          <p:cNvSpPr txBox="1">
            <a:spLocks/>
          </p:cNvSpPr>
          <p:nvPr/>
        </p:nvSpPr>
        <p:spPr>
          <a:xfrm>
            <a:off x="283611" y="2510337"/>
            <a:ext cx="800913"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FAB427"/>
                </a:solidFill>
                <a:latin typeface="Tw Cen MT Condensed" panose="020B0606020104020203" pitchFamily="34" charset="0"/>
              </a:rPr>
              <a:t>BOSA</a:t>
            </a:r>
          </a:p>
        </p:txBody>
      </p:sp>
      <p:sp>
        <p:nvSpPr>
          <p:cNvPr id="21" name="Rectángulo 20">
            <a:extLst>
              <a:ext uri="{FF2B5EF4-FFF2-40B4-BE49-F238E27FC236}">
                <a16:creationId xmlns:a16="http://schemas.microsoft.com/office/drawing/2014/main" id="{2F8848BE-75BE-5047-A8B3-E80B8B0BDC91}"/>
              </a:ext>
            </a:extLst>
          </p:cNvPr>
          <p:cNvSpPr/>
          <p:nvPr/>
        </p:nvSpPr>
        <p:spPr>
          <a:xfrm>
            <a:off x="-173218" y="297445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22" name="Título 1">
            <a:extLst>
              <a:ext uri="{FF2B5EF4-FFF2-40B4-BE49-F238E27FC236}">
                <a16:creationId xmlns:a16="http://schemas.microsoft.com/office/drawing/2014/main" id="{D967DFDA-C18C-9D4A-8F9A-BD7259622306}"/>
              </a:ext>
            </a:extLst>
          </p:cNvPr>
          <p:cNvSpPr txBox="1">
            <a:spLocks/>
          </p:cNvSpPr>
          <p:nvPr/>
        </p:nvSpPr>
        <p:spPr>
          <a:xfrm>
            <a:off x="197709" y="5497662"/>
            <a:ext cx="1270081" cy="66702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2000" b="1" dirty="0">
                <a:solidFill>
                  <a:schemeClr val="accent2"/>
                </a:solidFill>
                <a:latin typeface="Tw Cen MT Condensed" panose="020B0606020104020203" pitchFamily="34" charset="0"/>
              </a:rPr>
              <a:t>PUENTE ARANDA</a:t>
            </a:r>
          </a:p>
        </p:txBody>
      </p:sp>
      <p:sp>
        <p:nvSpPr>
          <p:cNvPr id="23" name="Rectángulo 22">
            <a:extLst>
              <a:ext uri="{FF2B5EF4-FFF2-40B4-BE49-F238E27FC236}">
                <a16:creationId xmlns:a16="http://schemas.microsoft.com/office/drawing/2014/main" id="{9D486A1C-C2D0-ED4D-B08C-FF45A638B02D}"/>
              </a:ext>
            </a:extLst>
          </p:cNvPr>
          <p:cNvSpPr/>
          <p:nvPr/>
        </p:nvSpPr>
        <p:spPr>
          <a:xfrm>
            <a:off x="-183898" y="6164689"/>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Tree>
    <p:extLst>
      <p:ext uri="{BB962C8B-B14F-4D97-AF65-F5344CB8AC3E}">
        <p14:creationId xmlns:p14="http://schemas.microsoft.com/office/powerpoint/2010/main" val="2512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87E4C49C-591E-A945-A57B-25C84E990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
        <p:nvSpPr>
          <p:cNvPr id="3" name="CuadroTexto 2">
            <a:extLst>
              <a:ext uri="{FF2B5EF4-FFF2-40B4-BE49-F238E27FC236}">
                <a16:creationId xmlns:a16="http://schemas.microsoft.com/office/drawing/2014/main" id="{73A916AE-5D81-19A4-3E45-D78CFDDB004E}"/>
              </a:ext>
            </a:extLst>
          </p:cNvPr>
          <p:cNvSpPr txBox="1"/>
          <p:nvPr/>
        </p:nvSpPr>
        <p:spPr>
          <a:xfrm>
            <a:off x="219481" y="789724"/>
            <a:ext cx="962208" cy="400110"/>
          </a:xfrm>
          <a:prstGeom prst="rect">
            <a:avLst/>
          </a:prstGeom>
          <a:noFill/>
        </p:spPr>
        <p:txBody>
          <a:bodyPr wrap="square" rtlCol="0">
            <a:spAutoFit/>
          </a:bodyPr>
          <a:lstStyle/>
          <a:p>
            <a:r>
              <a:rPr lang="es-CO" sz="2000" b="1" dirty="0">
                <a:latin typeface="Tw Cen MT Condensed" panose="020B0606020104020203" pitchFamily="34" charset="0"/>
              </a:rPr>
              <a:t>Fontibón</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461665"/>
          </a:xfrm>
          <a:prstGeom prst="rect">
            <a:avLst/>
          </a:prstGeom>
          <a:noFill/>
        </p:spPr>
        <p:txBody>
          <a:bodyPr wrap="square" lIns="91440" tIns="45720" rIns="91440" bIns="45720" rtlCol="0" anchor="t">
            <a:spAutoFit/>
          </a:bodyPr>
          <a:lstStyle/>
          <a:p>
            <a:pPr algn="ctr"/>
            <a:r>
              <a:rPr lang="es-CO" sz="2400" b="1" dirty="0">
                <a:solidFill>
                  <a:srgbClr val="299E89"/>
                </a:solidFill>
                <a:latin typeface="Tw Cen MT Condensed"/>
              </a:rPr>
              <a:t>Estrategia </a:t>
            </a:r>
            <a:r>
              <a:rPr lang="es-CO" sz="2400" b="1" dirty="0">
                <a:solidFill>
                  <a:srgbClr val="299E89"/>
                </a:solidFill>
                <a:latin typeface="Tw Cen MT Condensed" panose="020B0606020104020203" pitchFamily="34" charset="0"/>
              </a:rPr>
              <a:t>/ </a:t>
            </a:r>
            <a:r>
              <a:rPr lang="es-CO" sz="2400" b="1" u="sng" dirty="0">
                <a:solidFill>
                  <a:srgbClr val="299E89"/>
                </a:solidFill>
                <a:latin typeface="Tw Cen MT Condensed"/>
              </a:rPr>
              <a:t>Conéctate con tu territorio</a:t>
            </a:r>
          </a:p>
        </p:txBody>
      </p:sp>
      <p:graphicFrame>
        <p:nvGraphicFramePr>
          <p:cNvPr id="2"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3610815366"/>
              </p:ext>
            </p:extLst>
          </p:nvPr>
        </p:nvGraphicFramePr>
        <p:xfrm>
          <a:off x="330201" y="1250727"/>
          <a:ext cx="6197598" cy="1385152"/>
        </p:xfrm>
        <a:graphic>
          <a:graphicData uri="http://schemas.openxmlformats.org/drawingml/2006/table">
            <a:tbl>
              <a:tblPr firstRow="1" bandRow="1">
                <a:tableStyleId>{5940675A-B579-460E-94D1-54222C63F5DA}</a:tableStyleId>
              </a:tblPr>
              <a:tblGrid>
                <a:gridCol w="1032933">
                  <a:extLst>
                    <a:ext uri="{9D8B030D-6E8A-4147-A177-3AD203B41FA5}">
                      <a16:colId xmlns:a16="http://schemas.microsoft.com/office/drawing/2014/main" val="3229440780"/>
                    </a:ext>
                  </a:extLst>
                </a:gridCol>
                <a:gridCol w="1032933">
                  <a:extLst>
                    <a:ext uri="{9D8B030D-6E8A-4147-A177-3AD203B41FA5}">
                      <a16:colId xmlns:a16="http://schemas.microsoft.com/office/drawing/2014/main" val="2058085413"/>
                    </a:ext>
                  </a:extLst>
                </a:gridCol>
                <a:gridCol w="1032933">
                  <a:extLst>
                    <a:ext uri="{9D8B030D-6E8A-4147-A177-3AD203B41FA5}">
                      <a16:colId xmlns:a16="http://schemas.microsoft.com/office/drawing/2014/main" val="2397824674"/>
                    </a:ext>
                  </a:extLst>
                </a:gridCol>
                <a:gridCol w="1032933">
                  <a:extLst>
                    <a:ext uri="{9D8B030D-6E8A-4147-A177-3AD203B41FA5}">
                      <a16:colId xmlns:a16="http://schemas.microsoft.com/office/drawing/2014/main" val="1757931460"/>
                    </a:ext>
                  </a:extLst>
                </a:gridCol>
                <a:gridCol w="1032933">
                  <a:extLst>
                    <a:ext uri="{9D8B030D-6E8A-4147-A177-3AD203B41FA5}">
                      <a16:colId xmlns:a16="http://schemas.microsoft.com/office/drawing/2014/main" val="281178303"/>
                    </a:ext>
                  </a:extLst>
                </a:gridCol>
                <a:gridCol w="1032933">
                  <a:extLst>
                    <a:ext uri="{9D8B030D-6E8A-4147-A177-3AD203B41FA5}">
                      <a16:colId xmlns:a16="http://schemas.microsoft.com/office/drawing/2014/main" val="35720374"/>
                    </a:ext>
                  </a:extLst>
                </a:gridCol>
              </a:tblGrid>
              <a:tr h="549481">
                <a:tc gridSpan="3">
                  <a:txBody>
                    <a:bodyPr/>
                    <a:lstStyle/>
                    <a:p>
                      <a:endParaRPr lang="es-CO"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hMerge="1">
                  <a:txBody>
                    <a:bodyPr/>
                    <a:lstStyle/>
                    <a:p>
                      <a:endParaRPr lang="es-CO" dirty="0"/>
                    </a:p>
                  </a:txBody>
                  <a:tcPr/>
                </a:tc>
                <a:tc hMerge="1">
                  <a:txBody>
                    <a:bodyPr/>
                    <a:lstStyle/>
                    <a:p>
                      <a:endParaRPr lang="es-CO" dirty="0"/>
                    </a:p>
                  </a:txBody>
                  <a:tcPr/>
                </a:tc>
                <a:tc gridSpan="3">
                  <a:txBody>
                    <a:bodyPr/>
                    <a:lstStyle/>
                    <a:p>
                      <a:pPr algn="ctr"/>
                      <a:r>
                        <a:rPr lang="es-CO" sz="1600" kern="1200" dirty="0">
                          <a:solidFill>
                            <a:schemeClr val="tx1"/>
                          </a:solidFill>
                          <a:latin typeface="Tw Cen MT Condensed" panose="020B0606020104020203" pitchFamily="34" charset="0"/>
                          <a:ea typeface="+mn-ea"/>
                          <a:cs typeface="Times New Roman" panose="02020603050405020304" pitchFamily="18" charset="0"/>
                        </a:rPr>
                        <a:t>Una (1) calle intervenida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906159795"/>
                  </a:ext>
                </a:extLst>
              </a:tr>
              <a:tr h="317511">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Nombre del punto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Espacio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la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7511">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La Aldea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CL 22H KR 118 B</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Vía Peatonal</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36</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14/01/2021</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bl>
          </a:graphicData>
        </a:graphic>
      </p:graphicFrame>
      <p:pic>
        <p:nvPicPr>
          <p:cNvPr id="14" name="Imagen 13">
            <a:extLst>
              <a:ext uri="{FF2B5EF4-FFF2-40B4-BE49-F238E27FC236}">
                <a16:creationId xmlns:a16="http://schemas.microsoft.com/office/drawing/2014/main" id="{60F03BB3-670E-480A-9897-A245B7484910}"/>
              </a:ext>
            </a:extLst>
          </p:cNvPr>
          <p:cNvPicPr>
            <a:picLocks noChangeAspect="1"/>
          </p:cNvPicPr>
          <p:nvPr/>
        </p:nvPicPr>
        <p:blipFill>
          <a:blip r:embed="rId4"/>
          <a:stretch>
            <a:fillRect/>
          </a:stretch>
        </p:blipFill>
        <p:spPr>
          <a:xfrm>
            <a:off x="860202" y="1310390"/>
            <a:ext cx="1167906" cy="460896"/>
          </a:xfrm>
          <a:prstGeom prst="rect">
            <a:avLst/>
          </a:prstGeom>
        </p:spPr>
      </p:pic>
      <p:graphicFrame>
        <p:nvGraphicFramePr>
          <p:cNvPr id="15" name="Tabla 5">
            <a:extLst>
              <a:ext uri="{FF2B5EF4-FFF2-40B4-BE49-F238E27FC236}">
                <a16:creationId xmlns:a16="http://schemas.microsoft.com/office/drawing/2014/main" id="{8FD9674D-A0FC-49F0-9CC7-87FBD3B0E0A8}"/>
              </a:ext>
            </a:extLst>
          </p:cNvPr>
          <p:cNvGraphicFramePr>
            <a:graphicFrameLocks noGrp="1"/>
          </p:cNvGraphicFramePr>
          <p:nvPr>
            <p:extLst>
              <p:ext uri="{D42A27DB-BD31-4B8C-83A1-F6EECF244321}">
                <p14:modId xmlns:p14="http://schemas.microsoft.com/office/powerpoint/2010/main" val="942362043"/>
              </p:ext>
            </p:extLst>
          </p:nvPr>
        </p:nvGraphicFramePr>
        <p:xfrm>
          <a:off x="330201" y="2714765"/>
          <a:ext cx="6197597" cy="2866647"/>
        </p:xfrm>
        <a:graphic>
          <a:graphicData uri="http://schemas.openxmlformats.org/drawingml/2006/table">
            <a:tbl>
              <a:tblPr firstRow="1" bandRow="1">
                <a:tableStyleId>{5940675A-B579-460E-94D1-54222C63F5DA}</a:tableStyleId>
              </a:tblPr>
              <a:tblGrid>
                <a:gridCol w="1431364">
                  <a:extLst>
                    <a:ext uri="{9D8B030D-6E8A-4147-A177-3AD203B41FA5}">
                      <a16:colId xmlns:a16="http://schemas.microsoft.com/office/drawing/2014/main" val="3229440780"/>
                    </a:ext>
                  </a:extLst>
                </a:gridCol>
                <a:gridCol w="618564">
                  <a:extLst>
                    <a:ext uri="{9D8B030D-6E8A-4147-A177-3AD203B41FA5}">
                      <a16:colId xmlns:a16="http://schemas.microsoft.com/office/drawing/2014/main" val="2058085413"/>
                    </a:ext>
                  </a:extLst>
                </a:gridCol>
                <a:gridCol w="1949824">
                  <a:extLst>
                    <a:ext uri="{9D8B030D-6E8A-4147-A177-3AD203B41FA5}">
                      <a16:colId xmlns:a16="http://schemas.microsoft.com/office/drawing/2014/main" val="2397824674"/>
                    </a:ext>
                  </a:extLst>
                </a:gridCol>
                <a:gridCol w="806823">
                  <a:extLst>
                    <a:ext uri="{9D8B030D-6E8A-4147-A177-3AD203B41FA5}">
                      <a16:colId xmlns:a16="http://schemas.microsoft.com/office/drawing/2014/main" val="1757931460"/>
                    </a:ext>
                  </a:extLst>
                </a:gridCol>
                <a:gridCol w="1391022">
                  <a:extLst>
                    <a:ext uri="{9D8B030D-6E8A-4147-A177-3AD203B41FA5}">
                      <a16:colId xmlns:a16="http://schemas.microsoft.com/office/drawing/2014/main" val="281178303"/>
                    </a:ext>
                  </a:extLst>
                </a:gridCol>
              </a:tblGrid>
              <a:tr h="996868">
                <a:tc gridSpan="2">
                  <a:txBody>
                    <a:bodyPr/>
                    <a:lstStyle/>
                    <a:p>
                      <a:endParaRPr lang="es-CO"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6647"/>
                      </a:srgbClr>
                    </a:solidFill>
                  </a:tcPr>
                </a:tc>
                <a:tc hMerge="1">
                  <a:txBody>
                    <a:bodyPr/>
                    <a:lstStyle/>
                    <a:p>
                      <a:endParaRPr lang="es-CO" dirty="0"/>
                    </a:p>
                  </a:txBody>
                  <a:tcPr/>
                </a:tc>
                <a:tc gridSpan="3">
                  <a:txBody>
                    <a:bodyPr/>
                    <a:lstStyle/>
                    <a:p>
                      <a:pPr algn="ctr"/>
                      <a:r>
                        <a:rPr lang="es-CO" sz="1600" kern="1200" dirty="0">
                          <a:solidFill>
                            <a:schemeClr val="tx1"/>
                          </a:solidFill>
                          <a:latin typeface="Tw Cen MT Condensed" panose="020B0606020104020203" pitchFamily="34" charset="0"/>
                          <a:ea typeface="+mn-ea"/>
                          <a:cs typeface="Times New Roman" panose="02020603050405020304" pitchFamily="18" charset="0"/>
                        </a:rPr>
                        <a:t>Ejecución del Convenio de Cooperación Interinstitucional 846 de 2021 celebrado entre la SDHT y el IDPAC. </a:t>
                      </a:r>
                    </a:p>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p>
                      <a:pPr algn="ctr"/>
                      <a:r>
                        <a:rPr lang="es-CO" sz="1600" kern="1200" dirty="0">
                          <a:solidFill>
                            <a:schemeClr val="tx1"/>
                          </a:solidFill>
                          <a:latin typeface="Tw Cen MT Condensed" panose="020B0606020104020203" pitchFamily="34" charset="0"/>
                          <a:ea typeface="+mn-ea"/>
                          <a:cs typeface="Times New Roman" panose="02020603050405020304" pitchFamily="18" charset="0"/>
                        </a:rPr>
                        <a:t>Se seleccionó una (1) obra con saldo pedagógico.</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6647"/>
                      </a:srgbClr>
                    </a:solidFill>
                  </a:tcPr>
                </a:tc>
                <a:tc hMerge="1">
                  <a:txBody>
                    <a:bodyPr/>
                    <a:lstStyle/>
                    <a:p>
                      <a:pPr algn="ctr"/>
                      <a:r>
                        <a:rPr lang="es-CO" sz="1600" kern="1200" dirty="0">
                          <a:solidFill>
                            <a:schemeClr val="tx1"/>
                          </a:solidFill>
                          <a:latin typeface="Tw Cen MT Condensed" panose="020B0606020104020203" pitchFamily="34" charset="0"/>
                          <a:ea typeface="+mn-ea"/>
                          <a:cs typeface="Times New Roman" panose="02020603050405020304" pitchFamily="18" charset="0"/>
                        </a:rPr>
                        <a:t>Se seleccionó una (1) obra con saldo pedagógico por un monto de $14.773.000 </a:t>
                      </a:r>
                    </a:p>
                  </a:txBody>
                  <a:tcPr anchor="ctr"/>
                </a:tc>
                <a:tc hMerge="1">
                  <a:txBody>
                    <a:bodyPr/>
                    <a:lstStyle/>
                    <a:p>
                      <a:endParaRPr lang="es-CO" dirty="0"/>
                    </a:p>
                  </a:txBody>
                  <a:tcPr/>
                </a:tc>
                <a:extLst>
                  <a:ext uri="{0D108BD9-81ED-4DB2-BD59-A6C34878D82A}">
                    <a16:rowId xmlns:a16="http://schemas.microsoft.com/office/drawing/2014/main" val="906159795"/>
                  </a:ext>
                </a:extLst>
              </a:tr>
              <a:tr h="484193">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Nombre de la 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1281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Implementación de máquinas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biosaludables</a:t>
                      </a:r>
                      <a:r>
                        <a:rPr lang="es-CO" sz="1400" b="0" kern="1200" dirty="0">
                          <a:solidFill>
                            <a:schemeClr val="tx1"/>
                          </a:solidFill>
                          <a:latin typeface="Tw Cen MT Condensed" panose="020B0606020104020203" pitchFamily="34" charset="0"/>
                          <a:ea typeface="+mn-ea"/>
                          <a:cs typeface="Times New Roman" panose="02020603050405020304" pitchFamily="18" charset="0"/>
                        </a:rPr>
                        <a:t> en el Barrio Saturno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JAC Saturno</a:t>
                      </a:r>
                    </a:p>
                    <a:p>
                      <a:pPr marL="0" algn="ctr" defTabSz="685800" rtl="0" eaLnBrk="1" latinLnBrk="0" hangingPunct="1"/>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Promover la salud física y mental de los habitantes de la comunidad por medio de la utilización de implementos para realizar actividades saludables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120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$14.773.000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bl>
          </a:graphicData>
        </a:graphic>
      </p:graphicFrame>
      <p:grpSp>
        <p:nvGrpSpPr>
          <p:cNvPr id="20" name="Grupo 19">
            <a:extLst>
              <a:ext uri="{FF2B5EF4-FFF2-40B4-BE49-F238E27FC236}">
                <a16:creationId xmlns:a16="http://schemas.microsoft.com/office/drawing/2014/main" id="{929264FA-CB83-4980-950F-72A84F1C745F}"/>
              </a:ext>
            </a:extLst>
          </p:cNvPr>
          <p:cNvGrpSpPr/>
          <p:nvPr/>
        </p:nvGrpSpPr>
        <p:grpSpPr>
          <a:xfrm>
            <a:off x="700585" y="2949942"/>
            <a:ext cx="1323440" cy="554107"/>
            <a:chOff x="4128191" y="1757436"/>
            <a:chExt cx="1706471" cy="822396"/>
          </a:xfrm>
        </p:grpSpPr>
        <p:pic>
          <p:nvPicPr>
            <p:cNvPr id="21" name="Imagen 20">
              <a:extLst>
                <a:ext uri="{FF2B5EF4-FFF2-40B4-BE49-F238E27FC236}">
                  <a16:creationId xmlns:a16="http://schemas.microsoft.com/office/drawing/2014/main" id="{484FE005-0DF0-401C-A4D2-0015DA776220}"/>
                </a:ext>
              </a:extLst>
            </p:cNvPr>
            <p:cNvPicPr>
              <a:picLocks noChangeAspect="1"/>
            </p:cNvPicPr>
            <p:nvPr/>
          </p:nvPicPr>
          <p:blipFill>
            <a:blip r:embed="rId5"/>
            <a:stretch>
              <a:fillRect/>
            </a:stretch>
          </p:blipFill>
          <p:spPr>
            <a:xfrm>
              <a:off x="4232106" y="2059704"/>
              <a:ext cx="1309850" cy="520128"/>
            </a:xfrm>
            <a:prstGeom prst="rect">
              <a:avLst/>
            </a:prstGeom>
          </p:spPr>
        </p:pic>
        <p:pic>
          <p:nvPicPr>
            <p:cNvPr id="22" name="Imagen 21">
              <a:extLst>
                <a:ext uri="{FF2B5EF4-FFF2-40B4-BE49-F238E27FC236}">
                  <a16:creationId xmlns:a16="http://schemas.microsoft.com/office/drawing/2014/main" id="{60E5781A-299D-4FFD-BE55-E5796DC9915C}"/>
                </a:ext>
              </a:extLst>
            </p:cNvPr>
            <p:cNvPicPr>
              <a:picLocks noChangeAspect="1"/>
            </p:cNvPicPr>
            <p:nvPr/>
          </p:nvPicPr>
          <p:blipFill>
            <a:blip r:embed="rId6"/>
            <a:stretch>
              <a:fillRect/>
            </a:stretch>
          </p:blipFill>
          <p:spPr>
            <a:xfrm>
              <a:off x="4128191" y="1757436"/>
              <a:ext cx="1706471" cy="572657"/>
            </a:xfrm>
            <a:prstGeom prst="rect">
              <a:avLst/>
            </a:prstGeom>
          </p:spPr>
        </p:pic>
      </p:grpSp>
      <p:graphicFrame>
        <p:nvGraphicFramePr>
          <p:cNvPr id="23" name="Tabla 5">
            <a:extLst>
              <a:ext uri="{FF2B5EF4-FFF2-40B4-BE49-F238E27FC236}">
                <a16:creationId xmlns:a16="http://schemas.microsoft.com/office/drawing/2014/main" id="{B0BA05A2-37D2-4E90-A9D2-861C0AB5B905}"/>
              </a:ext>
            </a:extLst>
          </p:cNvPr>
          <p:cNvGraphicFramePr>
            <a:graphicFrameLocks noGrp="1"/>
          </p:cNvGraphicFramePr>
          <p:nvPr>
            <p:extLst>
              <p:ext uri="{D42A27DB-BD31-4B8C-83A1-F6EECF244321}">
                <p14:modId xmlns:p14="http://schemas.microsoft.com/office/powerpoint/2010/main" val="623446495"/>
              </p:ext>
            </p:extLst>
          </p:nvPr>
        </p:nvGraphicFramePr>
        <p:xfrm>
          <a:off x="330200" y="5678290"/>
          <a:ext cx="6197598" cy="1341576"/>
        </p:xfrm>
        <a:graphic>
          <a:graphicData uri="http://schemas.openxmlformats.org/drawingml/2006/table">
            <a:tbl>
              <a:tblPr firstRow="1" bandRow="1">
                <a:tableStyleId>{5940675A-B579-460E-94D1-54222C63F5DA}</a:tableStyleId>
              </a:tblPr>
              <a:tblGrid>
                <a:gridCol w="6197598">
                  <a:extLst>
                    <a:ext uri="{9D8B030D-6E8A-4147-A177-3AD203B41FA5}">
                      <a16:colId xmlns:a16="http://schemas.microsoft.com/office/drawing/2014/main" val="3229440780"/>
                    </a:ext>
                  </a:extLst>
                </a:gridCol>
              </a:tblGrid>
              <a:tr h="610056">
                <a:tc>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8356"/>
                      </a:srgbClr>
                    </a:solidFill>
                  </a:tcPr>
                </a:tc>
                <a:extLst>
                  <a:ext uri="{0D108BD9-81ED-4DB2-BD59-A6C34878D82A}">
                    <a16:rowId xmlns:a16="http://schemas.microsoft.com/office/drawing/2014/main" val="906159795"/>
                  </a:ext>
                </a:extLst>
              </a:tr>
              <a:tr h="635022">
                <a:tc>
                  <a:txBody>
                    <a:bodyPr/>
                    <a:lstStyle/>
                    <a:p>
                      <a:pPr algn="just"/>
                      <a:r>
                        <a:rPr lang="es-CO" sz="1400" b="0" kern="1200" dirty="0">
                          <a:solidFill>
                            <a:schemeClr val="tx1"/>
                          </a:solidFill>
                          <a:latin typeface="Tw Cen MT Condensed" panose="020B0606020104020203" pitchFamily="34" charset="0"/>
                          <a:ea typeface="+mn-ea"/>
                          <a:cs typeface="Times New Roman" panose="02020603050405020304" pitchFamily="18" charset="0"/>
                        </a:rPr>
                        <a:t>Se presentó una (1) iniciativa que no resultó beneficiada con el incentivo al no cumplir con los criterios de la convocatoria desarrollada en el marco de la ejecución del Convenio de Cooperación Internacional No. 707 de 2021 entre la SDHT y la OEI.</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bl>
          </a:graphicData>
        </a:graphic>
      </p:graphicFrame>
      <p:pic>
        <p:nvPicPr>
          <p:cNvPr id="24" name="Picture 2" descr="logo-innovacion-social">
            <a:extLst>
              <a:ext uri="{FF2B5EF4-FFF2-40B4-BE49-F238E27FC236}">
                <a16:creationId xmlns:a16="http://schemas.microsoft.com/office/drawing/2014/main" id="{D6634F06-462B-42B2-BB25-782529C580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1574" b="1832"/>
          <a:stretch/>
        </p:blipFill>
        <p:spPr bwMode="auto">
          <a:xfrm>
            <a:off x="860202" y="5732361"/>
            <a:ext cx="1358563" cy="534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4">
            <a:extLst>
              <a:ext uri="{FF2B5EF4-FFF2-40B4-BE49-F238E27FC236}">
                <a16:creationId xmlns:a16="http://schemas.microsoft.com/office/drawing/2014/main" id="{FCCA3A62-EBB3-4423-952D-5A8DD2C7C5FA}"/>
              </a:ext>
            </a:extLst>
          </p:cNvPr>
          <p:cNvGraphicFramePr>
            <a:graphicFrameLocks noGrp="1"/>
          </p:cNvGraphicFramePr>
          <p:nvPr>
            <p:extLst>
              <p:ext uri="{D42A27DB-BD31-4B8C-83A1-F6EECF244321}">
                <p14:modId xmlns:p14="http://schemas.microsoft.com/office/powerpoint/2010/main" val="3250746621"/>
              </p:ext>
            </p:extLst>
          </p:nvPr>
        </p:nvGraphicFramePr>
        <p:xfrm>
          <a:off x="330201" y="7137937"/>
          <a:ext cx="6197598" cy="1085388"/>
        </p:xfrm>
        <a:graphic>
          <a:graphicData uri="http://schemas.openxmlformats.org/drawingml/2006/table">
            <a:tbl>
              <a:tblPr firstRow="1" bandRow="1">
                <a:tableStyleId>{5940675A-B579-460E-94D1-54222C63F5DA}</a:tableStyleId>
              </a:tblPr>
              <a:tblGrid>
                <a:gridCol w="3098799">
                  <a:extLst>
                    <a:ext uri="{9D8B030D-6E8A-4147-A177-3AD203B41FA5}">
                      <a16:colId xmlns:a16="http://schemas.microsoft.com/office/drawing/2014/main" val="1437161439"/>
                    </a:ext>
                  </a:extLst>
                </a:gridCol>
                <a:gridCol w="3098799">
                  <a:extLst>
                    <a:ext uri="{9D8B030D-6E8A-4147-A177-3AD203B41FA5}">
                      <a16:colId xmlns:a16="http://schemas.microsoft.com/office/drawing/2014/main" val="3026030743"/>
                    </a:ext>
                  </a:extLst>
                </a:gridCol>
              </a:tblGrid>
              <a:tr h="567228">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PRESUPUESTO INVERTIDO EN LA LOCALIDAD DE FONTIBÓN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POBLACIÓN BENEFICIADA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2567684213"/>
                  </a:ext>
                </a:extLst>
              </a:tr>
              <a:tr h="41069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2800" b="0" kern="1200" dirty="0">
                          <a:solidFill>
                            <a:schemeClr val="tx1"/>
                          </a:solidFill>
                          <a:latin typeface="Tw Cen MT Condensed" panose="020B0606020104020203" pitchFamily="34" charset="0"/>
                          <a:ea typeface="+mn-ea"/>
                          <a:cs typeface="Times New Roman" panose="02020603050405020304" pitchFamily="18" charset="0"/>
                        </a:rPr>
                        <a:t>$ 15.633.000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BF2F1"/>
                    </a:solidFill>
                  </a:tcPr>
                </a:tc>
                <a:tc>
                  <a:txBody>
                    <a:bodyPr/>
                    <a:lstStyle/>
                    <a:p>
                      <a:pPr algn="ctr"/>
                      <a:r>
                        <a:rPr lang="es-CO" sz="2800" b="0" kern="1200" dirty="0">
                          <a:solidFill>
                            <a:schemeClr val="tx1"/>
                          </a:solidFill>
                          <a:latin typeface="Tw Cen MT Condensed" panose="020B0606020104020203" pitchFamily="34" charset="0"/>
                          <a:ea typeface="+mn-ea"/>
                          <a:cs typeface="Times New Roman" panose="02020603050405020304" pitchFamily="18" charset="0"/>
                        </a:rPr>
                        <a:t>127 Personas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BF2F1"/>
                    </a:solidFill>
                  </a:tcPr>
                </a:tc>
                <a:extLst>
                  <a:ext uri="{0D108BD9-81ED-4DB2-BD59-A6C34878D82A}">
                    <a16:rowId xmlns:a16="http://schemas.microsoft.com/office/drawing/2014/main" val="3060302630"/>
                  </a:ext>
                </a:extLst>
              </a:tr>
            </a:tbl>
          </a:graphicData>
        </a:graphic>
      </p:graphicFrame>
    </p:spTree>
    <p:extLst>
      <p:ext uri="{BB962C8B-B14F-4D97-AF65-F5344CB8AC3E}">
        <p14:creationId xmlns:p14="http://schemas.microsoft.com/office/powerpoint/2010/main" val="224102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descr="C:\Users\WILDER C\Downloads\WhatsApp Image 2022-09-01 at 8.12.30 PM (1).jpeg">
            <a:extLst>
              <a:ext uri="{FF2B5EF4-FFF2-40B4-BE49-F238E27FC236}">
                <a16:creationId xmlns:a16="http://schemas.microsoft.com/office/drawing/2014/main" id="{8C4A6921-10CA-8D4C-808A-62614EF134F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8168" y="3992768"/>
            <a:ext cx="3058150" cy="1585507"/>
          </a:xfrm>
          <a:prstGeom prst="rect">
            <a:avLst/>
          </a:prstGeom>
          <a:noFill/>
          <a:ln>
            <a:noFill/>
          </a:ln>
        </p:spPr>
      </p:pic>
      <p:pic>
        <p:nvPicPr>
          <p:cNvPr id="32" name="Imagen 31" descr="C:\Users\WILDER C\Downloads\WhatsApp Image 2022-09-01 at 8.12.30 PM (3).jpeg">
            <a:extLst>
              <a:ext uri="{FF2B5EF4-FFF2-40B4-BE49-F238E27FC236}">
                <a16:creationId xmlns:a16="http://schemas.microsoft.com/office/drawing/2014/main" id="{332EA374-37D3-5B4F-AF3D-44B5D889F31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167" y="5628074"/>
            <a:ext cx="3058150" cy="1585507"/>
          </a:xfrm>
          <a:prstGeom prst="rect">
            <a:avLst/>
          </a:prstGeom>
          <a:noFill/>
          <a:ln>
            <a:noFill/>
          </a:ln>
        </p:spPr>
      </p:pic>
      <p:pic>
        <p:nvPicPr>
          <p:cNvPr id="33" name="Imagen 32" descr="C:\Users\WILDER C\Downloads\WhatsApp Image 2022-09-01 at 8.12.30 PM (2).jpeg">
            <a:extLst>
              <a:ext uri="{FF2B5EF4-FFF2-40B4-BE49-F238E27FC236}">
                <a16:creationId xmlns:a16="http://schemas.microsoft.com/office/drawing/2014/main" id="{B512B9D7-D4F1-1B45-B7A5-D3D59B29D02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2142" y="2329988"/>
            <a:ext cx="3058150" cy="1585507"/>
          </a:xfrm>
          <a:prstGeom prst="rect">
            <a:avLst/>
          </a:prstGeom>
          <a:noFill/>
          <a:ln>
            <a:noFill/>
          </a:ln>
        </p:spPr>
      </p:pic>
      <p:grpSp>
        <p:nvGrpSpPr>
          <p:cNvPr id="34" name="Grupo 33">
            <a:extLst>
              <a:ext uri="{FF2B5EF4-FFF2-40B4-BE49-F238E27FC236}">
                <a16:creationId xmlns:a16="http://schemas.microsoft.com/office/drawing/2014/main" id="{74125A14-B22A-0E44-94B6-728B02B9F1D6}"/>
              </a:ext>
            </a:extLst>
          </p:cNvPr>
          <p:cNvGrpSpPr/>
          <p:nvPr/>
        </p:nvGrpSpPr>
        <p:grpSpPr>
          <a:xfrm>
            <a:off x="379356" y="2364306"/>
            <a:ext cx="3080737" cy="5066899"/>
            <a:chOff x="8928070" y="9336"/>
            <a:chExt cx="3263930" cy="5368197"/>
          </a:xfrm>
        </p:grpSpPr>
        <p:pic>
          <p:nvPicPr>
            <p:cNvPr id="35" name="Imagen 34" descr="C:\Users\WILDER C\Downloads\WhatsApp Image 2022-09-01 at 8.12.30 PM.jpeg">
              <a:extLst>
                <a:ext uri="{FF2B5EF4-FFF2-40B4-BE49-F238E27FC236}">
                  <a16:creationId xmlns:a16="http://schemas.microsoft.com/office/drawing/2014/main" id="{72F8B0D8-4060-D047-8779-2AAE99913FC6}"/>
                </a:ext>
              </a:extLst>
            </p:cNvPr>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928070" y="1992004"/>
              <a:ext cx="3240000" cy="1765644"/>
            </a:xfrm>
            <a:prstGeom prst="rect">
              <a:avLst/>
            </a:prstGeom>
            <a:noFill/>
            <a:ln>
              <a:noFill/>
            </a:ln>
          </p:spPr>
        </p:pic>
        <p:pic>
          <p:nvPicPr>
            <p:cNvPr id="36" name="Imagen 35" descr="C:\Users\WILDER C\Downloads\WhatsApp Image 2022-09-01 at 8.10.26 PM.jpeg">
              <a:extLst>
                <a:ext uri="{FF2B5EF4-FFF2-40B4-BE49-F238E27FC236}">
                  <a16:creationId xmlns:a16="http://schemas.microsoft.com/office/drawing/2014/main" id="{12067349-E503-F647-AA27-AF33FF5531A3}"/>
                </a:ext>
              </a:extLst>
            </p:cNvPr>
            <p:cNvPicPr/>
            <p:nvPr/>
          </p:nvPicPr>
          <p:blipFill rotWithShape="1">
            <a:blip r:embed="rId7" cstate="hqprint">
              <a:extLst>
                <a:ext uri="{28A0092B-C50C-407E-A947-70E740481C1C}">
                  <a14:useLocalDpi xmlns:a14="http://schemas.microsoft.com/office/drawing/2010/main" val="0"/>
                </a:ext>
              </a:extLst>
            </a:blip>
            <a:srcRect b="10908"/>
            <a:stretch/>
          </p:blipFill>
          <p:spPr bwMode="auto">
            <a:xfrm>
              <a:off x="8928070" y="9336"/>
              <a:ext cx="3263930" cy="1982667"/>
            </a:xfrm>
            <a:prstGeom prst="rect">
              <a:avLst/>
            </a:prstGeom>
            <a:noFill/>
            <a:ln>
              <a:noFill/>
            </a:ln>
            <a:extLst>
              <a:ext uri="{53640926-AAD7-44D8-BBD7-CCE9431645EC}">
                <a14:shadowObscured xmlns:a14="http://schemas.microsoft.com/office/drawing/2010/main"/>
              </a:ext>
            </a:extLst>
          </p:spPr>
        </p:pic>
        <p:pic>
          <p:nvPicPr>
            <p:cNvPr id="38" name="Imagen 37" descr="C:\Users\WILDER C\Downloads\WhatsApp Image 2022-09-01 at 8.12.29 PM (1).jpeg">
              <a:extLst>
                <a:ext uri="{FF2B5EF4-FFF2-40B4-BE49-F238E27FC236}">
                  <a16:creationId xmlns:a16="http://schemas.microsoft.com/office/drawing/2014/main" id="{C58A1874-DBA2-D945-B86C-32EF318ECFF9}"/>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928070" y="3757648"/>
              <a:ext cx="3240000" cy="1619885"/>
            </a:xfrm>
            <a:prstGeom prst="rect">
              <a:avLst/>
            </a:prstGeom>
            <a:noFill/>
            <a:ln>
              <a:noFill/>
            </a:ln>
          </p:spPr>
        </p:pic>
      </p:grpSp>
      <p:pic>
        <p:nvPicPr>
          <p:cNvPr id="56" name="Imagen 55">
            <a:extLst>
              <a:ext uri="{FF2B5EF4-FFF2-40B4-BE49-F238E27FC236}">
                <a16:creationId xmlns:a16="http://schemas.microsoft.com/office/drawing/2014/main" id="{938B7DCD-1B28-084B-BA4F-FE10324FE6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
        <p:nvSpPr>
          <p:cNvPr id="15" name="Título 1">
            <a:extLst>
              <a:ext uri="{FF2B5EF4-FFF2-40B4-BE49-F238E27FC236}">
                <a16:creationId xmlns:a16="http://schemas.microsoft.com/office/drawing/2014/main" id="{1202DE11-7DC8-504A-B715-1DD0E83A1A7A}"/>
              </a:ext>
            </a:extLst>
          </p:cNvPr>
          <p:cNvSpPr txBox="1">
            <a:spLocks/>
          </p:cNvSpPr>
          <p:nvPr/>
        </p:nvSpPr>
        <p:spPr>
          <a:xfrm>
            <a:off x="289004" y="1772180"/>
            <a:ext cx="1270145"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0070C0"/>
                </a:solidFill>
                <a:latin typeface="Tw Cen MT Condensed" panose="020B0606020104020203" pitchFamily="34" charset="0"/>
              </a:rPr>
              <a:t>FONTIBÓN</a:t>
            </a:r>
          </a:p>
        </p:txBody>
      </p:sp>
      <p:sp>
        <p:nvSpPr>
          <p:cNvPr id="16" name="Título 1">
            <a:extLst>
              <a:ext uri="{FF2B5EF4-FFF2-40B4-BE49-F238E27FC236}">
                <a16:creationId xmlns:a16="http://schemas.microsoft.com/office/drawing/2014/main" id="{2DBCC255-F8DA-9D46-8139-4EE883638ADB}"/>
              </a:ext>
            </a:extLst>
          </p:cNvPr>
          <p:cNvSpPr txBox="1">
            <a:spLocks/>
          </p:cNvSpPr>
          <p:nvPr/>
        </p:nvSpPr>
        <p:spPr>
          <a:xfrm>
            <a:off x="4162029" y="1721500"/>
            <a:ext cx="1136822" cy="4241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O" sz="1800" b="1" dirty="0">
                <a:solidFill>
                  <a:srgbClr val="5A4A99"/>
                </a:solidFill>
                <a:latin typeface="Tw Cen MT Condensed" panose="020B0606020104020203" pitchFamily="34" charset="0"/>
              </a:rPr>
              <a:t>KENNEDY</a:t>
            </a:r>
          </a:p>
        </p:txBody>
      </p:sp>
      <p:sp>
        <p:nvSpPr>
          <p:cNvPr id="17" name="Rectángulo 16">
            <a:extLst>
              <a:ext uri="{FF2B5EF4-FFF2-40B4-BE49-F238E27FC236}">
                <a16:creationId xmlns:a16="http://schemas.microsoft.com/office/drawing/2014/main" id="{BD0D37CB-9A93-4640-B9A3-C24630BAA3A0}"/>
              </a:ext>
            </a:extLst>
          </p:cNvPr>
          <p:cNvSpPr/>
          <p:nvPr/>
        </p:nvSpPr>
        <p:spPr>
          <a:xfrm>
            <a:off x="3598167" y="2171900"/>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18" name="Rectángulo 17">
            <a:extLst>
              <a:ext uri="{FF2B5EF4-FFF2-40B4-BE49-F238E27FC236}">
                <a16:creationId xmlns:a16="http://schemas.microsoft.com/office/drawing/2014/main" id="{6C9C3282-1D14-544C-82CB-0D29589DBADB}"/>
              </a:ext>
            </a:extLst>
          </p:cNvPr>
          <p:cNvSpPr/>
          <p:nvPr/>
        </p:nvSpPr>
        <p:spPr>
          <a:xfrm>
            <a:off x="360215" y="2217650"/>
            <a:ext cx="1822336" cy="173799"/>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lumMod val="75000"/>
                  <a:lumOff val="25000"/>
                </a:schemeClr>
              </a:solidFill>
              <a:latin typeface="Tw Cen MT Condensed" panose="020B0606020104020203" pitchFamily="34" charset="0"/>
            </a:endParaRPr>
          </a:p>
        </p:txBody>
      </p:sp>
      <p:sp>
        <p:nvSpPr>
          <p:cNvPr id="19" name="CuadroTexto 18">
            <a:extLst>
              <a:ext uri="{FF2B5EF4-FFF2-40B4-BE49-F238E27FC236}">
                <a16:creationId xmlns:a16="http://schemas.microsoft.com/office/drawing/2014/main" id="{A2BA4458-2887-954D-863B-A03BD1F727B9}"/>
              </a:ext>
            </a:extLst>
          </p:cNvPr>
          <p:cNvSpPr txBox="1"/>
          <p:nvPr/>
        </p:nvSpPr>
        <p:spPr>
          <a:xfrm>
            <a:off x="197708" y="232721"/>
            <a:ext cx="6462584" cy="461665"/>
          </a:xfrm>
          <a:prstGeom prst="rect">
            <a:avLst/>
          </a:prstGeom>
          <a:noFill/>
        </p:spPr>
        <p:txBody>
          <a:bodyPr wrap="square" rtlCol="0">
            <a:spAutoFit/>
          </a:bodyPr>
          <a:lstStyle/>
          <a:p>
            <a:pPr lvl="1" algn="ctr"/>
            <a:r>
              <a:rPr lang="es-CO" sz="2400" b="1" dirty="0">
                <a:solidFill>
                  <a:srgbClr val="299E89"/>
                </a:solidFill>
                <a:latin typeface="Tw Cen MT Condensed" panose="020B0606020104020203" pitchFamily="34" charset="0"/>
              </a:rPr>
              <a:t>ECOBARRIOS</a:t>
            </a:r>
          </a:p>
        </p:txBody>
      </p:sp>
    </p:spTree>
    <p:extLst>
      <p:ext uri="{BB962C8B-B14F-4D97-AF65-F5344CB8AC3E}">
        <p14:creationId xmlns:p14="http://schemas.microsoft.com/office/powerpoint/2010/main" val="2116735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a:extLst>
              <a:ext uri="{FF2B5EF4-FFF2-40B4-BE49-F238E27FC236}">
                <a16:creationId xmlns:a16="http://schemas.microsoft.com/office/drawing/2014/main" id="{962AB8E0-E8B8-4D44-B8A6-F55F1DEA8006}"/>
              </a:ext>
            </a:extLst>
          </p:cNvPr>
          <p:cNvCxnSpPr>
            <a:cxnSpLocks/>
          </p:cNvCxnSpPr>
          <p:nvPr/>
        </p:nvCxnSpPr>
        <p:spPr>
          <a:xfrm>
            <a:off x="3419324" y="1328057"/>
            <a:ext cx="0" cy="6890657"/>
          </a:xfrm>
          <a:prstGeom prst="line">
            <a:avLst/>
          </a:prstGeom>
          <a:ln w="0">
            <a:solidFill>
              <a:srgbClr val="1F957E"/>
            </a:solidFill>
          </a:ln>
        </p:spPr>
        <p:style>
          <a:lnRef idx="1">
            <a:schemeClr val="accent1"/>
          </a:lnRef>
          <a:fillRef idx="0">
            <a:schemeClr val="accent1"/>
          </a:fillRef>
          <a:effectRef idx="0">
            <a:schemeClr val="accent1"/>
          </a:effectRef>
          <a:fontRef idx="minor">
            <a:schemeClr val="tx1"/>
          </a:fontRef>
        </p:style>
      </p:cxnSp>
      <p:sp>
        <p:nvSpPr>
          <p:cNvPr id="40" name="Título 1">
            <a:extLst>
              <a:ext uri="{FF2B5EF4-FFF2-40B4-BE49-F238E27FC236}">
                <a16:creationId xmlns:a16="http://schemas.microsoft.com/office/drawing/2014/main" id="{8EC90A23-97D9-41A6-B0B0-23633E7133E6}"/>
              </a:ext>
            </a:extLst>
          </p:cNvPr>
          <p:cNvSpPr txBox="1">
            <a:spLocks/>
          </p:cNvSpPr>
          <p:nvPr/>
        </p:nvSpPr>
        <p:spPr>
          <a:xfrm>
            <a:off x="12249" y="802467"/>
            <a:ext cx="6858038" cy="4009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b="1" dirty="0">
                <a:solidFill>
                  <a:srgbClr val="51328A"/>
                </a:solidFill>
                <a:latin typeface="Tw Cen MT Condensed" panose="020B0606020104020203" pitchFamily="34" charset="0"/>
              </a:rPr>
              <a:t>PROGRAMA DE MEJORAMIENTO</a:t>
            </a:r>
          </a:p>
          <a:p>
            <a:r>
              <a:rPr lang="es-MX" sz="3200" b="1" dirty="0">
                <a:solidFill>
                  <a:srgbClr val="51328A"/>
                </a:solidFill>
                <a:latin typeface="Tw Cen MT Condensed" panose="020B0606020104020203" pitchFamily="34" charset="0"/>
              </a:rPr>
              <a:t>INTEGRAL DE BARRIOS</a:t>
            </a:r>
          </a:p>
        </p:txBody>
      </p:sp>
      <p:sp>
        <p:nvSpPr>
          <p:cNvPr id="2" name="Rectángulo 1"/>
          <p:cNvSpPr/>
          <p:nvPr/>
        </p:nvSpPr>
        <p:spPr>
          <a:xfrm>
            <a:off x="457199" y="3842974"/>
            <a:ext cx="5951931" cy="1446550"/>
          </a:xfrm>
          <a:prstGeom prst="rect">
            <a:avLst/>
          </a:prstGeom>
          <a:solidFill>
            <a:srgbClr val="1F957E"/>
          </a:solidFill>
        </p:spPr>
        <p:txBody>
          <a:bodyPr wrap="square">
            <a:spAutoFit/>
          </a:bodyPr>
          <a:lstStyle/>
          <a:p>
            <a:pPr algn="ctr"/>
            <a:r>
              <a:rPr lang="es-MX" b="1" dirty="0">
                <a:solidFill>
                  <a:schemeClr val="bg1"/>
                </a:solidFill>
                <a:latin typeface="Tw Cen MT Condensed" panose="020B0606020104020203" pitchFamily="34" charset="0"/>
              </a:rPr>
              <a:t>Formulación</a:t>
            </a:r>
            <a:endParaRPr lang="es-MX" sz="4400" b="1" dirty="0">
              <a:solidFill>
                <a:schemeClr val="bg1"/>
              </a:solidFill>
              <a:latin typeface="Tw Cen MT Condensed" panose="020B0606020104020203" pitchFamily="34" charset="0"/>
            </a:endParaRPr>
          </a:p>
          <a:p>
            <a:pPr algn="ctr"/>
            <a:r>
              <a:rPr lang="es-CO" sz="1400" dirty="0">
                <a:solidFill>
                  <a:schemeClr val="bg1"/>
                </a:solidFill>
                <a:latin typeface="Tw Cen MT Condensed" panose="020B0606020104020203" pitchFamily="34" charset="0"/>
                <a:ea typeface="Calibri" panose="020F0502020204030204" pitchFamily="34" charset="0"/>
                <a:cs typeface="Times New Roman" panose="02020603050405020304" pitchFamily="18" charset="0"/>
              </a:rPr>
              <a:t>Genera los lineamientos de intervención en los Territorios Priorizados de Mejoramiento Integral, mediante metodologías estadísticas, caracterización de equipamientos, parques y vías, por medio de recorridos de campo y de talleres participativos con la comunidad, validando con las entidades del distrito los planes de acción formulados a través de la </a:t>
            </a:r>
            <a:r>
              <a:rPr lang="es-ES" sz="1400" dirty="0">
                <a:solidFill>
                  <a:schemeClr val="bg1"/>
                </a:solidFill>
                <a:latin typeface="Tw Cen MT Condensed" panose="020B0606020104020203" pitchFamily="34" charset="0"/>
                <a:ea typeface="Calibri" panose="020F0502020204030204" pitchFamily="34" charset="0"/>
                <a:cs typeface="Times New Roman" panose="02020603050405020304" pitchFamily="18" charset="0"/>
              </a:rPr>
              <a:t>Mesa de Trabajo Mejoramiento Integral de Asentamientos Humanos (</a:t>
            </a:r>
            <a:r>
              <a:rPr lang="es-CO" sz="1400" dirty="0">
                <a:solidFill>
                  <a:schemeClr val="bg1"/>
                </a:solidFill>
                <a:latin typeface="Tw Cen MT Condensed" panose="020B0606020104020203" pitchFamily="34" charset="0"/>
                <a:ea typeface="Calibri" panose="020F0502020204030204" pitchFamily="34" charset="0"/>
                <a:cs typeface="Times New Roman" panose="02020603050405020304" pitchFamily="18" charset="0"/>
              </a:rPr>
              <a:t>MMIAH)</a:t>
            </a:r>
            <a:endParaRPr lang="es-ES" sz="1400" dirty="0">
              <a:solidFill>
                <a:schemeClr val="bg1"/>
              </a:solidFill>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42" name="Rectángulo 41"/>
          <p:cNvSpPr/>
          <p:nvPr/>
        </p:nvSpPr>
        <p:spPr>
          <a:xfrm>
            <a:off x="759635" y="1634551"/>
            <a:ext cx="2917320" cy="584775"/>
          </a:xfrm>
          <a:prstGeom prst="rect">
            <a:avLst/>
          </a:prstGeom>
        </p:spPr>
        <p:txBody>
          <a:bodyPr wrap="square">
            <a:spAutoFit/>
          </a:bodyPr>
          <a:lstStyle/>
          <a:p>
            <a:pPr algn="ctr"/>
            <a:r>
              <a:rPr lang="es-CO" sz="1600" b="1" dirty="0">
                <a:solidFill>
                  <a:srgbClr val="0A6C5C"/>
                </a:solidFill>
                <a:latin typeface="Tw Cen MT Condensed" panose="020B0606020104020203" pitchFamily="34" charset="0"/>
              </a:rPr>
              <a:t>Legalización Urbanística y regularización de barrios</a:t>
            </a:r>
          </a:p>
        </p:txBody>
      </p:sp>
      <p:sp>
        <p:nvSpPr>
          <p:cNvPr id="49" name="Rectángulo 48"/>
          <p:cNvSpPr/>
          <p:nvPr/>
        </p:nvSpPr>
        <p:spPr>
          <a:xfrm>
            <a:off x="327833" y="2274373"/>
            <a:ext cx="2917320" cy="1270348"/>
          </a:xfrm>
          <a:prstGeom prst="rect">
            <a:avLst/>
          </a:prstGeom>
        </p:spPr>
        <p:txBody>
          <a:bodyPr wrap="square">
            <a:spAutoFit/>
          </a:bodyPr>
          <a:lstStyle/>
          <a:p>
            <a:pPr>
              <a:lnSpc>
                <a:spcPct val="107000"/>
              </a:lnSpc>
              <a:spcAft>
                <a:spcPts val="800"/>
              </a:spcAft>
            </a:pPr>
            <a:r>
              <a:rPr lang="es-CO" sz="1200" dirty="0">
                <a:latin typeface="Tw Cen MT Condensed" panose="020B0606020104020203" pitchFamily="34" charset="0"/>
              </a:rPr>
              <a:t>Gestiona la etapa preliminar de los procesos de legalización de asentamientos humanos para avanzar en el acceso a servicios de ciudad en los asentamientos de origen informal y de regularización de desarrollos legalizados para los ajustes urbanísticos y normativos de barrios con alteraciones en sus espacios públicos.</a:t>
            </a:r>
          </a:p>
        </p:txBody>
      </p:sp>
      <p:sp>
        <p:nvSpPr>
          <p:cNvPr id="51" name="Rectángulo 50"/>
          <p:cNvSpPr/>
          <p:nvPr/>
        </p:nvSpPr>
        <p:spPr>
          <a:xfrm>
            <a:off x="4614049" y="1632498"/>
            <a:ext cx="1294689" cy="584775"/>
          </a:xfrm>
          <a:prstGeom prst="rect">
            <a:avLst/>
          </a:prstGeom>
        </p:spPr>
        <p:txBody>
          <a:bodyPr wrap="square">
            <a:spAutoFit/>
          </a:bodyPr>
          <a:lstStyle/>
          <a:p>
            <a:r>
              <a:rPr lang="es-CO" sz="1600" b="1" dirty="0">
                <a:solidFill>
                  <a:srgbClr val="0A6C5C"/>
                </a:solidFill>
                <a:latin typeface="Tw Cen MT Condensed" panose="020B0606020104020203" pitchFamily="34" charset="0"/>
              </a:rPr>
              <a:t>Mejoramiento de entorno</a:t>
            </a:r>
          </a:p>
        </p:txBody>
      </p:sp>
      <p:sp>
        <p:nvSpPr>
          <p:cNvPr id="53" name="Rectángulo 52"/>
          <p:cNvSpPr/>
          <p:nvPr/>
        </p:nvSpPr>
        <p:spPr>
          <a:xfrm>
            <a:off x="3566272" y="2317581"/>
            <a:ext cx="2842859" cy="875111"/>
          </a:xfrm>
          <a:prstGeom prst="rect">
            <a:avLst/>
          </a:prstGeom>
        </p:spPr>
        <p:txBody>
          <a:bodyPr wrap="square">
            <a:spAutoFit/>
          </a:bodyPr>
          <a:lstStyle/>
          <a:p>
            <a:pPr algn="just">
              <a:lnSpc>
                <a:spcPct val="107000"/>
              </a:lnSpc>
              <a:spcAft>
                <a:spcPts val="800"/>
              </a:spcAft>
            </a:pPr>
            <a:r>
              <a:rPr lang="es-CO" sz="1200" dirty="0">
                <a:latin typeface="Tw Cen MT Condensed" panose="020B0606020104020203" pitchFamily="34" charset="0"/>
              </a:rPr>
              <a:t>Mejora la conectividad de los ciudadanos en zonas de déficit con la oferta de servicios de ciudad, mediante la construcción o mejoramiento de vías, andenes, alamedas, escaleras, parques.</a:t>
            </a:r>
          </a:p>
        </p:txBody>
      </p:sp>
      <p:sp>
        <p:nvSpPr>
          <p:cNvPr id="54" name="Rectángulo 53"/>
          <p:cNvSpPr/>
          <p:nvPr/>
        </p:nvSpPr>
        <p:spPr>
          <a:xfrm>
            <a:off x="1198180" y="5659004"/>
            <a:ext cx="1300501" cy="584775"/>
          </a:xfrm>
          <a:prstGeom prst="rect">
            <a:avLst/>
          </a:prstGeom>
        </p:spPr>
        <p:txBody>
          <a:bodyPr wrap="square">
            <a:spAutoFit/>
          </a:bodyPr>
          <a:lstStyle/>
          <a:p>
            <a:r>
              <a:rPr lang="es-CO" sz="1600" b="1" dirty="0">
                <a:solidFill>
                  <a:srgbClr val="0A6C5C"/>
                </a:solidFill>
                <a:latin typeface="Tw Cen MT Condensed" panose="020B0606020104020203" pitchFamily="34" charset="0"/>
              </a:rPr>
              <a:t>Mejoramiento de Vivienda</a:t>
            </a:r>
          </a:p>
        </p:txBody>
      </p:sp>
      <p:sp>
        <p:nvSpPr>
          <p:cNvPr id="56" name="Rectángulo 55"/>
          <p:cNvSpPr/>
          <p:nvPr/>
        </p:nvSpPr>
        <p:spPr>
          <a:xfrm>
            <a:off x="377824" y="6457347"/>
            <a:ext cx="2867329" cy="1863202"/>
          </a:xfrm>
          <a:prstGeom prst="rect">
            <a:avLst/>
          </a:prstGeom>
        </p:spPr>
        <p:txBody>
          <a:bodyPr wrap="square">
            <a:spAutoFit/>
          </a:bodyPr>
          <a:lstStyle/>
          <a:p>
            <a:pPr algn="just">
              <a:lnSpc>
                <a:spcPct val="107000"/>
              </a:lnSpc>
              <a:spcAft>
                <a:spcPts val="800"/>
              </a:spcAft>
            </a:pPr>
            <a:r>
              <a:rPr lang="es-CO" sz="1200" dirty="0">
                <a:latin typeface="Tw Cen MT Condensed" panose="020B0606020104020203" pitchFamily="34" charset="0"/>
              </a:rPr>
              <a:t>Consiste en la asignación y ejecución de subsidios de mejoramiento de vivienda en la modalidad de habitabilidad, las cuales son obras de reparaciones locativas </a:t>
            </a:r>
            <a:r>
              <a:rPr lang="es-MX" sz="1200" dirty="0">
                <a:latin typeface="Tw Cen MT Condensed" panose="020B0606020104020203" pitchFamily="34" charset="0"/>
              </a:rPr>
              <a:t>asociadas a la habilitación o instalación de baños, lavaderos, cocinas, enchape de muros y pisos que permitan la limpieza y mantenimiento, reemplazo o instalación de redes hidráulicas y sanitarias, cubiertas, y otras condiciones relacionadas con el saneamiento de una vivienda</a:t>
            </a:r>
            <a:r>
              <a:rPr lang="es-CO" sz="1200" dirty="0">
                <a:latin typeface="Tw Cen MT Condensed" panose="020B0606020104020203" pitchFamily="34" charset="0"/>
              </a:rPr>
              <a:t>.</a:t>
            </a:r>
          </a:p>
        </p:txBody>
      </p:sp>
      <p:sp>
        <p:nvSpPr>
          <p:cNvPr id="58" name="Rectángulo 57"/>
          <p:cNvSpPr/>
          <p:nvPr/>
        </p:nvSpPr>
        <p:spPr>
          <a:xfrm>
            <a:off x="4335390" y="5820099"/>
            <a:ext cx="1324430" cy="338554"/>
          </a:xfrm>
          <a:prstGeom prst="rect">
            <a:avLst/>
          </a:prstGeom>
        </p:spPr>
        <p:txBody>
          <a:bodyPr wrap="square">
            <a:spAutoFit/>
          </a:bodyPr>
          <a:lstStyle/>
          <a:p>
            <a:r>
              <a:rPr lang="es-CO" sz="1600" b="1" dirty="0">
                <a:solidFill>
                  <a:srgbClr val="0A6C5C"/>
                </a:solidFill>
                <a:latin typeface="Tw Cen MT Condensed" panose="020B0606020104020203" pitchFamily="34" charset="0"/>
              </a:rPr>
              <a:t>Plan Terrazas</a:t>
            </a:r>
          </a:p>
        </p:txBody>
      </p:sp>
      <p:sp>
        <p:nvSpPr>
          <p:cNvPr id="63" name="Rectángulo 62"/>
          <p:cNvSpPr/>
          <p:nvPr/>
        </p:nvSpPr>
        <p:spPr>
          <a:xfrm>
            <a:off x="3612849" y="6460930"/>
            <a:ext cx="2796281" cy="1072730"/>
          </a:xfrm>
          <a:prstGeom prst="rect">
            <a:avLst/>
          </a:prstGeom>
        </p:spPr>
        <p:txBody>
          <a:bodyPr wrap="square">
            <a:spAutoFit/>
          </a:bodyPr>
          <a:lstStyle/>
          <a:p>
            <a:pPr>
              <a:lnSpc>
                <a:spcPct val="107000"/>
              </a:lnSpc>
              <a:spcAft>
                <a:spcPts val="800"/>
              </a:spcAft>
            </a:pPr>
            <a:r>
              <a:rPr lang="es-CO" sz="1200" dirty="0">
                <a:latin typeface="Tw Cen MT Condensed" panose="020B0606020104020203" pitchFamily="34" charset="0"/>
              </a:rPr>
              <a:t>Elabora y ejecuta soportes técnicos, jurídicos, normativos y financieros para intervenir de manera progresiva edificaciones de vivienda de origen informal y mejorar sus condiciones urbanísticas, estructurales y de habitabilidad.</a:t>
            </a:r>
          </a:p>
        </p:txBody>
      </p:sp>
      <p:pic>
        <p:nvPicPr>
          <p:cNvPr id="27" name="Imagen 26">
            <a:extLst>
              <a:ext uri="{FF2B5EF4-FFF2-40B4-BE49-F238E27FC236}">
                <a16:creationId xmlns:a16="http://schemas.microsoft.com/office/drawing/2014/main" id="{E1DC1D8F-63FF-FA4D-9CB8-1EE3A6970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
        <p:nvSpPr>
          <p:cNvPr id="28" name="Circular 27">
            <a:extLst>
              <a:ext uri="{FF2B5EF4-FFF2-40B4-BE49-F238E27FC236}">
                <a16:creationId xmlns:a16="http://schemas.microsoft.com/office/drawing/2014/main" id="{ADF984BF-02B3-4D47-A3F8-1EAAE9253C3B}"/>
              </a:ext>
            </a:extLst>
          </p:cNvPr>
          <p:cNvSpPr/>
          <p:nvPr/>
        </p:nvSpPr>
        <p:spPr>
          <a:xfrm rot="10800000">
            <a:off x="300433" y="1732463"/>
            <a:ext cx="726056" cy="726056"/>
          </a:xfrm>
          <a:prstGeom prst="pie">
            <a:avLst>
              <a:gd name="adj1" fmla="val 0"/>
              <a:gd name="adj2" fmla="val 10801619"/>
            </a:avLst>
          </a:prstGeom>
          <a:solidFill>
            <a:srgbClr val="FAB42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29" name="Imagen 28">
            <a:extLst>
              <a:ext uri="{FF2B5EF4-FFF2-40B4-BE49-F238E27FC236}">
                <a16:creationId xmlns:a16="http://schemas.microsoft.com/office/drawing/2014/main" id="{762BF716-191B-A74C-98C7-0FCC7368F6FF}"/>
              </a:ext>
            </a:extLst>
          </p:cNvPr>
          <p:cNvPicPr>
            <a:picLocks noChangeAspect="1"/>
          </p:cNvPicPr>
          <p:nvPr/>
        </p:nvPicPr>
        <p:blipFill>
          <a:blip r:embed="rId3"/>
          <a:stretch>
            <a:fillRect/>
          </a:stretch>
        </p:blipFill>
        <p:spPr>
          <a:xfrm>
            <a:off x="541793" y="1469861"/>
            <a:ext cx="600052" cy="598802"/>
          </a:xfrm>
          <a:prstGeom prst="rect">
            <a:avLst/>
          </a:prstGeom>
        </p:spPr>
      </p:pic>
      <p:sp>
        <p:nvSpPr>
          <p:cNvPr id="30" name="Circular 29">
            <a:extLst>
              <a:ext uri="{FF2B5EF4-FFF2-40B4-BE49-F238E27FC236}">
                <a16:creationId xmlns:a16="http://schemas.microsoft.com/office/drawing/2014/main" id="{F069F0E8-CD1C-2345-A814-52470A42F9BF}"/>
              </a:ext>
            </a:extLst>
          </p:cNvPr>
          <p:cNvSpPr/>
          <p:nvPr/>
        </p:nvSpPr>
        <p:spPr>
          <a:xfrm rot="10800000">
            <a:off x="3627766" y="1802543"/>
            <a:ext cx="726056" cy="726056"/>
          </a:xfrm>
          <a:prstGeom prst="pie">
            <a:avLst>
              <a:gd name="adj1" fmla="val 0"/>
              <a:gd name="adj2" fmla="val 10801619"/>
            </a:avLst>
          </a:prstGeom>
          <a:solidFill>
            <a:srgbClr val="FAB42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32" name="Imagen 31">
            <a:extLst>
              <a:ext uri="{FF2B5EF4-FFF2-40B4-BE49-F238E27FC236}">
                <a16:creationId xmlns:a16="http://schemas.microsoft.com/office/drawing/2014/main" id="{7E16EB1D-7132-C647-AC60-716FA83F5047}"/>
              </a:ext>
            </a:extLst>
          </p:cNvPr>
          <p:cNvPicPr>
            <a:picLocks noChangeAspect="1"/>
          </p:cNvPicPr>
          <p:nvPr/>
        </p:nvPicPr>
        <p:blipFill>
          <a:blip r:embed="rId4"/>
          <a:stretch>
            <a:fillRect/>
          </a:stretch>
        </p:blipFill>
        <p:spPr>
          <a:xfrm>
            <a:off x="3807068" y="1595809"/>
            <a:ext cx="726056" cy="569762"/>
          </a:xfrm>
          <a:prstGeom prst="rect">
            <a:avLst/>
          </a:prstGeom>
        </p:spPr>
      </p:pic>
      <p:sp>
        <p:nvSpPr>
          <p:cNvPr id="33" name="Circular 32">
            <a:extLst>
              <a:ext uri="{FF2B5EF4-FFF2-40B4-BE49-F238E27FC236}">
                <a16:creationId xmlns:a16="http://schemas.microsoft.com/office/drawing/2014/main" id="{EDBBC41F-343D-DD49-8016-1F7785CF7D2E}"/>
              </a:ext>
            </a:extLst>
          </p:cNvPr>
          <p:cNvSpPr/>
          <p:nvPr/>
        </p:nvSpPr>
        <p:spPr>
          <a:xfrm rot="10800000">
            <a:off x="434889" y="5796101"/>
            <a:ext cx="726056" cy="726056"/>
          </a:xfrm>
          <a:prstGeom prst="pie">
            <a:avLst>
              <a:gd name="adj1" fmla="val 0"/>
              <a:gd name="adj2" fmla="val 10801619"/>
            </a:avLst>
          </a:prstGeom>
          <a:solidFill>
            <a:srgbClr val="FAB42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34" name="Imagen 33">
            <a:extLst>
              <a:ext uri="{FF2B5EF4-FFF2-40B4-BE49-F238E27FC236}">
                <a16:creationId xmlns:a16="http://schemas.microsoft.com/office/drawing/2014/main" id="{84B502F7-D19F-CF4E-840B-589201BC46DC}"/>
              </a:ext>
            </a:extLst>
          </p:cNvPr>
          <p:cNvPicPr>
            <a:picLocks noChangeAspect="1"/>
          </p:cNvPicPr>
          <p:nvPr/>
        </p:nvPicPr>
        <p:blipFill>
          <a:blip r:embed="rId5"/>
          <a:stretch>
            <a:fillRect/>
          </a:stretch>
        </p:blipFill>
        <p:spPr>
          <a:xfrm>
            <a:off x="580177" y="5672450"/>
            <a:ext cx="550767" cy="473077"/>
          </a:xfrm>
          <a:prstGeom prst="rect">
            <a:avLst/>
          </a:prstGeom>
        </p:spPr>
      </p:pic>
      <p:sp>
        <p:nvSpPr>
          <p:cNvPr id="35" name="Circular 34">
            <a:extLst>
              <a:ext uri="{FF2B5EF4-FFF2-40B4-BE49-F238E27FC236}">
                <a16:creationId xmlns:a16="http://schemas.microsoft.com/office/drawing/2014/main" id="{E0D1A18A-7BEF-7045-A9EA-9DD0DE30212C}"/>
              </a:ext>
            </a:extLst>
          </p:cNvPr>
          <p:cNvSpPr/>
          <p:nvPr/>
        </p:nvSpPr>
        <p:spPr>
          <a:xfrm rot="10800000">
            <a:off x="3641134" y="5700245"/>
            <a:ext cx="726056" cy="726056"/>
          </a:xfrm>
          <a:prstGeom prst="pie">
            <a:avLst>
              <a:gd name="adj1" fmla="val 0"/>
              <a:gd name="adj2" fmla="val 10801619"/>
            </a:avLst>
          </a:prstGeom>
          <a:solidFill>
            <a:srgbClr val="FAB42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36" name="Imagen 35">
            <a:extLst>
              <a:ext uri="{FF2B5EF4-FFF2-40B4-BE49-F238E27FC236}">
                <a16:creationId xmlns:a16="http://schemas.microsoft.com/office/drawing/2014/main" id="{D2D97197-EC71-7040-B4E0-DFE27B60E8F7}"/>
              </a:ext>
            </a:extLst>
          </p:cNvPr>
          <p:cNvPicPr>
            <a:picLocks noChangeAspect="1"/>
          </p:cNvPicPr>
          <p:nvPr/>
        </p:nvPicPr>
        <p:blipFill>
          <a:blip r:embed="rId6"/>
          <a:stretch>
            <a:fillRect/>
          </a:stretch>
        </p:blipFill>
        <p:spPr>
          <a:xfrm>
            <a:off x="3676955" y="5529130"/>
            <a:ext cx="633933" cy="570951"/>
          </a:xfrm>
          <a:prstGeom prst="rect">
            <a:avLst/>
          </a:prstGeom>
        </p:spPr>
      </p:pic>
    </p:spTree>
    <p:extLst>
      <p:ext uri="{BB962C8B-B14F-4D97-AF65-F5344CB8AC3E}">
        <p14:creationId xmlns:p14="http://schemas.microsoft.com/office/powerpoint/2010/main" val="3007945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upo 69">
            <a:extLst>
              <a:ext uri="{FF2B5EF4-FFF2-40B4-BE49-F238E27FC236}">
                <a16:creationId xmlns:a16="http://schemas.microsoft.com/office/drawing/2014/main" id="{7D8A7663-186D-54B2-56D9-EB6B32533863}"/>
              </a:ext>
            </a:extLst>
          </p:cNvPr>
          <p:cNvGrpSpPr/>
          <p:nvPr/>
        </p:nvGrpSpPr>
        <p:grpSpPr>
          <a:xfrm>
            <a:off x="-3205816" y="554590"/>
            <a:ext cx="10058396" cy="4603184"/>
            <a:chOff x="-1677155" y="424646"/>
            <a:chExt cx="14220416" cy="5022547"/>
          </a:xfrm>
        </p:grpSpPr>
        <p:pic>
          <p:nvPicPr>
            <p:cNvPr id="10" name="Imagen 9">
              <a:extLst>
                <a:ext uri="{FF2B5EF4-FFF2-40B4-BE49-F238E27FC236}">
                  <a16:creationId xmlns:a16="http://schemas.microsoft.com/office/drawing/2014/main" id="{010131CD-E53B-B242-614F-E8D390F53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155" y="424646"/>
              <a:ext cx="14220416" cy="5022547"/>
            </a:xfrm>
            <a:prstGeom prst="rect">
              <a:avLst/>
            </a:prstGeom>
          </p:spPr>
        </p:pic>
        <p:sp>
          <p:nvSpPr>
            <p:cNvPr id="31" name="Elipse 30">
              <a:extLst>
                <a:ext uri="{FF2B5EF4-FFF2-40B4-BE49-F238E27FC236}">
                  <a16:creationId xmlns:a16="http://schemas.microsoft.com/office/drawing/2014/main" id="{D2677E5A-72A4-5F16-F665-BF82B8080FB7}"/>
                </a:ext>
              </a:extLst>
            </p:cNvPr>
            <p:cNvSpPr/>
            <p:nvPr/>
          </p:nvSpPr>
          <p:spPr>
            <a:xfrm>
              <a:off x="4778913" y="3103854"/>
              <a:ext cx="254481" cy="196399"/>
            </a:xfrm>
            <a:prstGeom prst="ellipse">
              <a:avLst/>
            </a:prstGeom>
            <a:solidFill>
              <a:srgbClr val="FF00FF"/>
            </a:solidFill>
            <a:ln w="1270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506" b="1" dirty="0">
                  <a:latin typeface="Century Gothic" panose="020B0502020202020204" pitchFamily="34" charset="0"/>
                </a:rPr>
                <a:t>4</a:t>
              </a:r>
              <a:endParaRPr lang="es-CO" sz="506" b="1" dirty="0">
                <a:latin typeface="Century Gothic" panose="020B0502020202020204" pitchFamily="34" charset="0"/>
              </a:endParaRPr>
            </a:p>
          </p:txBody>
        </p:sp>
      </p:grpSp>
      <p:sp>
        <p:nvSpPr>
          <p:cNvPr id="8" name="Título 1">
            <a:extLst>
              <a:ext uri="{FF2B5EF4-FFF2-40B4-BE49-F238E27FC236}">
                <a16:creationId xmlns:a16="http://schemas.microsoft.com/office/drawing/2014/main" id="{8EC90A23-97D9-41A6-B0B0-23633E7133E6}"/>
              </a:ext>
            </a:extLst>
          </p:cNvPr>
          <p:cNvSpPr txBox="1">
            <a:spLocks/>
          </p:cNvSpPr>
          <p:nvPr/>
        </p:nvSpPr>
        <p:spPr>
          <a:xfrm>
            <a:off x="277423" y="100037"/>
            <a:ext cx="6806714" cy="745629"/>
          </a:xfrm>
          <a:prstGeom prst="rect">
            <a:avLst/>
          </a:prstGeom>
        </p:spPr>
        <p:txBody>
          <a:bodyPr vert="horz" lIns="51435" tIns="25718" rIns="51435" bIns="2571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250" b="1" dirty="0">
                <a:solidFill>
                  <a:srgbClr val="1F957E"/>
                </a:solidFill>
                <a:latin typeface="Tw Cen MT Condensed" panose="020B0606020104020203" pitchFamily="34" charset="0"/>
              </a:rPr>
              <a:t>Legalización, Regularización y Mejoramiento de Entornos</a:t>
            </a:r>
          </a:p>
          <a:p>
            <a:r>
              <a:rPr lang="es-ES" sz="2250" b="1" dirty="0">
                <a:solidFill>
                  <a:srgbClr val="1F957E"/>
                </a:solidFill>
                <a:latin typeface="Tw Cen MT Condensed" panose="020B0606020104020203" pitchFamily="34" charset="0"/>
              </a:rPr>
              <a:t>2021/Enero-Agosto 2022</a:t>
            </a:r>
            <a:endParaRPr lang="es-CO" sz="2250" b="1" dirty="0">
              <a:solidFill>
                <a:srgbClr val="1F957E"/>
              </a:solidFill>
              <a:latin typeface="Tw Cen MT Condensed" panose="020B0606020104020203" pitchFamily="34" charset="0"/>
            </a:endParaRPr>
          </a:p>
        </p:txBody>
      </p:sp>
      <p:grpSp>
        <p:nvGrpSpPr>
          <p:cNvPr id="36" name="Grupo 35">
            <a:extLst>
              <a:ext uri="{FF2B5EF4-FFF2-40B4-BE49-F238E27FC236}">
                <a16:creationId xmlns:a16="http://schemas.microsoft.com/office/drawing/2014/main" id="{EA8B4661-C1E2-0C99-D68C-DCAA1EE82F8E}"/>
              </a:ext>
            </a:extLst>
          </p:cNvPr>
          <p:cNvGrpSpPr/>
          <p:nvPr/>
        </p:nvGrpSpPr>
        <p:grpSpPr>
          <a:xfrm>
            <a:off x="-128550" y="3842441"/>
            <a:ext cx="2842243" cy="1964547"/>
            <a:chOff x="377271" y="3997955"/>
            <a:chExt cx="2765979" cy="1671122"/>
          </a:xfrm>
        </p:grpSpPr>
        <p:sp>
          <p:nvSpPr>
            <p:cNvPr id="16" name="CuadroTexto 15">
              <a:extLst>
                <a:ext uri="{FF2B5EF4-FFF2-40B4-BE49-F238E27FC236}">
                  <a16:creationId xmlns:a16="http://schemas.microsoft.com/office/drawing/2014/main" id="{BD4CB4C7-9F80-447E-8944-C04AB00A42B3}"/>
                </a:ext>
              </a:extLst>
            </p:cNvPr>
            <p:cNvSpPr txBox="1"/>
            <p:nvPr/>
          </p:nvSpPr>
          <p:spPr>
            <a:xfrm>
              <a:off x="852025" y="3997955"/>
              <a:ext cx="697470" cy="706879"/>
            </a:xfrm>
            <a:prstGeom prst="rect">
              <a:avLst/>
            </a:prstGeom>
            <a:noFill/>
          </p:spPr>
          <p:txBody>
            <a:bodyPr wrap="square">
              <a:spAutoFit/>
            </a:bodyPr>
            <a:lstStyle/>
            <a:p>
              <a:pPr lvl="0" algn="r"/>
              <a:r>
                <a:rPr lang="es-MX" sz="4800" b="1" dirty="0">
                  <a:latin typeface="Tw Cen MT Condensed" panose="020B0606020104020203" pitchFamily="34" charset="0"/>
                </a:rPr>
                <a:t>32</a:t>
              </a:r>
              <a:endParaRPr lang="es-MX" sz="1400" b="1" i="1" dirty="0">
                <a:latin typeface="Tw Cen MT Condensed" panose="020B0606020104020203" pitchFamily="34" charset="0"/>
              </a:endParaRPr>
            </a:p>
          </p:txBody>
        </p:sp>
        <p:sp>
          <p:nvSpPr>
            <p:cNvPr id="43" name="Elipse 42">
              <a:extLst>
                <a:ext uri="{FF2B5EF4-FFF2-40B4-BE49-F238E27FC236}">
                  <a16:creationId xmlns:a16="http://schemas.microsoft.com/office/drawing/2014/main" id="{A654678F-07DF-A78D-D5C6-3A599C39D52E}"/>
                </a:ext>
              </a:extLst>
            </p:cNvPr>
            <p:cNvSpPr/>
            <p:nvPr/>
          </p:nvSpPr>
          <p:spPr>
            <a:xfrm>
              <a:off x="575148" y="4216955"/>
              <a:ext cx="329908" cy="306230"/>
            </a:xfrm>
            <a:prstGeom prst="ellipse">
              <a:avLst/>
            </a:prstGeom>
            <a:solidFill>
              <a:srgbClr val="FF00FF"/>
            </a:solidFill>
            <a:ln w="1905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1100" b="1" dirty="0">
                  <a:latin typeface="Tw Cen MT Condensed" panose="020B0606020104020203" pitchFamily="34" charset="0"/>
                </a:rPr>
                <a:t>A</a:t>
              </a:r>
              <a:endParaRPr lang="es-CO" sz="1100" b="1" dirty="0">
                <a:latin typeface="Tw Cen MT Condensed" panose="020B0606020104020203" pitchFamily="34" charset="0"/>
              </a:endParaRPr>
            </a:p>
          </p:txBody>
        </p:sp>
        <p:sp>
          <p:nvSpPr>
            <p:cNvPr id="12" name="CuadroTexto 11">
              <a:extLst>
                <a:ext uri="{FF2B5EF4-FFF2-40B4-BE49-F238E27FC236}">
                  <a16:creationId xmlns:a16="http://schemas.microsoft.com/office/drawing/2014/main" id="{5AF7630F-0A57-79C8-E748-963296AE1A42}"/>
                </a:ext>
              </a:extLst>
            </p:cNvPr>
            <p:cNvSpPr txBox="1"/>
            <p:nvPr/>
          </p:nvSpPr>
          <p:spPr>
            <a:xfrm>
              <a:off x="743916" y="4711751"/>
              <a:ext cx="801957" cy="314169"/>
            </a:xfrm>
            <a:prstGeom prst="rect">
              <a:avLst/>
            </a:prstGeom>
            <a:noFill/>
          </p:spPr>
          <p:txBody>
            <a:bodyPr wrap="square">
              <a:spAutoFit/>
            </a:bodyPr>
            <a:lstStyle/>
            <a:p>
              <a:pPr lvl="0" algn="r"/>
              <a:r>
                <a:rPr lang="es-MX" b="1" dirty="0">
                  <a:latin typeface="Tw Cen MT Condensed" panose="020B0606020104020203" pitchFamily="34" charset="0"/>
                </a:rPr>
                <a:t>Bosa:</a:t>
              </a:r>
              <a:endParaRPr lang="es-MX" sz="1100" b="1" i="1" dirty="0">
                <a:latin typeface="Tw Cen MT Condensed" panose="020B0606020104020203" pitchFamily="34" charset="0"/>
              </a:endParaRPr>
            </a:p>
          </p:txBody>
        </p:sp>
        <p:sp>
          <p:nvSpPr>
            <p:cNvPr id="13" name="CuadroTexto 12">
              <a:extLst>
                <a:ext uri="{FF2B5EF4-FFF2-40B4-BE49-F238E27FC236}">
                  <a16:creationId xmlns:a16="http://schemas.microsoft.com/office/drawing/2014/main" id="{08951301-0CE0-4A4D-8000-A9D315C3BF16}"/>
                </a:ext>
              </a:extLst>
            </p:cNvPr>
            <p:cNvSpPr txBox="1"/>
            <p:nvPr/>
          </p:nvSpPr>
          <p:spPr>
            <a:xfrm>
              <a:off x="1528421" y="4256270"/>
              <a:ext cx="1542390" cy="314169"/>
            </a:xfrm>
            <a:prstGeom prst="rect">
              <a:avLst/>
            </a:prstGeom>
            <a:noFill/>
          </p:spPr>
          <p:txBody>
            <a:bodyPr wrap="square">
              <a:spAutoFit/>
            </a:bodyPr>
            <a:lstStyle/>
            <a:p>
              <a:pPr lvl="0"/>
              <a:r>
                <a:rPr lang="es-MX" b="1" dirty="0">
                  <a:latin typeface="Tw Cen MT Condensed" panose="020B0606020104020203" pitchFamily="34" charset="0"/>
                </a:rPr>
                <a:t>Legalización</a:t>
              </a:r>
              <a:r>
                <a:rPr lang="es-MX" sz="1100" b="1" i="1" dirty="0">
                  <a:latin typeface="Tw Cen MT Condensed" panose="020B0606020104020203" pitchFamily="34" charset="0"/>
                </a:rPr>
                <a:t> </a:t>
              </a:r>
            </a:p>
          </p:txBody>
        </p:sp>
        <p:sp>
          <p:nvSpPr>
            <p:cNvPr id="14" name="CuadroTexto 13">
              <a:extLst>
                <a:ext uri="{FF2B5EF4-FFF2-40B4-BE49-F238E27FC236}">
                  <a16:creationId xmlns:a16="http://schemas.microsoft.com/office/drawing/2014/main" id="{24E9600B-7FEA-51F3-B645-2C3574260DD4}"/>
                </a:ext>
              </a:extLst>
            </p:cNvPr>
            <p:cNvSpPr txBox="1"/>
            <p:nvPr/>
          </p:nvSpPr>
          <p:spPr>
            <a:xfrm>
              <a:off x="1528421" y="4047471"/>
              <a:ext cx="1542390" cy="314169"/>
            </a:xfrm>
            <a:prstGeom prst="rect">
              <a:avLst/>
            </a:prstGeom>
            <a:noFill/>
          </p:spPr>
          <p:txBody>
            <a:bodyPr wrap="square">
              <a:spAutoFit/>
            </a:bodyPr>
            <a:lstStyle/>
            <a:p>
              <a:pPr lvl="0"/>
              <a:r>
                <a:rPr lang="es-MX" b="1" dirty="0">
                  <a:latin typeface="Tw Cen MT Condensed" panose="020B0606020104020203" pitchFamily="34" charset="0"/>
                </a:rPr>
                <a:t>Procesos de</a:t>
              </a:r>
              <a:endParaRPr lang="es-MX" sz="1100" b="1" i="1" dirty="0">
                <a:latin typeface="Tw Cen MT Condensed" panose="020B0606020104020203" pitchFamily="34" charset="0"/>
              </a:endParaRPr>
            </a:p>
          </p:txBody>
        </p:sp>
        <p:sp>
          <p:nvSpPr>
            <p:cNvPr id="15" name="CuadroTexto 14">
              <a:extLst>
                <a:ext uri="{FF2B5EF4-FFF2-40B4-BE49-F238E27FC236}">
                  <a16:creationId xmlns:a16="http://schemas.microsoft.com/office/drawing/2014/main" id="{9B0E6F90-EA01-E8EA-944E-357413BAC3B6}"/>
                </a:ext>
              </a:extLst>
            </p:cNvPr>
            <p:cNvSpPr txBox="1"/>
            <p:nvPr/>
          </p:nvSpPr>
          <p:spPr>
            <a:xfrm>
              <a:off x="1528421" y="4644286"/>
              <a:ext cx="1614829" cy="445072"/>
            </a:xfrm>
            <a:prstGeom prst="rect">
              <a:avLst/>
            </a:prstGeom>
            <a:noFill/>
          </p:spPr>
          <p:txBody>
            <a:bodyPr wrap="square">
              <a:spAutoFit/>
            </a:bodyPr>
            <a:lstStyle/>
            <a:p>
              <a:pPr lvl="0"/>
              <a:r>
                <a:rPr lang="es-MX" sz="1400" b="1" dirty="0">
                  <a:latin typeface="Tw Cen MT Condensed" panose="020B0606020104020203" pitchFamily="34" charset="0"/>
                </a:rPr>
                <a:t>13 radicados SDP</a:t>
              </a:r>
            </a:p>
            <a:p>
              <a:pPr lvl="0"/>
              <a:r>
                <a:rPr lang="es-MX" sz="1400" b="1" dirty="0">
                  <a:latin typeface="Tw Cen MT Condensed" panose="020B0606020104020203" pitchFamily="34" charset="0"/>
                </a:rPr>
                <a:t>10 en ajustes SDHT</a:t>
              </a:r>
              <a:endParaRPr lang="es-MX" sz="1000" b="1" dirty="0">
                <a:latin typeface="Tw Cen MT Condensed" panose="020B0606020104020203" pitchFamily="34" charset="0"/>
              </a:endParaRPr>
            </a:p>
          </p:txBody>
        </p:sp>
        <p:sp>
          <p:nvSpPr>
            <p:cNvPr id="17" name="CuadroTexto 16">
              <a:extLst>
                <a:ext uri="{FF2B5EF4-FFF2-40B4-BE49-F238E27FC236}">
                  <a16:creationId xmlns:a16="http://schemas.microsoft.com/office/drawing/2014/main" id="{A17C0566-E5CA-8E8C-AB03-63F5EDAB8501}"/>
                </a:ext>
              </a:extLst>
            </p:cNvPr>
            <p:cNvSpPr txBox="1"/>
            <p:nvPr/>
          </p:nvSpPr>
          <p:spPr>
            <a:xfrm>
              <a:off x="377271" y="5032161"/>
              <a:ext cx="1168603" cy="314169"/>
            </a:xfrm>
            <a:prstGeom prst="rect">
              <a:avLst/>
            </a:prstGeom>
            <a:noFill/>
          </p:spPr>
          <p:txBody>
            <a:bodyPr wrap="square">
              <a:spAutoFit/>
            </a:bodyPr>
            <a:lstStyle/>
            <a:p>
              <a:pPr lvl="0" algn="r"/>
              <a:r>
                <a:rPr lang="es-MX" b="1" dirty="0">
                  <a:latin typeface="Tw Cen MT Condensed" panose="020B0606020104020203" pitchFamily="34" charset="0"/>
                </a:rPr>
                <a:t>Kennedy:</a:t>
              </a:r>
              <a:endParaRPr lang="es-MX" sz="1100" b="1" i="1" dirty="0">
                <a:latin typeface="Tw Cen MT Condensed" panose="020B0606020104020203" pitchFamily="34" charset="0"/>
              </a:endParaRPr>
            </a:p>
          </p:txBody>
        </p:sp>
        <p:sp>
          <p:nvSpPr>
            <p:cNvPr id="18" name="CuadroTexto 17">
              <a:extLst>
                <a:ext uri="{FF2B5EF4-FFF2-40B4-BE49-F238E27FC236}">
                  <a16:creationId xmlns:a16="http://schemas.microsoft.com/office/drawing/2014/main" id="{3711B6B2-89B9-45AA-0105-DBA4855CBF9F}"/>
                </a:ext>
              </a:extLst>
            </p:cNvPr>
            <p:cNvSpPr txBox="1"/>
            <p:nvPr/>
          </p:nvSpPr>
          <p:spPr>
            <a:xfrm>
              <a:off x="1528421" y="5086858"/>
              <a:ext cx="1614829" cy="261807"/>
            </a:xfrm>
            <a:prstGeom prst="rect">
              <a:avLst/>
            </a:prstGeom>
            <a:noFill/>
          </p:spPr>
          <p:txBody>
            <a:bodyPr wrap="square">
              <a:spAutoFit/>
            </a:bodyPr>
            <a:lstStyle/>
            <a:p>
              <a:pPr lvl="0"/>
              <a:r>
                <a:rPr lang="es-MX" sz="1400" b="1" dirty="0">
                  <a:latin typeface="Tw Cen MT Condensed" panose="020B0606020104020203" pitchFamily="34" charset="0"/>
                </a:rPr>
                <a:t>4 radicados SDP</a:t>
              </a:r>
              <a:endParaRPr lang="es-MX" sz="1000" b="1" dirty="0">
                <a:latin typeface="Tw Cen MT Condensed" panose="020B0606020104020203" pitchFamily="34" charset="0"/>
              </a:endParaRPr>
            </a:p>
          </p:txBody>
        </p:sp>
        <p:sp>
          <p:nvSpPr>
            <p:cNvPr id="19" name="CuadroTexto 18">
              <a:extLst>
                <a:ext uri="{FF2B5EF4-FFF2-40B4-BE49-F238E27FC236}">
                  <a16:creationId xmlns:a16="http://schemas.microsoft.com/office/drawing/2014/main" id="{7716EB97-72BE-6F4D-B6C6-3FD6FF5532CE}"/>
                </a:ext>
              </a:extLst>
            </p:cNvPr>
            <p:cNvSpPr txBox="1"/>
            <p:nvPr/>
          </p:nvSpPr>
          <p:spPr>
            <a:xfrm>
              <a:off x="377271" y="5352573"/>
              <a:ext cx="1168603" cy="314169"/>
            </a:xfrm>
            <a:prstGeom prst="rect">
              <a:avLst/>
            </a:prstGeom>
            <a:noFill/>
          </p:spPr>
          <p:txBody>
            <a:bodyPr wrap="square">
              <a:spAutoFit/>
            </a:bodyPr>
            <a:lstStyle/>
            <a:p>
              <a:pPr lvl="0" algn="r"/>
              <a:r>
                <a:rPr lang="es-MX" b="1" dirty="0">
                  <a:latin typeface="Tw Cen MT Condensed" panose="020B0606020104020203" pitchFamily="34" charset="0"/>
                </a:rPr>
                <a:t>Fontibón:</a:t>
              </a:r>
              <a:endParaRPr lang="es-MX" sz="1100" b="1" i="1" dirty="0">
                <a:latin typeface="Tw Cen MT Condensed" panose="020B0606020104020203" pitchFamily="34" charset="0"/>
              </a:endParaRPr>
            </a:p>
          </p:txBody>
        </p:sp>
        <p:sp>
          <p:nvSpPr>
            <p:cNvPr id="20" name="CuadroTexto 19">
              <a:extLst>
                <a:ext uri="{FF2B5EF4-FFF2-40B4-BE49-F238E27FC236}">
                  <a16:creationId xmlns:a16="http://schemas.microsoft.com/office/drawing/2014/main" id="{A93825C8-AAB8-0148-6668-F93B31DB0E45}"/>
                </a:ext>
              </a:extLst>
            </p:cNvPr>
            <p:cNvSpPr txBox="1"/>
            <p:nvPr/>
          </p:nvSpPr>
          <p:spPr>
            <a:xfrm>
              <a:off x="1528421" y="5407270"/>
              <a:ext cx="1614829" cy="261807"/>
            </a:xfrm>
            <a:prstGeom prst="rect">
              <a:avLst/>
            </a:prstGeom>
            <a:noFill/>
          </p:spPr>
          <p:txBody>
            <a:bodyPr wrap="square">
              <a:spAutoFit/>
            </a:bodyPr>
            <a:lstStyle/>
            <a:p>
              <a:pPr lvl="0"/>
              <a:r>
                <a:rPr lang="es-MX" sz="1400" b="1" dirty="0">
                  <a:latin typeface="Tw Cen MT Condensed" panose="020B0606020104020203" pitchFamily="34" charset="0"/>
                </a:rPr>
                <a:t>5 radicados SDP</a:t>
              </a:r>
              <a:endParaRPr lang="es-MX" sz="1000" b="1" dirty="0">
                <a:latin typeface="Tw Cen MT Condensed" panose="020B0606020104020203" pitchFamily="34" charset="0"/>
              </a:endParaRPr>
            </a:p>
          </p:txBody>
        </p:sp>
        <p:cxnSp>
          <p:nvCxnSpPr>
            <p:cNvPr id="24" name="Conector recto 23">
              <a:extLst>
                <a:ext uri="{FF2B5EF4-FFF2-40B4-BE49-F238E27FC236}">
                  <a16:creationId xmlns:a16="http://schemas.microsoft.com/office/drawing/2014/main" id="{51B44390-8ACD-FD85-FECC-7B8B900FCDF0}"/>
                </a:ext>
              </a:extLst>
            </p:cNvPr>
            <p:cNvCxnSpPr/>
            <p:nvPr/>
          </p:nvCxnSpPr>
          <p:spPr>
            <a:xfrm flipV="1">
              <a:off x="1526424" y="5422220"/>
              <a:ext cx="0" cy="205831"/>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5" name="Conector recto 24">
              <a:extLst>
                <a:ext uri="{FF2B5EF4-FFF2-40B4-BE49-F238E27FC236}">
                  <a16:creationId xmlns:a16="http://schemas.microsoft.com/office/drawing/2014/main" id="{903336C6-33CB-47F9-C9DE-1DD05024A9B2}"/>
                </a:ext>
              </a:extLst>
            </p:cNvPr>
            <p:cNvCxnSpPr/>
            <p:nvPr/>
          </p:nvCxnSpPr>
          <p:spPr>
            <a:xfrm flipV="1">
              <a:off x="1526424" y="5122441"/>
              <a:ext cx="0" cy="205831"/>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6" name="Conector recto 25">
              <a:extLst>
                <a:ext uri="{FF2B5EF4-FFF2-40B4-BE49-F238E27FC236}">
                  <a16:creationId xmlns:a16="http://schemas.microsoft.com/office/drawing/2014/main" id="{E996B6A1-E29A-1AAE-865F-81469CF5E9E6}"/>
                </a:ext>
              </a:extLst>
            </p:cNvPr>
            <p:cNvCxnSpPr>
              <a:cxnSpLocks/>
            </p:cNvCxnSpPr>
            <p:nvPr/>
          </p:nvCxnSpPr>
          <p:spPr>
            <a:xfrm flipV="1">
              <a:off x="1526424" y="4727106"/>
              <a:ext cx="0" cy="2808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9" name="Conector recto 28">
              <a:extLst>
                <a:ext uri="{FF2B5EF4-FFF2-40B4-BE49-F238E27FC236}">
                  <a16:creationId xmlns:a16="http://schemas.microsoft.com/office/drawing/2014/main" id="{8577390C-3A1C-374C-5669-1A6E06C06A59}"/>
                </a:ext>
              </a:extLst>
            </p:cNvPr>
            <p:cNvCxnSpPr/>
            <p:nvPr/>
          </p:nvCxnSpPr>
          <p:spPr>
            <a:xfrm>
              <a:off x="436418" y="4594824"/>
              <a:ext cx="2597727" cy="0"/>
            </a:xfrm>
            <a:prstGeom prst="line">
              <a:avLst/>
            </a:prstGeom>
            <a:ln w="12700">
              <a:solidFill>
                <a:srgbClr val="1F957E"/>
              </a:solidFill>
            </a:ln>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5460E8F2-C3EC-94B3-5BEF-DC657CA88D9E}"/>
              </a:ext>
            </a:extLst>
          </p:cNvPr>
          <p:cNvGrpSpPr/>
          <p:nvPr/>
        </p:nvGrpSpPr>
        <p:grpSpPr>
          <a:xfrm>
            <a:off x="4082434" y="2752933"/>
            <a:ext cx="3355813" cy="1920076"/>
            <a:chOff x="377271" y="3997955"/>
            <a:chExt cx="3038668" cy="1965733"/>
          </a:xfrm>
        </p:grpSpPr>
        <p:sp>
          <p:nvSpPr>
            <p:cNvPr id="38" name="CuadroTexto 37">
              <a:extLst>
                <a:ext uri="{FF2B5EF4-FFF2-40B4-BE49-F238E27FC236}">
                  <a16:creationId xmlns:a16="http://schemas.microsoft.com/office/drawing/2014/main" id="{D5B3CEC5-2DBC-BAD5-01EA-1639D6A712C1}"/>
                </a:ext>
              </a:extLst>
            </p:cNvPr>
            <p:cNvSpPr txBox="1"/>
            <p:nvPr/>
          </p:nvSpPr>
          <p:spPr>
            <a:xfrm>
              <a:off x="852025" y="3997955"/>
              <a:ext cx="697470" cy="850757"/>
            </a:xfrm>
            <a:prstGeom prst="rect">
              <a:avLst/>
            </a:prstGeom>
            <a:noFill/>
          </p:spPr>
          <p:txBody>
            <a:bodyPr wrap="square">
              <a:spAutoFit/>
            </a:bodyPr>
            <a:lstStyle/>
            <a:p>
              <a:pPr lvl="0" algn="r"/>
              <a:r>
                <a:rPr lang="es-MX" sz="4800" b="1" dirty="0">
                  <a:latin typeface="Tw Cen MT Condensed" panose="020B0606020104020203" pitchFamily="34" charset="0"/>
                </a:rPr>
                <a:t>12</a:t>
              </a:r>
              <a:endParaRPr lang="es-MX" sz="1400" b="1" i="1" dirty="0">
                <a:latin typeface="Tw Cen MT Condensed" panose="020B0606020104020203" pitchFamily="34" charset="0"/>
              </a:endParaRPr>
            </a:p>
          </p:txBody>
        </p:sp>
        <p:sp>
          <p:nvSpPr>
            <p:cNvPr id="39" name="Elipse 38">
              <a:extLst>
                <a:ext uri="{FF2B5EF4-FFF2-40B4-BE49-F238E27FC236}">
                  <a16:creationId xmlns:a16="http://schemas.microsoft.com/office/drawing/2014/main" id="{0257CD86-A3A3-3D71-BF91-8D27A9022862}"/>
                </a:ext>
              </a:extLst>
            </p:cNvPr>
            <p:cNvSpPr/>
            <p:nvPr/>
          </p:nvSpPr>
          <p:spPr>
            <a:xfrm>
              <a:off x="575150" y="4216955"/>
              <a:ext cx="325978" cy="368560"/>
            </a:xfrm>
            <a:prstGeom prst="ellipse">
              <a:avLst/>
            </a:prstGeom>
            <a:solidFill>
              <a:srgbClr val="7030A0"/>
            </a:solidFill>
            <a:ln w="1905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1100" b="1" dirty="0">
                  <a:latin typeface="Tw Cen MT Condensed" panose="020B0606020104020203" pitchFamily="34" charset="0"/>
                </a:rPr>
                <a:t>B</a:t>
              </a:r>
              <a:endParaRPr lang="es-CO" sz="1100" b="1" dirty="0">
                <a:latin typeface="Tw Cen MT Condensed" panose="020B0606020104020203" pitchFamily="34" charset="0"/>
              </a:endParaRPr>
            </a:p>
          </p:txBody>
        </p:sp>
        <p:sp>
          <p:nvSpPr>
            <p:cNvPr id="40" name="CuadroTexto 39">
              <a:extLst>
                <a:ext uri="{FF2B5EF4-FFF2-40B4-BE49-F238E27FC236}">
                  <a16:creationId xmlns:a16="http://schemas.microsoft.com/office/drawing/2014/main" id="{3A8448AB-C910-C5FC-AB66-6D24702939E9}"/>
                </a:ext>
              </a:extLst>
            </p:cNvPr>
            <p:cNvSpPr txBox="1"/>
            <p:nvPr/>
          </p:nvSpPr>
          <p:spPr>
            <a:xfrm>
              <a:off x="743916" y="4779313"/>
              <a:ext cx="801957" cy="378114"/>
            </a:xfrm>
            <a:prstGeom prst="rect">
              <a:avLst/>
            </a:prstGeom>
            <a:noFill/>
          </p:spPr>
          <p:txBody>
            <a:bodyPr wrap="square">
              <a:spAutoFit/>
            </a:bodyPr>
            <a:lstStyle/>
            <a:p>
              <a:pPr lvl="0" algn="r"/>
              <a:r>
                <a:rPr lang="es-MX" b="1" dirty="0">
                  <a:latin typeface="Tw Cen MT Condensed" panose="020B0606020104020203" pitchFamily="34" charset="0"/>
                </a:rPr>
                <a:t>Bosa:</a:t>
              </a:r>
              <a:endParaRPr lang="es-MX" sz="1100" b="1" i="1" dirty="0">
                <a:latin typeface="Tw Cen MT Condensed" panose="020B0606020104020203" pitchFamily="34" charset="0"/>
              </a:endParaRPr>
            </a:p>
          </p:txBody>
        </p:sp>
        <p:sp>
          <p:nvSpPr>
            <p:cNvPr id="41" name="CuadroTexto 40">
              <a:extLst>
                <a:ext uri="{FF2B5EF4-FFF2-40B4-BE49-F238E27FC236}">
                  <a16:creationId xmlns:a16="http://schemas.microsoft.com/office/drawing/2014/main" id="{83F21CCF-1A96-A39D-A310-21658DEA1A9A}"/>
                </a:ext>
              </a:extLst>
            </p:cNvPr>
            <p:cNvSpPr txBox="1"/>
            <p:nvPr/>
          </p:nvSpPr>
          <p:spPr>
            <a:xfrm>
              <a:off x="1528419" y="4256270"/>
              <a:ext cx="1725525" cy="378114"/>
            </a:xfrm>
            <a:prstGeom prst="rect">
              <a:avLst/>
            </a:prstGeom>
            <a:noFill/>
          </p:spPr>
          <p:txBody>
            <a:bodyPr wrap="square">
              <a:spAutoFit/>
            </a:bodyPr>
            <a:lstStyle/>
            <a:p>
              <a:pPr lvl="0"/>
              <a:r>
                <a:rPr lang="es-MX" b="1" dirty="0">
                  <a:latin typeface="Tw Cen MT Condensed" panose="020B0606020104020203" pitchFamily="34" charset="0"/>
                </a:rPr>
                <a:t>Regularización</a:t>
              </a:r>
              <a:endParaRPr lang="es-MX" sz="1100" b="1" i="1" dirty="0">
                <a:latin typeface="Tw Cen MT Condensed" panose="020B0606020104020203" pitchFamily="34" charset="0"/>
              </a:endParaRPr>
            </a:p>
          </p:txBody>
        </p:sp>
        <p:sp>
          <p:nvSpPr>
            <p:cNvPr id="42" name="CuadroTexto 41">
              <a:extLst>
                <a:ext uri="{FF2B5EF4-FFF2-40B4-BE49-F238E27FC236}">
                  <a16:creationId xmlns:a16="http://schemas.microsoft.com/office/drawing/2014/main" id="{0DC6D07D-643A-A74D-B553-5B56CCF05BE6}"/>
                </a:ext>
              </a:extLst>
            </p:cNvPr>
            <p:cNvSpPr txBox="1"/>
            <p:nvPr/>
          </p:nvSpPr>
          <p:spPr>
            <a:xfrm>
              <a:off x="1528421" y="4047471"/>
              <a:ext cx="1542391" cy="378114"/>
            </a:xfrm>
            <a:prstGeom prst="rect">
              <a:avLst/>
            </a:prstGeom>
            <a:noFill/>
          </p:spPr>
          <p:txBody>
            <a:bodyPr wrap="square">
              <a:spAutoFit/>
            </a:bodyPr>
            <a:lstStyle/>
            <a:p>
              <a:pPr lvl="0"/>
              <a:r>
                <a:rPr lang="es-MX" b="1" dirty="0">
                  <a:latin typeface="Tw Cen MT Condensed" panose="020B0606020104020203" pitchFamily="34" charset="0"/>
                </a:rPr>
                <a:t>Procesos de</a:t>
              </a:r>
              <a:endParaRPr lang="es-MX" sz="1100" b="1" i="1" dirty="0">
                <a:latin typeface="Tw Cen MT Condensed" panose="020B0606020104020203" pitchFamily="34" charset="0"/>
              </a:endParaRPr>
            </a:p>
          </p:txBody>
        </p:sp>
        <p:sp>
          <p:nvSpPr>
            <p:cNvPr id="44" name="CuadroTexto 43">
              <a:extLst>
                <a:ext uri="{FF2B5EF4-FFF2-40B4-BE49-F238E27FC236}">
                  <a16:creationId xmlns:a16="http://schemas.microsoft.com/office/drawing/2014/main" id="{33AC1B3E-0E58-E782-7E8A-E4D942BD5D9A}"/>
                </a:ext>
              </a:extLst>
            </p:cNvPr>
            <p:cNvSpPr txBox="1"/>
            <p:nvPr/>
          </p:nvSpPr>
          <p:spPr>
            <a:xfrm>
              <a:off x="1509845" y="4732461"/>
              <a:ext cx="1906094" cy="535662"/>
            </a:xfrm>
            <a:prstGeom prst="rect">
              <a:avLst/>
            </a:prstGeom>
            <a:noFill/>
          </p:spPr>
          <p:txBody>
            <a:bodyPr wrap="square">
              <a:spAutoFit/>
            </a:bodyPr>
            <a:lstStyle/>
            <a:p>
              <a:pPr lvl="0"/>
              <a:r>
                <a:rPr lang="es-MX" sz="1400" b="1" dirty="0">
                  <a:latin typeface="Tw Cen MT Condensed" panose="020B0606020104020203" pitchFamily="34" charset="0"/>
                </a:rPr>
                <a:t>1 radicado SDP</a:t>
              </a:r>
            </a:p>
            <a:p>
              <a:pPr lvl="0"/>
              <a:r>
                <a:rPr lang="es-MX" sz="1400" b="1" dirty="0">
                  <a:latin typeface="Tw Cen MT Condensed" panose="020B0606020104020203" pitchFamily="34" charset="0"/>
                </a:rPr>
                <a:t>1 ajustes SDHT</a:t>
              </a:r>
              <a:endParaRPr lang="es-MX" sz="1000" b="1" dirty="0">
                <a:latin typeface="Tw Cen MT Condensed" panose="020B0606020104020203" pitchFamily="34" charset="0"/>
              </a:endParaRPr>
            </a:p>
          </p:txBody>
        </p:sp>
        <p:sp>
          <p:nvSpPr>
            <p:cNvPr id="47" name="CuadroTexto 46">
              <a:extLst>
                <a:ext uri="{FF2B5EF4-FFF2-40B4-BE49-F238E27FC236}">
                  <a16:creationId xmlns:a16="http://schemas.microsoft.com/office/drawing/2014/main" id="{19C493E9-F2E1-8EEA-03F0-F99474B1ED4C}"/>
                </a:ext>
              </a:extLst>
            </p:cNvPr>
            <p:cNvSpPr txBox="1"/>
            <p:nvPr/>
          </p:nvSpPr>
          <p:spPr>
            <a:xfrm>
              <a:off x="377271" y="5221474"/>
              <a:ext cx="1168602" cy="378114"/>
            </a:xfrm>
            <a:prstGeom prst="rect">
              <a:avLst/>
            </a:prstGeom>
            <a:noFill/>
          </p:spPr>
          <p:txBody>
            <a:bodyPr wrap="square">
              <a:spAutoFit/>
            </a:bodyPr>
            <a:lstStyle/>
            <a:p>
              <a:pPr lvl="0" algn="r"/>
              <a:r>
                <a:rPr lang="es-MX" b="1" dirty="0">
                  <a:latin typeface="Tw Cen MT Condensed" panose="020B0606020104020203" pitchFamily="34" charset="0"/>
                </a:rPr>
                <a:t>Kennedy:</a:t>
              </a:r>
              <a:endParaRPr lang="es-MX" sz="1100" b="1" i="1" dirty="0">
                <a:latin typeface="Tw Cen MT Condensed" panose="020B0606020104020203" pitchFamily="34" charset="0"/>
              </a:endParaRPr>
            </a:p>
          </p:txBody>
        </p:sp>
        <p:sp>
          <p:nvSpPr>
            <p:cNvPr id="48" name="CuadroTexto 47">
              <a:extLst>
                <a:ext uri="{FF2B5EF4-FFF2-40B4-BE49-F238E27FC236}">
                  <a16:creationId xmlns:a16="http://schemas.microsoft.com/office/drawing/2014/main" id="{F9A3C92F-8EEC-35FC-7F33-F193D8C8BAA1}"/>
                </a:ext>
              </a:extLst>
            </p:cNvPr>
            <p:cNvSpPr txBox="1"/>
            <p:nvPr/>
          </p:nvSpPr>
          <p:spPr>
            <a:xfrm>
              <a:off x="1528421" y="5276170"/>
              <a:ext cx="1614828" cy="315096"/>
            </a:xfrm>
            <a:prstGeom prst="rect">
              <a:avLst/>
            </a:prstGeom>
            <a:noFill/>
          </p:spPr>
          <p:txBody>
            <a:bodyPr wrap="square">
              <a:spAutoFit/>
            </a:bodyPr>
            <a:lstStyle/>
            <a:p>
              <a:pPr lvl="0"/>
              <a:r>
                <a:rPr lang="es-MX" sz="1400" b="1" dirty="0">
                  <a:latin typeface="Tw Cen MT Condensed" panose="020B0606020104020203" pitchFamily="34" charset="0"/>
                </a:rPr>
                <a:t>2 radicados SDP</a:t>
              </a:r>
              <a:endParaRPr lang="es-MX" sz="1000" b="1" dirty="0">
                <a:latin typeface="Tw Cen MT Condensed" panose="020B0606020104020203" pitchFamily="34" charset="0"/>
              </a:endParaRPr>
            </a:p>
          </p:txBody>
        </p:sp>
        <p:sp>
          <p:nvSpPr>
            <p:cNvPr id="49" name="CuadroTexto 48">
              <a:extLst>
                <a:ext uri="{FF2B5EF4-FFF2-40B4-BE49-F238E27FC236}">
                  <a16:creationId xmlns:a16="http://schemas.microsoft.com/office/drawing/2014/main" id="{A5A97055-080E-8CB2-604F-132AC60C8B13}"/>
                </a:ext>
              </a:extLst>
            </p:cNvPr>
            <p:cNvSpPr txBox="1"/>
            <p:nvPr/>
          </p:nvSpPr>
          <p:spPr>
            <a:xfrm>
              <a:off x="377271" y="5585574"/>
              <a:ext cx="1168602" cy="378114"/>
            </a:xfrm>
            <a:prstGeom prst="rect">
              <a:avLst/>
            </a:prstGeom>
            <a:noFill/>
          </p:spPr>
          <p:txBody>
            <a:bodyPr wrap="square">
              <a:spAutoFit/>
            </a:bodyPr>
            <a:lstStyle/>
            <a:p>
              <a:pPr lvl="0" algn="r"/>
              <a:r>
                <a:rPr lang="es-MX" b="1" dirty="0">
                  <a:latin typeface="Tw Cen MT Condensed" panose="020B0606020104020203" pitchFamily="34" charset="0"/>
                </a:rPr>
                <a:t>Fontibón:</a:t>
              </a:r>
              <a:endParaRPr lang="es-MX" sz="1100" b="1" i="1" dirty="0">
                <a:latin typeface="Tw Cen MT Condensed" panose="020B0606020104020203" pitchFamily="34" charset="0"/>
              </a:endParaRPr>
            </a:p>
          </p:txBody>
        </p:sp>
        <p:sp>
          <p:nvSpPr>
            <p:cNvPr id="50" name="CuadroTexto 49">
              <a:extLst>
                <a:ext uri="{FF2B5EF4-FFF2-40B4-BE49-F238E27FC236}">
                  <a16:creationId xmlns:a16="http://schemas.microsoft.com/office/drawing/2014/main" id="{7D4B61C0-E145-B3AA-7A06-28DE05A19E83}"/>
                </a:ext>
              </a:extLst>
            </p:cNvPr>
            <p:cNvSpPr txBox="1"/>
            <p:nvPr/>
          </p:nvSpPr>
          <p:spPr>
            <a:xfrm>
              <a:off x="1528421" y="5628050"/>
              <a:ext cx="1614828" cy="315096"/>
            </a:xfrm>
            <a:prstGeom prst="rect">
              <a:avLst/>
            </a:prstGeom>
            <a:noFill/>
          </p:spPr>
          <p:txBody>
            <a:bodyPr wrap="square">
              <a:spAutoFit/>
            </a:bodyPr>
            <a:lstStyle/>
            <a:p>
              <a:r>
                <a:rPr lang="es-MX" sz="1400" b="1" dirty="0">
                  <a:latin typeface="Tw Cen MT Condensed" panose="020B0606020104020203" pitchFamily="34" charset="0"/>
                </a:rPr>
                <a:t>5 radicados SDP</a:t>
              </a:r>
            </a:p>
          </p:txBody>
        </p:sp>
        <p:cxnSp>
          <p:nvCxnSpPr>
            <p:cNvPr id="51" name="Conector recto 50">
              <a:extLst>
                <a:ext uri="{FF2B5EF4-FFF2-40B4-BE49-F238E27FC236}">
                  <a16:creationId xmlns:a16="http://schemas.microsoft.com/office/drawing/2014/main" id="{0B5B656C-BE49-9989-1F4D-7DE078E259B5}"/>
                </a:ext>
              </a:extLst>
            </p:cNvPr>
            <p:cNvCxnSpPr>
              <a:cxnSpLocks/>
            </p:cNvCxnSpPr>
            <p:nvPr/>
          </p:nvCxnSpPr>
          <p:spPr>
            <a:xfrm flipV="1">
              <a:off x="1526424" y="5620191"/>
              <a:ext cx="0" cy="3106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52" name="Conector recto 51">
              <a:extLst>
                <a:ext uri="{FF2B5EF4-FFF2-40B4-BE49-F238E27FC236}">
                  <a16:creationId xmlns:a16="http://schemas.microsoft.com/office/drawing/2014/main" id="{C17E5FCA-9B29-B4C7-5FA5-BD1EB26B30D7}"/>
                </a:ext>
              </a:extLst>
            </p:cNvPr>
            <p:cNvCxnSpPr/>
            <p:nvPr/>
          </p:nvCxnSpPr>
          <p:spPr>
            <a:xfrm flipV="1">
              <a:off x="1526424" y="5311753"/>
              <a:ext cx="0" cy="205831"/>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53" name="Conector recto 52">
              <a:extLst>
                <a:ext uri="{FF2B5EF4-FFF2-40B4-BE49-F238E27FC236}">
                  <a16:creationId xmlns:a16="http://schemas.microsoft.com/office/drawing/2014/main" id="{600CA8F5-9EA8-F391-A021-2B4BAF106D0B}"/>
                </a:ext>
              </a:extLst>
            </p:cNvPr>
            <p:cNvCxnSpPr>
              <a:cxnSpLocks/>
            </p:cNvCxnSpPr>
            <p:nvPr/>
          </p:nvCxnSpPr>
          <p:spPr>
            <a:xfrm flipV="1">
              <a:off x="1526424" y="4727006"/>
              <a:ext cx="0" cy="478155"/>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54" name="Conector recto 53">
              <a:extLst>
                <a:ext uri="{FF2B5EF4-FFF2-40B4-BE49-F238E27FC236}">
                  <a16:creationId xmlns:a16="http://schemas.microsoft.com/office/drawing/2014/main" id="{DDF90689-897B-F6CF-1B7E-78835A1AA045}"/>
                </a:ext>
              </a:extLst>
            </p:cNvPr>
            <p:cNvCxnSpPr/>
            <p:nvPr/>
          </p:nvCxnSpPr>
          <p:spPr>
            <a:xfrm>
              <a:off x="436418" y="4594824"/>
              <a:ext cx="2597727" cy="0"/>
            </a:xfrm>
            <a:prstGeom prst="line">
              <a:avLst/>
            </a:prstGeom>
            <a:ln w="12700">
              <a:solidFill>
                <a:srgbClr val="1F957E"/>
              </a:solidFill>
            </a:ln>
          </p:spPr>
          <p:style>
            <a:lnRef idx="1">
              <a:schemeClr val="accent1"/>
            </a:lnRef>
            <a:fillRef idx="0">
              <a:schemeClr val="accent1"/>
            </a:fillRef>
            <a:effectRef idx="0">
              <a:schemeClr val="accent1"/>
            </a:effectRef>
            <a:fontRef idx="minor">
              <a:schemeClr val="tx1"/>
            </a:fontRef>
          </p:style>
        </p:cxnSp>
      </p:grpSp>
      <p:grpSp>
        <p:nvGrpSpPr>
          <p:cNvPr id="4" name="Grupo 3"/>
          <p:cNvGrpSpPr/>
          <p:nvPr/>
        </p:nvGrpSpPr>
        <p:grpSpPr>
          <a:xfrm>
            <a:off x="2629106" y="5030242"/>
            <a:ext cx="4305486" cy="3669665"/>
            <a:chOff x="3732568" y="6614850"/>
            <a:chExt cx="2680188" cy="2372643"/>
          </a:xfrm>
        </p:grpSpPr>
        <p:sp>
          <p:nvSpPr>
            <p:cNvPr id="9" name="CuadroTexto 8">
              <a:extLst>
                <a:ext uri="{FF2B5EF4-FFF2-40B4-BE49-F238E27FC236}">
                  <a16:creationId xmlns:a16="http://schemas.microsoft.com/office/drawing/2014/main" id="{5895C677-7280-B3F6-A968-B81005EE23A5}"/>
                </a:ext>
              </a:extLst>
            </p:cNvPr>
            <p:cNvSpPr txBox="1"/>
            <p:nvPr/>
          </p:nvSpPr>
          <p:spPr>
            <a:xfrm>
              <a:off x="4340675" y="7196541"/>
              <a:ext cx="1837431" cy="1790952"/>
            </a:xfrm>
            <a:prstGeom prst="rect">
              <a:avLst/>
            </a:prstGeom>
            <a:noFill/>
          </p:spPr>
          <p:txBody>
            <a:bodyPr wrap="square" rtlCol="0">
              <a:spAutoFit/>
            </a:bodyPr>
            <a:lstStyle/>
            <a:p>
              <a:r>
                <a:rPr lang="es-MX" sz="1200" b="1" dirty="0">
                  <a:latin typeface="Tw Cen MT Condensed" panose="020B0606020104020203" pitchFamily="34" charset="0"/>
                </a:rPr>
                <a:t>Estudios y Diseños en Bosa de  </a:t>
              </a:r>
              <a:r>
                <a:rPr lang="es-MX" b="1" dirty="0">
                  <a:solidFill>
                    <a:srgbClr val="1F957E"/>
                  </a:solidFill>
                  <a:latin typeface="Tw Cen MT Condensed" panose="020B0606020104020203" pitchFamily="34" charset="0"/>
                </a:rPr>
                <a:t>34</a:t>
              </a:r>
              <a:r>
                <a:rPr lang="es-MX" sz="1200" b="1" dirty="0">
                  <a:solidFill>
                    <a:srgbClr val="1F957E"/>
                  </a:solidFill>
                  <a:latin typeface="Tw Cen MT Condensed" panose="020B0606020104020203" pitchFamily="34" charset="0"/>
                </a:rPr>
                <a:t> segmentos viales</a:t>
              </a:r>
              <a:r>
                <a:rPr lang="es-MX" sz="1200" b="1" dirty="0">
                  <a:latin typeface="Tw Cen MT Condensed" panose="020B0606020104020203" pitchFamily="34" charset="0"/>
                </a:rPr>
                <a:t> ubicados en los barrios </a:t>
              </a:r>
              <a:r>
                <a:rPr lang="es-CO" sz="1200" b="1" dirty="0">
                  <a:latin typeface="Tw Cen MT Condensed" panose="020B0606020104020203" pitchFamily="34" charset="0"/>
                </a:rPr>
                <a:t>San José, Providencia, El Palmar y Manzanares. </a:t>
              </a:r>
            </a:p>
            <a:p>
              <a:endParaRPr lang="es-CO" sz="1200" b="1" dirty="0">
                <a:latin typeface="Tw Cen MT Condensed" panose="020B0606020104020203" pitchFamily="34" charset="0"/>
              </a:endParaRPr>
            </a:p>
            <a:p>
              <a:r>
                <a:rPr lang="es-CO" sz="1200" b="1" dirty="0">
                  <a:latin typeface="Tw Cen MT Condensed" panose="020B0606020104020203" pitchFamily="34" charset="0"/>
                </a:rPr>
                <a:t>Esta inversión aproximada de </a:t>
              </a:r>
              <a:r>
                <a:rPr lang="es-CO" sz="1200" b="1" dirty="0">
                  <a:solidFill>
                    <a:srgbClr val="1F957E"/>
                  </a:solidFill>
                  <a:latin typeface="Tw Cen MT Condensed" panose="020B0606020104020203" pitchFamily="34" charset="0"/>
                </a:rPr>
                <a:t>$</a:t>
              </a:r>
              <a:r>
                <a:rPr lang="es-CO" b="1" dirty="0">
                  <a:solidFill>
                    <a:srgbClr val="1F957E"/>
                  </a:solidFill>
                  <a:latin typeface="Tw Cen MT Condensed" panose="020B0606020104020203" pitchFamily="34" charset="0"/>
                </a:rPr>
                <a:t>400</a:t>
              </a:r>
              <a:r>
                <a:rPr lang="es-CO" sz="1200" b="1" dirty="0">
                  <a:solidFill>
                    <a:srgbClr val="1F957E"/>
                  </a:solidFill>
                  <a:latin typeface="Tw Cen MT Condensed" panose="020B0606020104020203" pitchFamily="34" charset="0"/>
                </a:rPr>
                <a:t> millones </a:t>
              </a:r>
              <a:r>
                <a:rPr lang="es-CO" sz="1200" b="1" dirty="0">
                  <a:latin typeface="Tw Cen MT Condensed" panose="020B0606020104020203" pitchFamily="34" charset="0"/>
                </a:rPr>
                <a:t>beneficiará directamente a más de </a:t>
              </a:r>
              <a:r>
                <a:rPr lang="es-CO" b="1" dirty="0">
                  <a:solidFill>
                    <a:srgbClr val="1F957E"/>
                  </a:solidFill>
                  <a:latin typeface="Tw Cen MT Condensed" panose="020B0606020104020203" pitchFamily="34" charset="0"/>
                </a:rPr>
                <a:t>850</a:t>
              </a:r>
              <a:r>
                <a:rPr lang="es-CO" sz="1200" b="1" dirty="0">
                  <a:latin typeface="Tw Cen MT Condensed" panose="020B0606020104020203" pitchFamily="34" charset="0"/>
                </a:rPr>
                <a:t> personas del sector.  </a:t>
              </a:r>
            </a:p>
            <a:p>
              <a:endParaRPr lang="es-CO" sz="1200" b="1" dirty="0">
                <a:latin typeface="Tw Cen MT Condensed" panose="020B0606020104020203" pitchFamily="34" charset="0"/>
              </a:endParaRPr>
            </a:p>
            <a:p>
              <a:r>
                <a:rPr lang="es-CO" sz="1200" b="1" dirty="0">
                  <a:latin typeface="Tw Cen MT Condensed" panose="020B0606020104020203" pitchFamily="34" charset="0"/>
                </a:rPr>
                <a:t>Área de intervención aproximada de </a:t>
              </a:r>
              <a:r>
                <a:rPr lang="es-CO" b="1" dirty="0">
                  <a:solidFill>
                    <a:srgbClr val="1F957E"/>
                  </a:solidFill>
                  <a:latin typeface="Tw Cen MT Condensed" panose="020B0606020104020203" pitchFamily="34" charset="0"/>
                </a:rPr>
                <a:t>5.600 m2 </a:t>
              </a:r>
              <a:r>
                <a:rPr lang="es-CO" sz="1200" b="1" dirty="0">
                  <a:latin typeface="Tw Cen MT Condensed" panose="020B0606020104020203" pitchFamily="34" charset="0"/>
                </a:rPr>
                <a:t>en </a:t>
              </a:r>
              <a:r>
                <a:rPr lang="es-CO" b="1" dirty="0">
                  <a:solidFill>
                    <a:srgbClr val="1F957E"/>
                  </a:solidFill>
                  <a:latin typeface="Tw Cen MT Condensed" panose="020B0606020104020203" pitchFamily="34" charset="0"/>
                </a:rPr>
                <a:t>34 </a:t>
              </a:r>
              <a:r>
                <a:rPr lang="es-CO" dirty="0">
                  <a:solidFill>
                    <a:srgbClr val="1F957E"/>
                  </a:solidFill>
                  <a:latin typeface="Tw Cen MT Condensed" panose="020B0606020104020203" pitchFamily="34" charset="0"/>
                </a:rPr>
                <a:t>segmentos viales </a:t>
              </a:r>
              <a:r>
                <a:rPr lang="es-CO" sz="1200" b="1" dirty="0">
                  <a:latin typeface="Tw Cen MT Condensed" panose="020B0606020104020203" pitchFamily="34" charset="0"/>
                </a:rPr>
                <a:t>diseñados en el marco del contrato de consultoría</a:t>
              </a:r>
            </a:p>
            <a:p>
              <a:endParaRPr lang="es-CO" sz="1200" b="1" dirty="0">
                <a:latin typeface="Tw Cen MT Condensed" panose="020B0606020104020203" pitchFamily="34" charset="0"/>
              </a:endParaRPr>
            </a:p>
          </p:txBody>
        </p:sp>
        <p:sp>
          <p:nvSpPr>
            <p:cNvPr id="57" name="Elipse 56">
              <a:extLst>
                <a:ext uri="{FF2B5EF4-FFF2-40B4-BE49-F238E27FC236}">
                  <a16:creationId xmlns:a16="http://schemas.microsoft.com/office/drawing/2014/main" id="{FC490EAE-88A9-B20F-26ED-2AC00E7CA229}"/>
                </a:ext>
              </a:extLst>
            </p:cNvPr>
            <p:cNvSpPr/>
            <p:nvPr/>
          </p:nvSpPr>
          <p:spPr>
            <a:xfrm>
              <a:off x="3781555" y="6664841"/>
              <a:ext cx="221646" cy="232760"/>
            </a:xfrm>
            <a:prstGeom prst="ellipse">
              <a:avLst/>
            </a:prstGeom>
            <a:solidFill>
              <a:srgbClr val="0070C0"/>
            </a:solidFill>
            <a:ln w="1905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1100" b="1" dirty="0">
                  <a:latin typeface="Tw Cen MT Condensed" panose="020B0606020104020203" pitchFamily="34" charset="0"/>
                </a:rPr>
                <a:t>C</a:t>
              </a:r>
              <a:endParaRPr lang="es-CO" sz="1100" b="1" dirty="0">
                <a:latin typeface="Tw Cen MT Condensed" panose="020B0606020104020203" pitchFamily="34" charset="0"/>
              </a:endParaRPr>
            </a:p>
          </p:txBody>
        </p:sp>
        <p:sp>
          <p:nvSpPr>
            <p:cNvPr id="58" name="CuadroTexto 57">
              <a:extLst>
                <a:ext uri="{FF2B5EF4-FFF2-40B4-BE49-F238E27FC236}">
                  <a16:creationId xmlns:a16="http://schemas.microsoft.com/office/drawing/2014/main" id="{A3BB9CFF-EFD8-75C4-C654-264143479EEF}"/>
                </a:ext>
              </a:extLst>
            </p:cNvPr>
            <p:cNvSpPr txBox="1"/>
            <p:nvPr/>
          </p:nvSpPr>
          <p:spPr>
            <a:xfrm>
              <a:off x="4263119" y="7052437"/>
              <a:ext cx="451101" cy="444801"/>
            </a:xfrm>
            <a:prstGeom prst="rect">
              <a:avLst/>
            </a:prstGeom>
            <a:noFill/>
          </p:spPr>
          <p:txBody>
            <a:bodyPr wrap="square">
              <a:spAutoFit/>
            </a:bodyPr>
            <a:lstStyle/>
            <a:p>
              <a:pPr lvl="0" algn="r"/>
              <a:r>
                <a:rPr lang="es-MX" b="1" dirty="0">
                  <a:latin typeface="Tw Cen MT Condensed" panose="020B0606020104020203" pitchFamily="34" charset="0"/>
                </a:rPr>
                <a:t>Bosa:</a:t>
              </a:r>
              <a:endParaRPr lang="es-MX" sz="1100" b="1" i="1" dirty="0">
                <a:latin typeface="Tw Cen MT Condensed" panose="020B0606020104020203" pitchFamily="34" charset="0"/>
              </a:endParaRPr>
            </a:p>
          </p:txBody>
        </p:sp>
        <p:sp>
          <p:nvSpPr>
            <p:cNvPr id="60" name="CuadroTexto 59">
              <a:extLst>
                <a:ext uri="{FF2B5EF4-FFF2-40B4-BE49-F238E27FC236}">
                  <a16:creationId xmlns:a16="http://schemas.microsoft.com/office/drawing/2014/main" id="{F88B2D69-BD8B-E7E9-7002-444758019FB7}"/>
                </a:ext>
              </a:extLst>
            </p:cNvPr>
            <p:cNvSpPr txBox="1"/>
            <p:nvPr/>
          </p:nvSpPr>
          <p:spPr>
            <a:xfrm>
              <a:off x="4083789" y="6614850"/>
              <a:ext cx="1938566" cy="417889"/>
            </a:xfrm>
            <a:prstGeom prst="rect">
              <a:avLst/>
            </a:prstGeom>
            <a:noFill/>
          </p:spPr>
          <p:txBody>
            <a:bodyPr wrap="square">
              <a:spAutoFit/>
            </a:bodyPr>
            <a:lstStyle/>
            <a:p>
              <a:pPr lvl="0"/>
              <a:r>
                <a:rPr lang="es-MX" b="1" dirty="0">
                  <a:latin typeface="Tw Cen MT Condensed" panose="020B0606020104020203" pitchFamily="34" charset="0"/>
                </a:rPr>
                <a:t>Programa de Mejoramiento Integral de Barrios*</a:t>
              </a:r>
              <a:endParaRPr lang="es-MX" sz="1100" b="1" i="1" dirty="0">
                <a:latin typeface="Tw Cen MT Condensed" panose="020B0606020104020203" pitchFamily="34" charset="0"/>
              </a:endParaRPr>
            </a:p>
          </p:txBody>
        </p:sp>
        <p:cxnSp>
          <p:nvCxnSpPr>
            <p:cNvPr id="68" name="Conector recto 67">
              <a:extLst>
                <a:ext uri="{FF2B5EF4-FFF2-40B4-BE49-F238E27FC236}">
                  <a16:creationId xmlns:a16="http://schemas.microsoft.com/office/drawing/2014/main" id="{D742FD0B-E13F-D710-CE8E-AF84E2C89D14}"/>
                </a:ext>
              </a:extLst>
            </p:cNvPr>
            <p:cNvCxnSpPr>
              <a:cxnSpLocks/>
            </p:cNvCxnSpPr>
            <p:nvPr/>
          </p:nvCxnSpPr>
          <p:spPr>
            <a:xfrm flipH="1" flipV="1">
              <a:off x="4253235" y="7275391"/>
              <a:ext cx="695" cy="1447452"/>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69" name="Conector recto 68">
              <a:extLst>
                <a:ext uri="{FF2B5EF4-FFF2-40B4-BE49-F238E27FC236}">
                  <a16:creationId xmlns:a16="http://schemas.microsoft.com/office/drawing/2014/main" id="{69AB2481-A99D-F37F-B1EE-162DB6C15042}"/>
                </a:ext>
              </a:extLst>
            </p:cNvPr>
            <p:cNvCxnSpPr>
              <a:cxnSpLocks/>
            </p:cNvCxnSpPr>
            <p:nvPr/>
          </p:nvCxnSpPr>
          <p:spPr>
            <a:xfrm>
              <a:off x="3732568" y="6986706"/>
              <a:ext cx="2680188" cy="0"/>
            </a:xfrm>
            <a:prstGeom prst="line">
              <a:avLst/>
            </a:prstGeom>
            <a:ln w="12700">
              <a:solidFill>
                <a:srgbClr val="1F957E"/>
              </a:solidFill>
            </a:ln>
          </p:spPr>
          <p:style>
            <a:lnRef idx="1">
              <a:schemeClr val="accent1"/>
            </a:lnRef>
            <a:fillRef idx="0">
              <a:schemeClr val="accent1"/>
            </a:fillRef>
            <a:effectRef idx="0">
              <a:schemeClr val="accent1"/>
            </a:effectRef>
            <a:fontRef idx="minor">
              <a:schemeClr val="tx1"/>
            </a:fontRef>
          </p:style>
        </p:cxnSp>
      </p:grpSp>
      <p:grpSp>
        <p:nvGrpSpPr>
          <p:cNvPr id="3" name="Grupo 2"/>
          <p:cNvGrpSpPr/>
          <p:nvPr/>
        </p:nvGrpSpPr>
        <p:grpSpPr>
          <a:xfrm>
            <a:off x="562624" y="2738035"/>
            <a:ext cx="1625861" cy="1121310"/>
            <a:chOff x="2455919" y="4040237"/>
            <a:chExt cx="967431" cy="630103"/>
          </a:xfrm>
        </p:grpSpPr>
        <p:sp>
          <p:nvSpPr>
            <p:cNvPr id="81" name="Elipse 80">
              <a:extLst>
                <a:ext uri="{FF2B5EF4-FFF2-40B4-BE49-F238E27FC236}">
                  <a16:creationId xmlns:a16="http://schemas.microsoft.com/office/drawing/2014/main" id="{87703A3D-D1BB-7109-D4F1-2FDF947B1810}"/>
                </a:ext>
              </a:extLst>
            </p:cNvPr>
            <p:cNvSpPr/>
            <p:nvPr/>
          </p:nvSpPr>
          <p:spPr>
            <a:xfrm>
              <a:off x="3066531" y="4467898"/>
              <a:ext cx="108024" cy="108024"/>
            </a:xfrm>
            <a:prstGeom prst="ellipse">
              <a:avLst/>
            </a:prstGeom>
            <a:solidFill>
              <a:srgbClr val="FF00FF"/>
            </a:solidFill>
            <a:ln w="1270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506" b="1" dirty="0">
                  <a:latin typeface="Century Gothic" panose="020B0502020202020204" pitchFamily="34" charset="0"/>
                </a:rPr>
                <a:t>23</a:t>
              </a:r>
              <a:endParaRPr lang="es-CO" sz="506" b="1" dirty="0">
                <a:latin typeface="Century Gothic" panose="020B0502020202020204" pitchFamily="34" charset="0"/>
              </a:endParaRPr>
            </a:p>
          </p:txBody>
        </p:sp>
        <p:sp>
          <p:nvSpPr>
            <p:cNvPr id="85" name="Elipse 84">
              <a:extLst>
                <a:ext uri="{FF2B5EF4-FFF2-40B4-BE49-F238E27FC236}">
                  <a16:creationId xmlns:a16="http://schemas.microsoft.com/office/drawing/2014/main" id="{2A81F34E-6DED-C5B8-B0B8-7070FD8E8061}"/>
                </a:ext>
              </a:extLst>
            </p:cNvPr>
            <p:cNvSpPr/>
            <p:nvPr/>
          </p:nvSpPr>
          <p:spPr>
            <a:xfrm>
              <a:off x="2589168" y="4276815"/>
              <a:ext cx="108024" cy="108024"/>
            </a:xfrm>
            <a:prstGeom prst="ellipse">
              <a:avLst/>
            </a:prstGeom>
            <a:solidFill>
              <a:srgbClr val="FF00FF"/>
            </a:solidFill>
            <a:ln w="1270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506" b="1" dirty="0">
                  <a:latin typeface="Century Gothic" panose="020B0502020202020204" pitchFamily="34" charset="0"/>
                </a:rPr>
                <a:t>5</a:t>
              </a:r>
              <a:endParaRPr lang="es-CO" sz="506" b="1" dirty="0">
                <a:latin typeface="Century Gothic" panose="020B0502020202020204" pitchFamily="34" charset="0"/>
              </a:endParaRPr>
            </a:p>
          </p:txBody>
        </p:sp>
        <p:sp>
          <p:nvSpPr>
            <p:cNvPr id="89" name="Elipse 88">
              <a:extLst>
                <a:ext uri="{FF2B5EF4-FFF2-40B4-BE49-F238E27FC236}">
                  <a16:creationId xmlns:a16="http://schemas.microsoft.com/office/drawing/2014/main" id="{772C3F94-6269-211C-920A-778CFC813B10}"/>
                </a:ext>
              </a:extLst>
            </p:cNvPr>
            <p:cNvSpPr/>
            <p:nvPr/>
          </p:nvSpPr>
          <p:spPr>
            <a:xfrm>
              <a:off x="3129072" y="4349603"/>
              <a:ext cx="108024" cy="108024"/>
            </a:xfrm>
            <a:prstGeom prst="ellipse">
              <a:avLst/>
            </a:prstGeom>
            <a:solidFill>
              <a:srgbClr val="7030A0"/>
            </a:solidFill>
            <a:ln w="1270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506" b="1" dirty="0">
                  <a:latin typeface="Century Gothic" panose="020B0502020202020204" pitchFamily="34" charset="0"/>
                </a:rPr>
                <a:t>2</a:t>
              </a:r>
              <a:endParaRPr lang="es-CO" sz="506" b="1" dirty="0">
                <a:latin typeface="Century Gothic" panose="020B0502020202020204" pitchFamily="34" charset="0"/>
              </a:endParaRPr>
            </a:p>
          </p:txBody>
        </p:sp>
        <p:sp>
          <p:nvSpPr>
            <p:cNvPr id="93" name="Elipse 92">
              <a:extLst>
                <a:ext uri="{FF2B5EF4-FFF2-40B4-BE49-F238E27FC236}">
                  <a16:creationId xmlns:a16="http://schemas.microsoft.com/office/drawing/2014/main" id="{9CE755E3-CED8-3524-882E-1CFD1DE96037}"/>
                </a:ext>
              </a:extLst>
            </p:cNvPr>
            <p:cNvSpPr/>
            <p:nvPr/>
          </p:nvSpPr>
          <p:spPr>
            <a:xfrm>
              <a:off x="3074462" y="4181614"/>
              <a:ext cx="108024" cy="108024"/>
            </a:xfrm>
            <a:prstGeom prst="ellipse">
              <a:avLst/>
            </a:prstGeom>
            <a:solidFill>
              <a:srgbClr val="7030A0"/>
            </a:solidFill>
            <a:ln w="1270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506" b="1" dirty="0">
                  <a:latin typeface="Century Gothic" panose="020B0502020202020204" pitchFamily="34" charset="0"/>
                </a:rPr>
                <a:t>2</a:t>
              </a:r>
              <a:endParaRPr lang="es-CO" sz="506" b="1" dirty="0">
                <a:latin typeface="Century Gothic" panose="020B0502020202020204" pitchFamily="34" charset="0"/>
              </a:endParaRPr>
            </a:p>
          </p:txBody>
        </p:sp>
        <p:sp>
          <p:nvSpPr>
            <p:cNvPr id="95" name="Elipse 94">
              <a:extLst>
                <a:ext uri="{FF2B5EF4-FFF2-40B4-BE49-F238E27FC236}">
                  <a16:creationId xmlns:a16="http://schemas.microsoft.com/office/drawing/2014/main" id="{B99A5F71-6670-9863-6290-8A151753BE60}"/>
                </a:ext>
              </a:extLst>
            </p:cNvPr>
            <p:cNvSpPr/>
            <p:nvPr/>
          </p:nvSpPr>
          <p:spPr>
            <a:xfrm>
              <a:off x="2680328" y="4194981"/>
              <a:ext cx="108024" cy="108024"/>
            </a:xfrm>
            <a:prstGeom prst="ellipse">
              <a:avLst/>
            </a:prstGeom>
            <a:solidFill>
              <a:srgbClr val="7030A0"/>
            </a:solidFill>
            <a:ln w="1270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506" b="1" dirty="0">
                  <a:latin typeface="Century Gothic" panose="020B0502020202020204" pitchFamily="34" charset="0"/>
                </a:rPr>
                <a:t>5</a:t>
              </a:r>
              <a:endParaRPr lang="es-CO" sz="506" b="1" dirty="0">
                <a:latin typeface="Century Gothic" panose="020B0502020202020204" pitchFamily="34" charset="0"/>
              </a:endParaRPr>
            </a:p>
          </p:txBody>
        </p:sp>
        <p:sp>
          <p:nvSpPr>
            <p:cNvPr id="97" name="Elipse 96">
              <a:extLst>
                <a:ext uri="{FF2B5EF4-FFF2-40B4-BE49-F238E27FC236}">
                  <a16:creationId xmlns:a16="http://schemas.microsoft.com/office/drawing/2014/main" id="{DEEC56C4-2C0A-45DD-E527-4356E3DE26FC}"/>
                </a:ext>
              </a:extLst>
            </p:cNvPr>
            <p:cNvSpPr/>
            <p:nvPr/>
          </p:nvSpPr>
          <p:spPr>
            <a:xfrm>
              <a:off x="3214238" y="4528177"/>
              <a:ext cx="108024" cy="108024"/>
            </a:xfrm>
            <a:prstGeom prst="ellipse">
              <a:avLst/>
            </a:prstGeom>
            <a:solidFill>
              <a:srgbClr val="00B0F0"/>
            </a:solidFill>
            <a:ln w="12700">
              <a:solidFill>
                <a:srgbClr val="FDFDF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506" b="1" dirty="0">
                  <a:latin typeface="Century Gothic" panose="020B0502020202020204" pitchFamily="34" charset="0"/>
                </a:rPr>
                <a:t>34</a:t>
              </a:r>
              <a:endParaRPr lang="es-CO" sz="506" b="1" dirty="0">
                <a:latin typeface="Century Gothic" panose="020B0502020202020204" pitchFamily="34" charset="0"/>
              </a:endParaRPr>
            </a:p>
          </p:txBody>
        </p:sp>
        <p:sp>
          <p:nvSpPr>
            <p:cNvPr id="99" name="CuadroTexto 98">
              <a:extLst>
                <a:ext uri="{FF2B5EF4-FFF2-40B4-BE49-F238E27FC236}">
                  <a16:creationId xmlns:a16="http://schemas.microsoft.com/office/drawing/2014/main" id="{B61A56CF-E787-9DE7-7A00-C63CB3171157}"/>
                </a:ext>
              </a:extLst>
            </p:cNvPr>
            <p:cNvSpPr txBox="1"/>
            <p:nvPr/>
          </p:nvSpPr>
          <p:spPr>
            <a:xfrm>
              <a:off x="3110653" y="4422323"/>
              <a:ext cx="312697" cy="248017"/>
            </a:xfrm>
            <a:prstGeom prst="rect">
              <a:avLst/>
            </a:prstGeom>
            <a:noFill/>
          </p:spPr>
          <p:txBody>
            <a:bodyPr wrap="square">
              <a:spAutoFit/>
            </a:bodyPr>
            <a:lstStyle/>
            <a:p>
              <a:pPr lvl="0" algn="ctr"/>
              <a:r>
                <a:rPr lang="es-MX" sz="506" b="1" dirty="0">
                  <a:latin typeface="Century Gothic" panose="020B0502020202020204" pitchFamily="34" charset="0"/>
                </a:rPr>
                <a:t>BOSA</a:t>
              </a:r>
              <a:endParaRPr lang="es-MX" sz="113" b="1" i="1" dirty="0">
                <a:latin typeface="Century Gothic" panose="020B0502020202020204" pitchFamily="34" charset="0"/>
              </a:endParaRPr>
            </a:p>
          </p:txBody>
        </p:sp>
        <p:sp>
          <p:nvSpPr>
            <p:cNvPr id="101" name="CuadroTexto 100">
              <a:extLst>
                <a:ext uri="{FF2B5EF4-FFF2-40B4-BE49-F238E27FC236}">
                  <a16:creationId xmlns:a16="http://schemas.microsoft.com/office/drawing/2014/main" id="{305380ED-478F-EEE5-F1B2-0144BE584B40}"/>
                </a:ext>
              </a:extLst>
            </p:cNvPr>
            <p:cNvSpPr txBox="1"/>
            <p:nvPr/>
          </p:nvSpPr>
          <p:spPr>
            <a:xfrm>
              <a:off x="2857558" y="4040237"/>
              <a:ext cx="441747" cy="95627"/>
            </a:xfrm>
            <a:prstGeom prst="rect">
              <a:avLst/>
            </a:prstGeom>
            <a:noFill/>
          </p:spPr>
          <p:txBody>
            <a:bodyPr wrap="square">
              <a:spAutoFit/>
            </a:bodyPr>
            <a:lstStyle/>
            <a:p>
              <a:pPr lvl="0" algn="ctr"/>
              <a:r>
                <a:rPr lang="es-MX" sz="506" b="1" dirty="0">
                  <a:latin typeface="Century Gothic" panose="020B0502020202020204" pitchFamily="34" charset="0"/>
                </a:rPr>
                <a:t>KENNEDY</a:t>
              </a:r>
              <a:endParaRPr lang="es-MX" sz="113" b="1" i="1" dirty="0">
                <a:latin typeface="Century Gothic" panose="020B0502020202020204" pitchFamily="34" charset="0"/>
              </a:endParaRPr>
            </a:p>
          </p:txBody>
        </p:sp>
        <p:sp>
          <p:nvSpPr>
            <p:cNvPr id="103" name="CuadroTexto 102">
              <a:extLst>
                <a:ext uri="{FF2B5EF4-FFF2-40B4-BE49-F238E27FC236}">
                  <a16:creationId xmlns:a16="http://schemas.microsoft.com/office/drawing/2014/main" id="{3FD32047-F87A-5298-B785-FA56F6287DDC}"/>
                </a:ext>
              </a:extLst>
            </p:cNvPr>
            <p:cNvSpPr txBox="1"/>
            <p:nvPr/>
          </p:nvSpPr>
          <p:spPr>
            <a:xfrm>
              <a:off x="2455919" y="4095794"/>
              <a:ext cx="448819" cy="248017"/>
            </a:xfrm>
            <a:prstGeom prst="rect">
              <a:avLst/>
            </a:prstGeom>
            <a:noFill/>
          </p:spPr>
          <p:txBody>
            <a:bodyPr wrap="square">
              <a:spAutoFit/>
            </a:bodyPr>
            <a:lstStyle/>
            <a:p>
              <a:pPr lvl="0" algn="ctr"/>
              <a:r>
                <a:rPr lang="es-MX" sz="506" b="1" dirty="0">
                  <a:latin typeface="Century Gothic" panose="020B0502020202020204" pitchFamily="34" charset="0"/>
                </a:rPr>
                <a:t>FONTIBÓN</a:t>
              </a:r>
              <a:endParaRPr lang="es-MX" sz="113" b="1" i="1" dirty="0">
                <a:latin typeface="Century Gothic" panose="020B0502020202020204" pitchFamily="34" charset="0"/>
              </a:endParaRPr>
            </a:p>
          </p:txBody>
        </p:sp>
      </p:grpSp>
      <p:sp>
        <p:nvSpPr>
          <p:cNvPr id="23" name="Rectángulo 22"/>
          <p:cNvSpPr/>
          <p:nvPr/>
        </p:nvSpPr>
        <p:spPr>
          <a:xfrm>
            <a:off x="300728" y="6394992"/>
            <a:ext cx="2724479" cy="2258439"/>
          </a:xfrm>
          <a:prstGeom prst="rect">
            <a:avLst/>
          </a:prstGeom>
        </p:spPr>
        <p:txBody>
          <a:bodyPr wrap="square">
            <a:spAutoFit/>
          </a:bodyPr>
          <a:lstStyle/>
          <a:p>
            <a:pPr algn="just">
              <a:lnSpc>
                <a:spcPct val="107000"/>
              </a:lnSpc>
              <a:spcAft>
                <a:spcPts val="0"/>
              </a:spcAft>
            </a:pPr>
            <a:r>
              <a:rPr lang="es-CO" sz="1200" dirty="0">
                <a:latin typeface="Tw Cen MT Condensed" panose="020B0606020104020203" pitchFamily="34" charset="0"/>
              </a:rPr>
              <a:t>*Proyecto de estudios y diseños “Conurbación Ciudad Bolívar – Soacha y Conurbación Bosa – Soacha” mediante el contrato de consultoría 881-2021 con el objeto de “Elaborar los estudios y diseños del componente de movilidad y espacio público en los territorios priorizados por la Secretaría Distrital del Hábitat "conurbación Ciudad Bolívar - Soacha" y "conurbación Bosa - Soacha" y su respectivo contrato de interventoría número 914 de 2021, con fecha de inicio el 16 de noviembre de 2021 y fecha de finalización el 30 de julio de 2022. </a:t>
            </a:r>
          </a:p>
        </p:txBody>
      </p:sp>
    </p:spTree>
    <p:extLst>
      <p:ext uri="{BB962C8B-B14F-4D97-AF65-F5344CB8AC3E}">
        <p14:creationId xmlns:p14="http://schemas.microsoft.com/office/powerpoint/2010/main" val="3735798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6857DA-8920-9D95-5B99-71E87C620E90}"/>
              </a:ext>
            </a:extLst>
          </p:cNvPr>
          <p:cNvSpPr txBox="1"/>
          <p:nvPr/>
        </p:nvSpPr>
        <p:spPr>
          <a:xfrm>
            <a:off x="2009775" y="204899"/>
            <a:ext cx="2838450" cy="461665"/>
          </a:xfrm>
          <a:prstGeom prst="rect">
            <a:avLst/>
          </a:prstGeom>
          <a:noFill/>
        </p:spPr>
        <p:txBody>
          <a:bodyPr wrap="square" lIns="91440" tIns="45720" rIns="91440" bIns="45720" rtlCol="0" anchor="t">
            <a:spAutoFit/>
          </a:bodyPr>
          <a:lstStyle/>
          <a:p>
            <a:pPr algn="ctr"/>
            <a:r>
              <a:rPr lang="es-CO" sz="2400" b="1" dirty="0">
                <a:solidFill>
                  <a:srgbClr val="299E89"/>
                </a:solidFill>
                <a:latin typeface="Tw Cen MT Condensed"/>
              </a:rPr>
              <a:t>LEGALIZACIÓN</a:t>
            </a:r>
          </a:p>
        </p:txBody>
      </p:sp>
      <p:graphicFrame>
        <p:nvGraphicFramePr>
          <p:cNvPr id="9" name="Tabla 8"/>
          <p:cNvGraphicFramePr>
            <a:graphicFrameLocks noGrp="1"/>
          </p:cNvGraphicFramePr>
          <p:nvPr>
            <p:extLst>
              <p:ext uri="{D42A27DB-BD31-4B8C-83A1-F6EECF244321}">
                <p14:modId xmlns:p14="http://schemas.microsoft.com/office/powerpoint/2010/main" val="3242420056"/>
              </p:ext>
            </p:extLst>
          </p:nvPr>
        </p:nvGraphicFramePr>
        <p:xfrm>
          <a:off x="391445" y="761999"/>
          <a:ext cx="6148135" cy="7476739"/>
        </p:xfrm>
        <a:graphic>
          <a:graphicData uri="http://schemas.openxmlformats.org/drawingml/2006/table">
            <a:tbl>
              <a:tblPr firstRow="1" bandRow="1">
                <a:tableStyleId>{5940675A-B579-460E-94D1-54222C63F5DA}</a:tableStyleId>
              </a:tblPr>
              <a:tblGrid>
                <a:gridCol w="1004218">
                  <a:extLst>
                    <a:ext uri="{9D8B030D-6E8A-4147-A177-3AD203B41FA5}">
                      <a16:colId xmlns:a16="http://schemas.microsoft.com/office/drawing/2014/main" val="20000"/>
                    </a:ext>
                  </a:extLst>
                </a:gridCol>
                <a:gridCol w="2117558">
                  <a:extLst>
                    <a:ext uri="{9D8B030D-6E8A-4147-A177-3AD203B41FA5}">
                      <a16:colId xmlns:a16="http://schemas.microsoft.com/office/drawing/2014/main" val="20001"/>
                    </a:ext>
                  </a:extLst>
                </a:gridCol>
                <a:gridCol w="938463">
                  <a:extLst>
                    <a:ext uri="{9D8B030D-6E8A-4147-A177-3AD203B41FA5}">
                      <a16:colId xmlns:a16="http://schemas.microsoft.com/office/drawing/2014/main" val="20002"/>
                    </a:ext>
                  </a:extLst>
                </a:gridCol>
                <a:gridCol w="962527">
                  <a:extLst>
                    <a:ext uri="{9D8B030D-6E8A-4147-A177-3AD203B41FA5}">
                      <a16:colId xmlns:a16="http://schemas.microsoft.com/office/drawing/2014/main" val="20003"/>
                    </a:ext>
                  </a:extLst>
                </a:gridCol>
                <a:gridCol w="1125369">
                  <a:extLst>
                    <a:ext uri="{9D8B030D-6E8A-4147-A177-3AD203B41FA5}">
                      <a16:colId xmlns:a16="http://schemas.microsoft.com/office/drawing/2014/main" val="20004"/>
                    </a:ext>
                  </a:extLst>
                </a:gridCol>
              </a:tblGrid>
              <a:tr h="687553">
                <a:tc>
                  <a:txBody>
                    <a:bodyPr/>
                    <a:lstStyle/>
                    <a:p>
                      <a:pPr algn="ctr"/>
                      <a:r>
                        <a:rPr lang="es-CO" sz="1800" b="1" dirty="0">
                          <a:solidFill>
                            <a:schemeClr val="bg1"/>
                          </a:solidFill>
                          <a:latin typeface="Tw Cen MT Condensed" panose="020B0606020104020203" pitchFamily="34" charset="0"/>
                        </a:rPr>
                        <a:t>Localidad</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Nombre</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Total de predios</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Población</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Estado</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10000"/>
                  </a:ext>
                </a:extLst>
              </a:tr>
              <a:tr h="436561">
                <a:tc rowSpan="4">
                  <a:txBody>
                    <a:bodyPr/>
                    <a:lstStyle/>
                    <a:p>
                      <a:pPr algn="ctr"/>
                      <a:r>
                        <a:rPr lang="es-CO" sz="1600" b="1" kern="1200" dirty="0">
                          <a:solidFill>
                            <a:schemeClr val="bg1"/>
                          </a:solidFill>
                          <a:latin typeface="Tw Cen MT Condensed" panose="020B0606020104020203" pitchFamily="34" charset="0"/>
                          <a:ea typeface="+mn-ea"/>
                          <a:cs typeface="+mn-cs"/>
                        </a:rPr>
                        <a:t>Kennedy</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Alquería la Fragua II Sector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23 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71 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rowSpan="4">
                  <a:txBody>
                    <a:bodyPr/>
                    <a:lstStyle/>
                    <a:p>
                      <a:pPr algn="ctr"/>
                      <a:r>
                        <a:rPr lang="es-CO" sz="1400" b="0" kern="1200" dirty="0">
                          <a:solidFill>
                            <a:schemeClr val="tx1"/>
                          </a:solidFill>
                          <a:latin typeface="Tw Cen MT Condensed" panose="020B0606020104020203" pitchFamily="34" charset="0"/>
                          <a:ea typeface="+mn-ea"/>
                          <a:cs typeface="+mn-cs"/>
                        </a:rPr>
                        <a:t>RADICADOS Secretaría Distrital de Planeación </a:t>
                      </a:r>
                      <a:endParaRPr lang="es-ES" sz="1400" b="0" kern="1200" dirty="0">
                        <a:solidFill>
                          <a:schemeClr val="tx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extLst>
                  <a:ext uri="{0D108BD9-81ED-4DB2-BD59-A6C34878D82A}">
                    <a16:rowId xmlns:a16="http://schemas.microsoft.com/office/drawing/2014/main" val="10001"/>
                  </a:ext>
                </a:extLst>
              </a:tr>
              <a:tr h="436561">
                <a:tc vMerge="1">
                  <a:txBody>
                    <a:bodyPr/>
                    <a:lstStyle/>
                    <a:p>
                      <a:endParaRPr lang="es-ES" dirty="0"/>
                    </a:p>
                  </a:txBody>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Carvajal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78 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164 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vMerge="1">
                  <a:txBody>
                    <a:bodyPr/>
                    <a:lstStyle/>
                    <a:p>
                      <a:endParaRPr lang="es-ES" dirty="0"/>
                    </a:p>
                  </a:txBody>
                  <a:tcPr/>
                </a:tc>
                <a:extLst>
                  <a:ext uri="{0D108BD9-81ED-4DB2-BD59-A6C34878D82A}">
                    <a16:rowId xmlns:a16="http://schemas.microsoft.com/office/drawing/2014/main" val="10002"/>
                  </a:ext>
                </a:extLst>
              </a:tr>
              <a:tr h="436561">
                <a:tc vMerge="1">
                  <a:txBody>
                    <a:bodyPr/>
                    <a:lstStyle/>
                    <a:p>
                      <a:endParaRPr lang="es-ES" dirty="0"/>
                    </a:p>
                  </a:txBody>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Fundación Perpetuo Socorro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32 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103 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vMerge="1">
                  <a:txBody>
                    <a:bodyPr/>
                    <a:lstStyle/>
                    <a:p>
                      <a:endParaRPr lang="es-ES" dirty="0"/>
                    </a:p>
                  </a:txBody>
                  <a:tcPr/>
                </a:tc>
                <a:extLst>
                  <a:ext uri="{0D108BD9-81ED-4DB2-BD59-A6C34878D82A}">
                    <a16:rowId xmlns:a16="http://schemas.microsoft.com/office/drawing/2014/main" val="10003"/>
                  </a:ext>
                </a:extLst>
              </a:tr>
              <a:tr h="436561">
                <a:tc vMerge="1">
                  <a:txBody>
                    <a:bodyPr/>
                    <a:lstStyle/>
                    <a:p>
                      <a:endParaRPr lang="es-ES" dirty="0"/>
                    </a:p>
                  </a:txBody>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Villa Castilla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31 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68 </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030A0">
                        <a:alpha val="11000"/>
                      </a:srgbClr>
                    </a:solidFill>
                  </a:tcPr>
                </a:tc>
                <a:tc vMerge="1">
                  <a:txBody>
                    <a:bodyPr/>
                    <a:lstStyle/>
                    <a:p>
                      <a:endParaRPr lang="es-ES" dirty="0"/>
                    </a:p>
                  </a:txBody>
                  <a:tcPr/>
                </a:tc>
                <a:extLst>
                  <a:ext uri="{0D108BD9-81ED-4DB2-BD59-A6C34878D82A}">
                    <a16:rowId xmlns:a16="http://schemas.microsoft.com/office/drawing/2014/main" val="10004"/>
                  </a:ext>
                </a:extLst>
              </a:tr>
              <a:tr h="436561">
                <a:tc rowSpan="5">
                  <a:txBody>
                    <a:bodyPr/>
                    <a:lstStyle/>
                    <a:p>
                      <a:pPr marL="0" algn="ctr" defTabSz="685800" rtl="0" eaLnBrk="1" latinLnBrk="0" hangingPunct="1"/>
                      <a:r>
                        <a:rPr lang="es-CO" sz="1600" b="1" kern="1200" dirty="0">
                          <a:solidFill>
                            <a:schemeClr val="bg1"/>
                          </a:solidFill>
                          <a:latin typeface="Tw Cen MT Condensed" panose="020B0606020104020203" pitchFamily="34" charset="0"/>
                          <a:ea typeface="+mn-ea"/>
                          <a:cs typeface="+mn-cs"/>
                        </a:rPr>
                        <a:t>Fontibón</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Bogotano I Sector</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33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58</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rowSpan="5">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mn-cs"/>
                        </a:rPr>
                        <a:t>RADICADOS Secretaría Distrital de Planeación.</a:t>
                      </a:r>
                      <a:endParaRPr lang="es-ES" sz="1400" b="0" kern="1200" dirty="0">
                        <a:solidFill>
                          <a:schemeClr val="tx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extLst>
                  <a:ext uri="{0D108BD9-81ED-4DB2-BD59-A6C34878D82A}">
                    <a16:rowId xmlns:a16="http://schemas.microsoft.com/office/drawing/2014/main" val="10005"/>
                  </a:ext>
                </a:extLst>
              </a:tr>
              <a:tr h="43656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Buenos Aires de la Variante</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4</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13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vMerge="1">
                  <a:txBody>
                    <a:bodyPr/>
                    <a:lstStyle/>
                    <a:p>
                      <a:endParaRPr lang="es-ES" dirty="0"/>
                    </a:p>
                  </a:txBody>
                  <a:tcPr/>
                </a:tc>
                <a:extLst>
                  <a:ext uri="{0D108BD9-81ED-4DB2-BD59-A6C34878D82A}">
                    <a16:rowId xmlns:a16="http://schemas.microsoft.com/office/drawing/2014/main" val="10006"/>
                  </a:ext>
                </a:extLst>
              </a:tr>
              <a:tr h="43656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Los </a:t>
                      </a:r>
                      <a:r>
                        <a:rPr lang="es-CO" sz="1400" b="0" kern="1200" dirty="0" err="1">
                          <a:solidFill>
                            <a:schemeClr val="tx1"/>
                          </a:solidFill>
                          <a:latin typeface="Tw Cen MT Condensed" panose="020B0606020104020203" pitchFamily="34" charset="0"/>
                          <a:ea typeface="+mn-ea"/>
                          <a:cs typeface="+mn-cs"/>
                        </a:rPr>
                        <a:t>Cambulos</a:t>
                      </a:r>
                      <a:r>
                        <a:rPr lang="es-CO" sz="1400" b="0" kern="1200" dirty="0">
                          <a:solidFill>
                            <a:schemeClr val="tx1"/>
                          </a:solidFill>
                          <a:latin typeface="Tw Cen MT Condensed" panose="020B0606020104020203" pitchFamily="34" charset="0"/>
                          <a:ea typeface="+mn-ea"/>
                          <a:cs typeface="+mn-cs"/>
                        </a:rPr>
                        <a:t> I</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76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198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vMerge="1">
                  <a:txBody>
                    <a:bodyPr/>
                    <a:lstStyle/>
                    <a:p>
                      <a:endParaRPr lang="es-ES" dirty="0"/>
                    </a:p>
                  </a:txBody>
                  <a:tcPr/>
                </a:tc>
                <a:extLst>
                  <a:ext uri="{0D108BD9-81ED-4DB2-BD59-A6C34878D82A}">
                    <a16:rowId xmlns:a16="http://schemas.microsoft.com/office/drawing/2014/main" val="10007"/>
                  </a:ext>
                </a:extLst>
              </a:tr>
              <a:tr h="43656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Puente Grande</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23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58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vMerge="1">
                  <a:txBody>
                    <a:bodyPr/>
                    <a:lstStyle/>
                    <a:p>
                      <a:endParaRPr lang="es-ES" dirty="0"/>
                    </a:p>
                  </a:txBody>
                  <a:tcPr/>
                </a:tc>
                <a:extLst>
                  <a:ext uri="{0D108BD9-81ED-4DB2-BD59-A6C34878D82A}">
                    <a16:rowId xmlns:a16="http://schemas.microsoft.com/office/drawing/2014/main" val="10008"/>
                  </a:ext>
                </a:extLst>
              </a:tr>
              <a:tr h="43656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Sector La Laguna</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27</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39</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5000"/>
                      </a:srgbClr>
                    </a:solidFill>
                  </a:tcPr>
                </a:tc>
                <a:tc vMerge="1">
                  <a:txBody>
                    <a:bodyPr/>
                    <a:lstStyle/>
                    <a:p>
                      <a:endParaRPr lang="es-ES" dirty="0"/>
                    </a:p>
                  </a:txBody>
                  <a:tcPr/>
                </a:tc>
                <a:extLst>
                  <a:ext uri="{0D108BD9-81ED-4DB2-BD59-A6C34878D82A}">
                    <a16:rowId xmlns:a16="http://schemas.microsoft.com/office/drawing/2014/main" val="10009"/>
                  </a:ext>
                </a:extLst>
              </a:tr>
              <a:tr h="408591">
                <a:tc rowSpan="7">
                  <a:txBody>
                    <a:bodyPr/>
                    <a:lstStyle/>
                    <a:p>
                      <a:pPr algn="ctr"/>
                      <a:r>
                        <a:rPr lang="es-CO" sz="1600" b="1" kern="1200" dirty="0">
                          <a:solidFill>
                            <a:schemeClr val="bg1"/>
                          </a:solidFill>
                          <a:latin typeface="Tw Cen MT Condensed" panose="020B0606020104020203" pitchFamily="34" charset="0"/>
                          <a:ea typeface="+mn-ea"/>
                          <a:cs typeface="+mn-cs"/>
                        </a:rPr>
                        <a:t>Bosa</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Brasil II Sector III Etapa</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48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100</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rowSpan="7">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mn-cs"/>
                        </a:rPr>
                        <a:t>RADICADOS Secretaría Distrital de Planeación.</a:t>
                      </a:r>
                      <a:endParaRPr lang="es-ES" sz="1400" b="0" kern="1200" dirty="0">
                        <a:solidFill>
                          <a:schemeClr val="tx1"/>
                        </a:solidFill>
                        <a:latin typeface="Tw Cen MT Condensed" panose="020B0606020104020203" pitchFamily="34" charset="0"/>
                        <a:ea typeface="+mn-ea"/>
                        <a:cs typeface="+mn-cs"/>
                      </a:endParaRPr>
                    </a:p>
                    <a:p>
                      <a:pPr algn="ctr"/>
                      <a:endParaRPr lang="es-ES"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extLst>
                  <a:ext uri="{0D108BD9-81ED-4DB2-BD59-A6C34878D82A}">
                    <a16:rowId xmlns:a16="http://schemas.microsoft.com/office/drawing/2014/main" val="10010"/>
                  </a:ext>
                </a:extLst>
              </a:tr>
              <a:tr h="40859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Brisas del </a:t>
                      </a:r>
                      <a:r>
                        <a:rPr lang="es-CO" sz="1400" b="0" kern="1200" dirty="0" err="1">
                          <a:solidFill>
                            <a:schemeClr val="tx1"/>
                          </a:solidFill>
                          <a:latin typeface="Tw Cen MT Condensed" panose="020B0606020104020203" pitchFamily="34" charset="0"/>
                          <a:ea typeface="+mn-ea"/>
                          <a:cs typeface="+mn-cs"/>
                        </a:rPr>
                        <a:t>Tintal</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506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1402</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vMerge="1">
                  <a:txBody>
                    <a:bodyPr/>
                    <a:lstStyle/>
                    <a:p>
                      <a:endParaRPr lang="es-ES" dirty="0"/>
                    </a:p>
                  </a:txBody>
                  <a:tcPr/>
                </a:tc>
                <a:extLst>
                  <a:ext uri="{0D108BD9-81ED-4DB2-BD59-A6C34878D82A}">
                    <a16:rowId xmlns:a16="http://schemas.microsoft.com/office/drawing/2014/main" val="10011"/>
                  </a:ext>
                </a:extLst>
              </a:tr>
              <a:tr h="40859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Bosa San José</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9</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29</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vMerge="1">
                  <a:txBody>
                    <a:bodyPr/>
                    <a:lstStyle/>
                    <a:p>
                      <a:endParaRPr lang="es-ES" dirty="0"/>
                    </a:p>
                  </a:txBody>
                  <a:tcPr/>
                </a:tc>
                <a:extLst>
                  <a:ext uri="{0D108BD9-81ED-4DB2-BD59-A6C34878D82A}">
                    <a16:rowId xmlns:a16="http://schemas.microsoft.com/office/drawing/2014/main" val="10012"/>
                  </a:ext>
                </a:extLst>
              </a:tr>
              <a:tr h="40859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Carlos </a:t>
                      </a:r>
                      <a:r>
                        <a:rPr lang="es-CO" sz="1400" b="0" kern="1200" dirty="0" err="1">
                          <a:solidFill>
                            <a:schemeClr val="tx1"/>
                          </a:solidFill>
                          <a:latin typeface="Tw Cen MT Condensed" panose="020B0606020104020203" pitchFamily="34" charset="0"/>
                          <a:ea typeface="+mn-ea"/>
                          <a:cs typeface="+mn-cs"/>
                        </a:rPr>
                        <a:t>Alban</a:t>
                      </a:r>
                      <a:r>
                        <a:rPr lang="es-CO" sz="1400" b="0" kern="1200" dirty="0">
                          <a:solidFill>
                            <a:schemeClr val="tx1"/>
                          </a:solidFill>
                          <a:latin typeface="Tw Cen MT Condensed" panose="020B0606020104020203" pitchFamily="34" charset="0"/>
                          <a:ea typeface="+mn-ea"/>
                          <a:cs typeface="+mn-cs"/>
                        </a:rPr>
                        <a:t> 78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7</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38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vMerge="1">
                  <a:txBody>
                    <a:bodyPr/>
                    <a:lstStyle/>
                    <a:p>
                      <a:endParaRPr lang="es-ES" dirty="0"/>
                    </a:p>
                  </a:txBody>
                  <a:tcPr/>
                </a:tc>
                <a:extLst>
                  <a:ext uri="{0D108BD9-81ED-4DB2-BD59-A6C34878D82A}">
                    <a16:rowId xmlns:a16="http://schemas.microsoft.com/office/drawing/2014/main" val="10013"/>
                  </a:ext>
                </a:extLst>
              </a:tr>
              <a:tr h="40859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El Cedro I</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26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vMerge="1">
                  <a:txBody>
                    <a:bodyPr/>
                    <a:lstStyle/>
                    <a:p>
                      <a:endParaRPr lang="es-ES" dirty="0"/>
                    </a:p>
                  </a:txBody>
                  <a:tcPr/>
                </a:tc>
                <a:extLst>
                  <a:ext uri="{0D108BD9-81ED-4DB2-BD59-A6C34878D82A}">
                    <a16:rowId xmlns:a16="http://schemas.microsoft.com/office/drawing/2014/main" val="10014"/>
                  </a:ext>
                </a:extLst>
              </a:tr>
              <a:tr h="40859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La Portada II Sector</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36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84</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vMerge="1">
                  <a:txBody>
                    <a:bodyPr/>
                    <a:lstStyle/>
                    <a:p>
                      <a:endParaRPr lang="es-ES" dirty="0"/>
                    </a:p>
                  </a:txBody>
                  <a:tcPr/>
                </a:tc>
                <a:extLst>
                  <a:ext uri="{0D108BD9-81ED-4DB2-BD59-A6C34878D82A}">
                    <a16:rowId xmlns:a16="http://schemas.microsoft.com/office/drawing/2014/main" val="10015"/>
                  </a:ext>
                </a:extLst>
              </a:tr>
              <a:tr h="408591">
                <a:tc vMerge="1">
                  <a:txBody>
                    <a:bodyPr/>
                    <a:lstStyle/>
                    <a:p>
                      <a:endParaRPr lang="es-ES" dirty="0"/>
                    </a:p>
                  </a:txBody>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Las Vegas de San José </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42</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154</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23000"/>
                      </a:srgbClr>
                    </a:solidFill>
                  </a:tcPr>
                </a:tc>
                <a:tc vMerge="1">
                  <a:txBody>
                    <a:bodyPr/>
                    <a:lstStyle/>
                    <a:p>
                      <a:endParaRPr lang="es-ES" dirty="0"/>
                    </a:p>
                  </a:txBody>
                  <a:tcPr/>
                </a:tc>
                <a:extLst>
                  <a:ext uri="{0D108BD9-81ED-4DB2-BD59-A6C34878D82A}">
                    <a16:rowId xmlns:a16="http://schemas.microsoft.com/office/drawing/2014/main" val="10016"/>
                  </a:ext>
                </a:extLst>
              </a:tr>
            </a:tbl>
          </a:graphicData>
        </a:graphic>
      </p:graphicFrame>
      <p:pic>
        <p:nvPicPr>
          <p:cNvPr id="5" name="Imagen 4">
            <a:extLst>
              <a:ext uri="{FF2B5EF4-FFF2-40B4-BE49-F238E27FC236}">
                <a16:creationId xmlns:a16="http://schemas.microsoft.com/office/drawing/2014/main" id="{0BF6C227-6C1C-A840-A947-006375D5F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3482847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6857DA-8920-9D95-5B99-71E87C620E90}"/>
              </a:ext>
            </a:extLst>
          </p:cNvPr>
          <p:cNvSpPr txBox="1"/>
          <p:nvPr/>
        </p:nvSpPr>
        <p:spPr>
          <a:xfrm>
            <a:off x="2009775" y="204899"/>
            <a:ext cx="2838450" cy="461665"/>
          </a:xfrm>
          <a:prstGeom prst="rect">
            <a:avLst/>
          </a:prstGeom>
          <a:noFill/>
        </p:spPr>
        <p:txBody>
          <a:bodyPr wrap="square" lIns="91440" tIns="45720" rIns="91440" bIns="45720" rtlCol="0" anchor="t">
            <a:spAutoFit/>
          </a:bodyPr>
          <a:lstStyle/>
          <a:p>
            <a:pPr algn="ctr"/>
            <a:r>
              <a:rPr lang="es-CO" sz="2400" b="1" dirty="0">
                <a:solidFill>
                  <a:srgbClr val="299E89"/>
                </a:solidFill>
                <a:latin typeface="Tw Cen MT Condensed"/>
              </a:rPr>
              <a:t>LEGALIZACIÓN</a:t>
            </a:r>
          </a:p>
        </p:txBody>
      </p:sp>
      <p:graphicFrame>
        <p:nvGraphicFramePr>
          <p:cNvPr id="9" name="Tabla 8"/>
          <p:cNvGraphicFramePr>
            <a:graphicFrameLocks noGrp="1"/>
          </p:cNvGraphicFramePr>
          <p:nvPr>
            <p:extLst>
              <p:ext uri="{D42A27DB-BD31-4B8C-83A1-F6EECF244321}">
                <p14:modId xmlns:p14="http://schemas.microsoft.com/office/powerpoint/2010/main" val="466716956"/>
              </p:ext>
            </p:extLst>
          </p:nvPr>
        </p:nvGraphicFramePr>
        <p:xfrm>
          <a:off x="391445" y="761999"/>
          <a:ext cx="6148135" cy="7264093"/>
        </p:xfrm>
        <a:graphic>
          <a:graphicData uri="http://schemas.openxmlformats.org/drawingml/2006/table">
            <a:tbl>
              <a:tblPr firstRow="1" bandRow="1">
                <a:tableStyleId>{5940675A-B579-460E-94D1-54222C63F5DA}</a:tableStyleId>
              </a:tblPr>
              <a:tblGrid>
                <a:gridCol w="1004218">
                  <a:extLst>
                    <a:ext uri="{9D8B030D-6E8A-4147-A177-3AD203B41FA5}">
                      <a16:colId xmlns:a16="http://schemas.microsoft.com/office/drawing/2014/main" val="20000"/>
                    </a:ext>
                  </a:extLst>
                </a:gridCol>
                <a:gridCol w="2117558">
                  <a:extLst>
                    <a:ext uri="{9D8B030D-6E8A-4147-A177-3AD203B41FA5}">
                      <a16:colId xmlns:a16="http://schemas.microsoft.com/office/drawing/2014/main" val="20001"/>
                    </a:ext>
                  </a:extLst>
                </a:gridCol>
                <a:gridCol w="938463">
                  <a:extLst>
                    <a:ext uri="{9D8B030D-6E8A-4147-A177-3AD203B41FA5}">
                      <a16:colId xmlns:a16="http://schemas.microsoft.com/office/drawing/2014/main" val="20002"/>
                    </a:ext>
                  </a:extLst>
                </a:gridCol>
                <a:gridCol w="962527">
                  <a:extLst>
                    <a:ext uri="{9D8B030D-6E8A-4147-A177-3AD203B41FA5}">
                      <a16:colId xmlns:a16="http://schemas.microsoft.com/office/drawing/2014/main" val="20003"/>
                    </a:ext>
                  </a:extLst>
                </a:gridCol>
                <a:gridCol w="1125369">
                  <a:extLst>
                    <a:ext uri="{9D8B030D-6E8A-4147-A177-3AD203B41FA5}">
                      <a16:colId xmlns:a16="http://schemas.microsoft.com/office/drawing/2014/main" val="20004"/>
                    </a:ext>
                  </a:extLst>
                </a:gridCol>
              </a:tblGrid>
              <a:tr h="687553">
                <a:tc>
                  <a:txBody>
                    <a:bodyPr/>
                    <a:lstStyle/>
                    <a:p>
                      <a:pPr algn="ctr"/>
                      <a:r>
                        <a:rPr lang="es-CO" sz="1800" b="1" dirty="0">
                          <a:solidFill>
                            <a:schemeClr val="bg1"/>
                          </a:solidFill>
                          <a:latin typeface="Tw Cen MT Condensed" panose="020B0606020104020203" pitchFamily="34" charset="0"/>
                        </a:rPr>
                        <a:t>Localidad</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Nombre</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Total de predios</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Población</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800" b="1" dirty="0">
                          <a:solidFill>
                            <a:schemeClr val="bg1"/>
                          </a:solidFill>
                          <a:latin typeface="Tw Cen MT Condensed" panose="020B0606020104020203" pitchFamily="34" charset="0"/>
                        </a:rPr>
                        <a:t>Estado</a:t>
                      </a:r>
                      <a:endParaRPr lang="es-ES" sz="1800" b="1" dirty="0">
                        <a:solidFill>
                          <a:schemeClr val="bg1"/>
                        </a:solidFill>
                        <a:latin typeface="Tw Cen MT Condensed" panose="020B06060201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10000"/>
                  </a:ext>
                </a:extLst>
              </a:tr>
              <a:tr h="408591">
                <a:tc rowSpan="16">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1" kern="1200" dirty="0">
                          <a:solidFill>
                            <a:schemeClr val="bg1"/>
                          </a:solidFill>
                          <a:latin typeface="Tw Cen MT Condensed" panose="020B0606020104020203" pitchFamily="34" charset="0"/>
                          <a:ea typeface="+mn-ea"/>
                          <a:cs typeface="+mn-cs"/>
                        </a:rPr>
                        <a:t>Bosa</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Los Sauces III</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29</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80</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rowSpan="6">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mn-cs"/>
                        </a:rPr>
                        <a:t>RADICADOS Secretaría Distrital de Planeación.</a:t>
                      </a:r>
                      <a:endParaRPr lang="es-ES" sz="1400" b="0" kern="1200" dirty="0">
                        <a:solidFill>
                          <a:schemeClr val="tx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extLst>
                  <a:ext uri="{0D108BD9-81ED-4DB2-BD59-A6C34878D82A}">
                    <a16:rowId xmlns:a16="http://schemas.microsoft.com/office/drawing/2014/main" val="10001"/>
                  </a:ext>
                </a:extLst>
              </a:tr>
              <a:tr h="408591">
                <a:tc vMerge="1">
                  <a:txBody>
                    <a:bodyPr/>
                    <a:lstStyle/>
                    <a:p>
                      <a:endParaRPr lang="es-ES" dirty="0"/>
                    </a:p>
                  </a:txBody>
                  <a:tcPr>
                    <a:solidFill>
                      <a:srgbClr val="DBF2F1"/>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Portal de Cali</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348</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810</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02"/>
                  </a:ext>
                </a:extLst>
              </a:tr>
              <a:tr h="408591">
                <a:tc vMerge="1">
                  <a:txBody>
                    <a:bodyPr/>
                    <a:lstStyle/>
                    <a:p>
                      <a:endParaRPr lang="es-ES" dirty="0"/>
                    </a:p>
                  </a:txBody>
                  <a:tcPr>
                    <a:solidFill>
                      <a:srgbClr val="DBF2F1"/>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Rincón Campestre</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94</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282</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03"/>
                  </a:ext>
                </a:extLst>
              </a:tr>
              <a:tr h="408591">
                <a:tc vMerge="1">
                  <a:txBody>
                    <a:bodyPr/>
                    <a:lstStyle/>
                    <a:p>
                      <a:endParaRPr lang="es-ES" dirty="0"/>
                    </a:p>
                  </a:txBody>
                  <a:tcPr>
                    <a:solidFill>
                      <a:srgbClr val="DBF2F1"/>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San José La Huerta</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13</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04"/>
                  </a:ext>
                </a:extLst>
              </a:tr>
              <a:tr h="408591">
                <a:tc vMerge="1">
                  <a:txBody>
                    <a:bodyPr/>
                    <a:lstStyle/>
                    <a:p>
                      <a:endParaRPr lang="es-ES" dirty="0"/>
                    </a:p>
                  </a:txBody>
                  <a:tcPr>
                    <a:solidFill>
                      <a:srgbClr val="DBF2F1"/>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Villa Carolina III Sector</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46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141</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05"/>
                  </a:ext>
                </a:extLst>
              </a:tr>
              <a:tr h="408591">
                <a:tc vMerge="1">
                  <a:txBody>
                    <a:bodyPr/>
                    <a:lstStyle/>
                    <a:p>
                      <a:endParaRPr lang="es-ES" dirty="0"/>
                    </a:p>
                  </a:txBody>
                  <a:tcPr>
                    <a:solidFill>
                      <a:srgbClr val="DBF2F1"/>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Villas de Chicalá</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a:solidFill>
                            <a:schemeClr val="tx1"/>
                          </a:solidFill>
                          <a:latin typeface="Tw Cen MT Condensed" panose="020B0606020104020203" pitchFamily="34" charset="0"/>
                          <a:ea typeface="+mn-ea"/>
                          <a:cs typeface="+mn-cs"/>
                        </a:rPr>
                        <a:t>159</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marL="0" algn="ctr" defTabSz="685800" rtl="0" eaLnBrk="1" latinLnBrk="0" hangingPunct="1">
                        <a:lnSpc>
                          <a:spcPct val="107000"/>
                        </a:lnSpc>
                        <a:spcAft>
                          <a:spcPts val="0"/>
                        </a:spcAft>
                      </a:pPr>
                      <a:r>
                        <a:rPr lang="es-CO" sz="1400" b="0" kern="1200" dirty="0">
                          <a:solidFill>
                            <a:schemeClr val="tx1"/>
                          </a:solidFill>
                          <a:latin typeface="Tw Cen MT Condensed" panose="020B0606020104020203" pitchFamily="34" charset="0"/>
                          <a:ea typeface="+mn-ea"/>
                          <a:cs typeface="+mn-cs"/>
                        </a:rPr>
                        <a:t>311</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06"/>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Bosa San Bernardino Sector El Remanso</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23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64</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rowSpan="6">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Ajustes</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extLst>
                  <a:ext uri="{0D108BD9-81ED-4DB2-BD59-A6C34878D82A}">
                    <a16:rowId xmlns:a16="http://schemas.microsoft.com/office/drawing/2014/main" val="10007"/>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La Independencia Montecarlo</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90</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288</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pPr algn="ctr">
                        <a:lnSpc>
                          <a:spcPct val="107000"/>
                        </a:lnSpc>
                        <a:spcAft>
                          <a:spcPts val="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DBF2F1"/>
                    </a:solidFill>
                  </a:tcPr>
                </a:tc>
                <a:extLst>
                  <a:ext uri="{0D108BD9-81ED-4DB2-BD59-A6C34878D82A}">
                    <a16:rowId xmlns:a16="http://schemas.microsoft.com/office/drawing/2014/main" val="10008"/>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San Bernardino III</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9</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22</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pPr algn="ctr">
                        <a:lnSpc>
                          <a:spcPct val="107000"/>
                        </a:lnSpc>
                        <a:spcAft>
                          <a:spcPts val="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DBF2F1"/>
                    </a:solidFill>
                  </a:tcPr>
                </a:tc>
                <a:extLst>
                  <a:ext uri="{0D108BD9-81ED-4DB2-BD59-A6C34878D82A}">
                    <a16:rowId xmlns:a16="http://schemas.microsoft.com/office/drawing/2014/main" val="10009"/>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San Bernardino Sector Montecarlo</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7</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119</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pPr algn="ctr">
                        <a:lnSpc>
                          <a:spcPct val="107000"/>
                        </a:lnSpc>
                        <a:spcAft>
                          <a:spcPts val="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DBF2F1"/>
                    </a:solidFill>
                  </a:tcPr>
                </a:tc>
                <a:extLst>
                  <a:ext uri="{0D108BD9-81ED-4DB2-BD59-A6C34878D82A}">
                    <a16:rowId xmlns:a16="http://schemas.microsoft.com/office/drawing/2014/main" val="10010"/>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San Eugenio III Sector</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63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341</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pPr algn="ctr">
                        <a:lnSpc>
                          <a:spcPct val="107000"/>
                        </a:lnSpc>
                        <a:spcAft>
                          <a:spcPts val="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DBF2F1"/>
                    </a:solidFill>
                  </a:tcPr>
                </a:tc>
                <a:extLst>
                  <a:ext uri="{0D108BD9-81ED-4DB2-BD59-A6C34878D82A}">
                    <a16:rowId xmlns:a16="http://schemas.microsoft.com/office/drawing/2014/main" val="10011"/>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San José Sector Providencia</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43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128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pPr algn="ctr">
                        <a:lnSpc>
                          <a:spcPct val="107000"/>
                        </a:lnSpc>
                        <a:spcAft>
                          <a:spcPts val="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DBF2F1"/>
                    </a:solidFill>
                  </a:tcPr>
                </a:tc>
                <a:extLst>
                  <a:ext uri="{0D108BD9-81ED-4DB2-BD59-A6C34878D82A}">
                    <a16:rowId xmlns:a16="http://schemas.microsoft.com/office/drawing/2014/main" val="10012"/>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El Remanso II Sector</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16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87</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rowSpan="4">
                  <a:txBody>
                    <a:bodyPr/>
                    <a:lstStyle/>
                    <a:p>
                      <a:pPr algn="ctr"/>
                      <a:r>
                        <a:rPr lang="es-CO" sz="1400" b="0" kern="1200" dirty="0">
                          <a:solidFill>
                            <a:schemeClr val="tx1"/>
                          </a:solidFill>
                          <a:latin typeface="Tw Cen MT Condensed" panose="020B0606020104020203" pitchFamily="34" charset="0"/>
                          <a:ea typeface="+mn-ea"/>
                          <a:cs typeface="+mn-cs"/>
                        </a:rPr>
                        <a:t>Conformación</a:t>
                      </a:r>
                      <a:endParaRPr lang="es-ES" sz="1400" b="0" kern="1200" dirty="0">
                        <a:solidFill>
                          <a:schemeClr val="tx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extLst>
                  <a:ext uri="{0D108BD9-81ED-4DB2-BD59-A6C34878D82A}">
                    <a16:rowId xmlns:a16="http://schemas.microsoft.com/office/drawing/2014/main" val="10013"/>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La Vega II</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20</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61</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14"/>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a:solidFill>
                            <a:schemeClr val="tx1"/>
                          </a:solidFill>
                          <a:latin typeface="Tw Cen MT Condensed" panose="020B0606020104020203" pitchFamily="34" charset="0"/>
                          <a:ea typeface="+mn-ea"/>
                          <a:cs typeface="+mn-cs"/>
                        </a:rPr>
                        <a:t>Porvenir - Osorio </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43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119</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15"/>
                  </a:ext>
                </a:extLst>
              </a:tr>
              <a:tr h="408591">
                <a:tc vMerge="1">
                  <a:txBody>
                    <a:bodyPr/>
                    <a:lstStyle/>
                    <a:p>
                      <a:endParaRPr lang="es-ES" dirty="0"/>
                    </a:p>
                  </a:txBody>
                  <a:tcPr>
                    <a:solidFill>
                      <a:srgbClr val="DBF2F1"/>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Holanda II</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26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07000"/>
                        </a:lnSpc>
                        <a:spcAft>
                          <a:spcPts val="0"/>
                        </a:spcAft>
                      </a:pPr>
                      <a:r>
                        <a:rPr lang="es-CO" sz="1400" b="0" kern="1200" dirty="0">
                          <a:solidFill>
                            <a:schemeClr val="tx1"/>
                          </a:solidFill>
                          <a:latin typeface="Tw Cen MT Condensed" panose="020B0606020104020203" pitchFamily="34" charset="0"/>
                          <a:ea typeface="+mn-ea"/>
                          <a:cs typeface="+mn-cs"/>
                        </a:rPr>
                        <a:t>70</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solidFill>
                      <a:srgbClr val="DBF2F1"/>
                    </a:solidFill>
                  </a:tcPr>
                </a:tc>
                <a:extLst>
                  <a:ext uri="{0D108BD9-81ED-4DB2-BD59-A6C34878D82A}">
                    <a16:rowId xmlns:a16="http://schemas.microsoft.com/office/drawing/2014/main" val="10016"/>
                  </a:ext>
                </a:extLst>
              </a:tr>
            </a:tbl>
          </a:graphicData>
        </a:graphic>
      </p:graphicFrame>
      <p:pic>
        <p:nvPicPr>
          <p:cNvPr id="5" name="Imagen 4">
            <a:extLst>
              <a:ext uri="{FF2B5EF4-FFF2-40B4-BE49-F238E27FC236}">
                <a16:creationId xmlns:a16="http://schemas.microsoft.com/office/drawing/2014/main" id="{98021179-61F3-AE4A-8489-DEF670D64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3945694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6857DA-8920-9D95-5B99-71E87C620E90}"/>
              </a:ext>
            </a:extLst>
          </p:cNvPr>
          <p:cNvSpPr txBox="1"/>
          <p:nvPr/>
        </p:nvSpPr>
        <p:spPr>
          <a:xfrm>
            <a:off x="2009775" y="204899"/>
            <a:ext cx="2838450" cy="461665"/>
          </a:xfrm>
          <a:prstGeom prst="rect">
            <a:avLst/>
          </a:prstGeom>
          <a:noFill/>
        </p:spPr>
        <p:txBody>
          <a:bodyPr wrap="square" lIns="91440" tIns="45720" rIns="91440" bIns="45720" rtlCol="0" anchor="t">
            <a:spAutoFit/>
          </a:bodyPr>
          <a:lstStyle/>
          <a:p>
            <a:pPr algn="ctr"/>
            <a:r>
              <a:rPr lang="es-CO" sz="2400" b="1" dirty="0">
                <a:solidFill>
                  <a:srgbClr val="299E89"/>
                </a:solidFill>
                <a:latin typeface="Tw Cen MT Condensed"/>
              </a:rPr>
              <a:t>REGULARIZACIÓN</a:t>
            </a:r>
          </a:p>
        </p:txBody>
      </p:sp>
      <p:graphicFrame>
        <p:nvGraphicFramePr>
          <p:cNvPr id="9" name="Tabla 8"/>
          <p:cNvGraphicFramePr>
            <a:graphicFrameLocks noGrp="1"/>
          </p:cNvGraphicFramePr>
          <p:nvPr>
            <p:extLst>
              <p:ext uri="{D42A27DB-BD31-4B8C-83A1-F6EECF244321}">
                <p14:modId xmlns:p14="http://schemas.microsoft.com/office/powerpoint/2010/main" val="1843215342"/>
              </p:ext>
            </p:extLst>
          </p:nvPr>
        </p:nvGraphicFramePr>
        <p:xfrm>
          <a:off x="391445" y="761999"/>
          <a:ext cx="6148138" cy="6106465"/>
        </p:xfrm>
        <a:graphic>
          <a:graphicData uri="http://schemas.openxmlformats.org/drawingml/2006/table">
            <a:tbl>
              <a:tblPr firstRow="1" bandRow="1">
                <a:tableStyleId>{5940675A-B579-460E-94D1-54222C63F5DA}</a:tableStyleId>
              </a:tblPr>
              <a:tblGrid>
                <a:gridCol w="847808">
                  <a:extLst>
                    <a:ext uri="{9D8B030D-6E8A-4147-A177-3AD203B41FA5}">
                      <a16:colId xmlns:a16="http://schemas.microsoft.com/office/drawing/2014/main" val="20000"/>
                    </a:ext>
                  </a:extLst>
                </a:gridCol>
                <a:gridCol w="1407694">
                  <a:extLst>
                    <a:ext uri="{9D8B030D-6E8A-4147-A177-3AD203B41FA5}">
                      <a16:colId xmlns:a16="http://schemas.microsoft.com/office/drawing/2014/main" val="20001"/>
                    </a:ext>
                  </a:extLst>
                </a:gridCol>
                <a:gridCol w="601579">
                  <a:extLst>
                    <a:ext uri="{9D8B030D-6E8A-4147-A177-3AD203B41FA5}">
                      <a16:colId xmlns:a16="http://schemas.microsoft.com/office/drawing/2014/main" val="20002"/>
                    </a:ext>
                  </a:extLst>
                </a:gridCol>
                <a:gridCol w="794085">
                  <a:extLst>
                    <a:ext uri="{9D8B030D-6E8A-4147-A177-3AD203B41FA5}">
                      <a16:colId xmlns:a16="http://schemas.microsoft.com/office/drawing/2014/main" val="20003"/>
                    </a:ext>
                  </a:extLst>
                </a:gridCol>
                <a:gridCol w="745957">
                  <a:extLst>
                    <a:ext uri="{9D8B030D-6E8A-4147-A177-3AD203B41FA5}">
                      <a16:colId xmlns:a16="http://schemas.microsoft.com/office/drawing/2014/main" val="20004"/>
                    </a:ext>
                  </a:extLst>
                </a:gridCol>
                <a:gridCol w="893990">
                  <a:extLst>
                    <a:ext uri="{9D8B030D-6E8A-4147-A177-3AD203B41FA5}">
                      <a16:colId xmlns:a16="http://schemas.microsoft.com/office/drawing/2014/main" val="20005"/>
                    </a:ext>
                  </a:extLst>
                </a:gridCol>
                <a:gridCol w="857025">
                  <a:extLst>
                    <a:ext uri="{9D8B030D-6E8A-4147-A177-3AD203B41FA5}">
                      <a16:colId xmlns:a16="http://schemas.microsoft.com/office/drawing/2014/main" val="20006"/>
                    </a:ext>
                  </a:extLst>
                </a:gridCol>
              </a:tblGrid>
              <a:tr h="525380">
                <a:tc>
                  <a:txBody>
                    <a:bodyPr/>
                    <a:lstStyle/>
                    <a:p>
                      <a:pPr algn="ctr"/>
                      <a:r>
                        <a:rPr lang="es-CO" sz="1600" b="1" kern="1200" dirty="0">
                          <a:solidFill>
                            <a:schemeClr val="bg1"/>
                          </a:solidFill>
                          <a:latin typeface="Tw Cen MT Condensed" panose="020B0606020104020203" pitchFamily="34" charset="0"/>
                          <a:ea typeface="+mn-ea"/>
                          <a:cs typeface="+mn-cs"/>
                        </a:rPr>
                        <a:t>Localidad</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600" b="1" kern="1200" dirty="0">
                          <a:solidFill>
                            <a:schemeClr val="bg1"/>
                          </a:solidFill>
                          <a:latin typeface="Tw Cen MT Condensed" panose="020B0606020104020203" pitchFamily="34" charset="0"/>
                          <a:ea typeface="+mn-ea"/>
                          <a:cs typeface="+mn-cs"/>
                        </a:rPr>
                        <a:t>Barrio</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600" b="1" kern="1200" dirty="0">
                          <a:solidFill>
                            <a:schemeClr val="bg1"/>
                          </a:solidFill>
                          <a:latin typeface="Tw Cen MT Condensed" panose="020B0606020104020203" pitchFamily="34" charset="0"/>
                          <a:ea typeface="+mn-ea"/>
                          <a:cs typeface="+mn-cs"/>
                        </a:rPr>
                        <a:t>UPZ</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600" b="1" kern="1200" dirty="0">
                          <a:solidFill>
                            <a:schemeClr val="bg1"/>
                          </a:solidFill>
                          <a:latin typeface="Tw Cen MT Condensed" panose="020B0606020104020203" pitchFamily="34" charset="0"/>
                          <a:ea typeface="+mn-ea"/>
                          <a:cs typeface="+mn-cs"/>
                        </a:rPr>
                        <a:t>Área (Ha)</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ES" sz="1600" b="1" kern="1200" dirty="0">
                          <a:solidFill>
                            <a:schemeClr val="bg1"/>
                          </a:solidFill>
                          <a:latin typeface="Tw Cen MT Condensed" panose="020B0606020104020203" pitchFamily="34" charset="0"/>
                          <a:ea typeface="+mn-ea"/>
                          <a:cs typeface="+mn-cs"/>
                        </a:rPr>
                        <a:t>Lotes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1" kern="1200" dirty="0">
                          <a:solidFill>
                            <a:schemeClr val="bg1"/>
                          </a:solidFill>
                          <a:latin typeface="Tw Cen MT Condensed" panose="020B0606020104020203" pitchFamily="34" charset="0"/>
                          <a:ea typeface="+mn-ea"/>
                          <a:cs typeface="+mn-cs"/>
                        </a:rPr>
                        <a:t>Población</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CO" sz="1600" b="1" kern="1200" dirty="0">
                          <a:solidFill>
                            <a:schemeClr val="bg1"/>
                          </a:solidFill>
                          <a:latin typeface="Tw Cen MT Condensed" panose="020B0606020104020203" pitchFamily="34" charset="0"/>
                          <a:ea typeface="+mn-ea"/>
                          <a:cs typeface="+mn-cs"/>
                        </a:rPr>
                        <a:t>Estado</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10000"/>
                  </a:ext>
                </a:extLst>
              </a:tr>
              <a:tr h="685800">
                <a:tc rowSpan="3">
                  <a:txBody>
                    <a:bodyPr/>
                    <a:lstStyle/>
                    <a:p>
                      <a:pPr algn="ctr"/>
                      <a:r>
                        <a:rPr lang="es-CO" sz="1600" b="1" kern="1200" dirty="0">
                          <a:solidFill>
                            <a:schemeClr val="bg1"/>
                          </a:solidFill>
                          <a:latin typeface="Tw Cen MT Condensed" panose="020B0606020104020203" pitchFamily="34" charset="0"/>
                          <a:ea typeface="+mn-ea"/>
                          <a:cs typeface="+mn-cs"/>
                        </a:rPr>
                        <a:t>Bosa</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Villas del Velero</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rowSpan="2">
                  <a:txBody>
                    <a:bodyPr/>
                    <a:lstStyle/>
                    <a:p>
                      <a:pPr algn="ctr" fontAlgn="base">
                        <a:lnSpc>
                          <a:spcPct val="107000"/>
                        </a:lnSpc>
                        <a:spcAft>
                          <a:spcPts val="0"/>
                        </a:spcAft>
                      </a:pPr>
                      <a:r>
                        <a:rPr lang="es-CO" sz="1400" b="0" kern="1200" dirty="0">
                          <a:solidFill>
                            <a:schemeClr val="tx1"/>
                          </a:solidFill>
                          <a:latin typeface="Tw Cen MT Condensed" panose="020B0606020104020203" pitchFamily="34" charset="0"/>
                          <a:ea typeface="+mn-ea"/>
                          <a:cs typeface="+mn-cs"/>
                        </a:rPr>
                        <a:t>UPZ 84</a:t>
                      </a:r>
                      <a:endParaRPr lang="es-ES" sz="1400" b="0" kern="1200" dirty="0">
                        <a:solidFill>
                          <a:schemeClr val="tx1"/>
                        </a:solidFill>
                        <a:latin typeface="Tw Cen MT Condensed" panose="020B0606020104020203" pitchFamily="34"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2,00</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229</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50000"/>
                        </a:lnSpc>
                        <a:spcAft>
                          <a:spcPts val="0"/>
                        </a:spcAft>
                      </a:pPr>
                      <a:r>
                        <a:rPr lang="es-CO" sz="1400" b="0" kern="1200">
                          <a:solidFill>
                            <a:schemeClr val="tx1"/>
                          </a:solidFill>
                          <a:latin typeface="Tw Cen MT Condensed" panose="020B0606020104020203" pitchFamily="34" charset="0"/>
                          <a:ea typeface="+mn-ea"/>
                          <a:cs typeface="+mn-cs"/>
                        </a:rPr>
                        <a:t>1236</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rowSpan="3">
                  <a:txBody>
                    <a:bodyPr/>
                    <a:lstStyle/>
                    <a:p>
                      <a:pPr algn="ctr"/>
                      <a:r>
                        <a:rPr lang="es-CO" sz="1400" b="0" kern="1200" dirty="0">
                          <a:solidFill>
                            <a:schemeClr val="tx1"/>
                          </a:solidFill>
                          <a:latin typeface="Tw Cen MT Condensed" panose="020B0606020104020203" pitchFamily="34" charset="0"/>
                          <a:ea typeface="+mn-ea"/>
                          <a:cs typeface="+mn-cs"/>
                        </a:rPr>
                        <a:t>En estudio por la Secretaría Distrital de Planeación  (Radicado)</a:t>
                      </a:r>
                      <a:endParaRPr lang="es-ES" sz="1400" b="0" kern="1200" dirty="0">
                        <a:solidFill>
                          <a:schemeClr val="tx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extLst>
                  <a:ext uri="{0D108BD9-81ED-4DB2-BD59-A6C34878D82A}">
                    <a16:rowId xmlns:a16="http://schemas.microsoft.com/office/drawing/2014/main" val="10001"/>
                  </a:ext>
                </a:extLst>
              </a:tr>
              <a:tr h="685800">
                <a:tc vMerge="1">
                  <a:txBody>
                    <a:bodyPr/>
                    <a:lstStyle/>
                    <a:p>
                      <a:endParaRPr lang="es-ES" dirty="0"/>
                    </a:p>
                  </a:txBody>
                  <a:tcPr/>
                </a:tc>
                <a:tc>
                  <a:txBody>
                    <a:bodyPr/>
                    <a:lstStyle/>
                    <a:p>
                      <a:pPr algn="ctr">
                        <a:lnSpc>
                          <a:spcPct val="150000"/>
                        </a:lnSpc>
                        <a:spcAft>
                          <a:spcPts val="0"/>
                        </a:spcAft>
                      </a:pPr>
                      <a:r>
                        <a:rPr lang="es-CO" sz="1400" b="0" kern="1200" dirty="0" err="1">
                          <a:solidFill>
                            <a:schemeClr val="tx1"/>
                          </a:solidFill>
                          <a:latin typeface="Tw Cen MT Condensed" panose="020B0606020104020203" pitchFamily="34" charset="0"/>
                          <a:ea typeface="+mn-ea"/>
                          <a:cs typeface="+mn-cs"/>
                        </a:rPr>
                        <a:t>Estanzuela</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pPr algn="ctr" fontAlgn="base">
                        <a:lnSpc>
                          <a:spcPct val="107000"/>
                        </a:lnSpc>
                        <a:spcAft>
                          <a:spcPts val="0"/>
                        </a:spcAft>
                      </a:pPr>
                      <a:endParaRPr lang="es-ES" sz="1400" b="0" kern="1200" dirty="0">
                        <a:solidFill>
                          <a:schemeClr val="tx1"/>
                        </a:solidFill>
                        <a:latin typeface="Tw Cen MT Condensed" panose="020B0606020104020203" pitchFamily="34" charset="0"/>
                        <a:ea typeface="+mn-ea"/>
                        <a:cs typeface="+mn-cs"/>
                      </a:endParaRPr>
                    </a:p>
                  </a:txBody>
                  <a:tcPr marL="0" marR="0" marT="0" marB="0" anchor="ctr">
                    <a:solidFill>
                      <a:schemeClr val="accent4">
                        <a:lumMod val="20000"/>
                        <a:lumOff val="80000"/>
                      </a:scheme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2,33</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198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1069</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endParaRPr lang="es-ES" dirty="0"/>
                    </a:p>
                  </a:txBody>
                  <a:tcPr/>
                </a:tc>
                <a:extLst>
                  <a:ext uri="{0D108BD9-81ED-4DB2-BD59-A6C34878D82A}">
                    <a16:rowId xmlns:a16="http://schemas.microsoft.com/office/drawing/2014/main" val="10002"/>
                  </a:ext>
                </a:extLst>
              </a:tr>
              <a:tr h="343302">
                <a:tc vMerge="1">
                  <a:txBody>
                    <a:bodyPr/>
                    <a:lstStyle/>
                    <a:p>
                      <a:pPr algn="ctr"/>
                      <a:endParaRPr lang="es-ES" sz="1600" b="1" kern="1200" dirty="0">
                        <a:solidFill>
                          <a:schemeClr val="tx1"/>
                        </a:solidFill>
                        <a:latin typeface="Tw Cen MT Condensed" panose="020B0606020104020203" pitchFamily="34" charset="0"/>
                        <a:ea typeface="+mn-ea"/>
                        <a:cs typeface="+mn-cs"/>
                      </a:endParaRPr>
                    </a:p>
                  </a:txBody>
                  <a:tcPr anchor="ctr">
                    <a:solidFill>
                      <a:schemeClr val="accent4">
                        <a:lumMod val="20000"/>
                        <a:lumOff val="80000"/>
                      </a:schemeClr>
                    </a:solidFill>
                  </a:tcPr>
                </a:tc>
                <a:tc gridSpan="2">
                  <a:txBody>
                    <a:bodyPr/>
                    <a:lstStyle/>
                    <a:p>
                      <a:pPr algn="ctr">
                        <a:lnSpc>
                          <a:spcPct val="150000"/>
                        </a:lnSpc>
                        <a:spcAft>
                          <a:spcPts val="0"/>
                        </a:spcAft>
                      </a:pPr>
                      <a:r>
                        <a:rPr lang="es-ES" sz="1400" b="1" kern="1200" dirty="0">
                          <a:solidFill>
                            <a:schemeClr val="tx1"/>
                          </a:solidFill>
                          <a:latin typeface="Tw Cen MT Condensed" panose="020B0606020104020203" pitchFamily="34" charset="0"/>
                          <a:ea typeface="+mn-ea"/>
                          <a:cs typeface="+mn-cs"/>
                        </a:rPr>
                        <a:t>Total</a:t>
                      </a: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hMerge="1">
                  <a:txBody>
                    <a:bodyPr/>
                    <a:lstStyle/>
                    <a:p>
                      <a:pPr algn="ctr" fontAlgn="base">
                        <a:lnSpc>
                          <a:spcPct val="107000"/>
                        </a:lnSpc>
                        <a:spcAft>
                          <a:spcPts val="0"/>
                        </a:spcAft>
                      </a:pPr>
                      <a:endParaRPr lang="es-ES" sz="1400" b="0" kern="1200" dirty="0">
                        <a:solidFill>
                          <a:schemeClr val="tx1"/>
                        </a:solidFill>
                        <a:latin typeface="Tw Cen MT Condensed" panose="020B0606020104020203" pitchFamily="34" charset="0"/>
                        <a:ea typeface="+mn-ea"/>
                        <a:cs typeface="+mn-cs"/>
                      </a:endParaRPr>
                    </a:p>
                  </a:txBody>
                  <a:tcPr marL="0" marR="0" marT="0" marB="0" anchor="ctr">
                    <a:solidFill>
                      <a:schemeClr val="accent4">
                        <a:lumMod val="20000"/>
                        <a:lumOff val="80000"/>
                      </a:schemeClr>
                    </a:solidFill>
                  </a:tcPr>
                </a:tc>
                <a:tc>
                  <a:txBody>
                    <a:bodyPr/>
                    <a:lstStyle/>
                    <a:p>
                      <a:pPr algn="ctr">
                        <a:lnSpc>
                          <a:spcPct val="150000"/>
                        </a:lnSpc>
                        <a:spcAft>
                          <a:spcPts val="0"/>
                        </a:spcAft>
                      </a:pPr>
                      <a:r>
                        <a:rPr lang="es-CO" sz="1400" b="1" kern="1200" dirty="0">
                          <a:solidFill>
                            <a:schemeClr val="tx1"/>
                          </a:solidFill>
                          <a:latin typeface="Tw Cen MT Condensed" panose="020B0606020104020203" pitchFamily="34" charset="0"/>
                          <a:ea typeface="+mn-ea"/>
                          <a:cs typeface="+mn-cs"/>
                        </a:rPr>
                        <a:t>6,07</a:t>
                      </a:r>
                      <a:endParaRPr lang="es-ES" sz="1400" b="1"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50000"/>
                        </a:lnSpc>
                        <a:spcAft>
                          <a:spcPts val="0"/>
                        </a:spcAft>
                      </a:pPr>
                      <a:r>
                        <a:rPr lang="es-CO" sz="1400" b="1" kern="1200" dirty="0">
                          <a:solidFill>
                            <a:schemeClr val="tx1"/>
                          </a:solidFill>
                          <a:latin typeface="Tw Cen MT Condensed" panose="020B0606020104020203" pitchFamily="34" charset="0"/>
                          <a:ea typeface="+mn-ea"/>
                          <a:cs typeface="+mn-cs"/>
                        </a:rPr>
                        <a:t>990</a:t>
                      </a:r>
                      <a:endParaRPr lang="es-ES" sz="1400" b="1"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pPr algn="ctr">
                        <a:lnSpc>
                          <a:spcPct val="150000"/>
                        </a:lnSpc>
                        <a:spcAft>
                          <a:spcPts val="0"/>
                        </a:spcAft>
                      </a:pPr>
                      <a:r>
                        <a:rPr lang="es-CO" sz="1400" b="1" kern="1200" dirty="0">
                          <a:solidFill>
                            <a:schemeClr val="tx1"/>
                          </a:solidFill>
                          <a:latin typeface="Tw Cen MT Condensed" panose="020B0606020104020203" pitchFamily="34" charset="0"/>
                          <a:ea typeface="+mn-ea"/>
                          <a:cs typeface="+mn-cs"/>
                        </a:rPr>
                        <a:t>5.345</a:t>
                      </a:r>
                      <a:endParaRPr lang="es-ES" sz="1400" b="1"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vMerge="1">
                  <a:txBody>
                    <a:bodyPr/>
                    <a:lstStyle/>
                    <a:p>
                      <a:pPr algn="ctr"/>
                      <a:endParaRPr lang="es-ES" sz="1400" b="0" kern="1200" dirty="0">
                        <a:solidFill>
                          <a:schemeClr val="tx1"/>
                        </a:solidFill>
                        <a:latin typeface="Tw Cen MT Condensed" panose="020B0606020104020203" pitchFamily="34" charset="0"/>
                        <a:ea typeface="+mn-ea"/>
                        <a:cs typeface="+mn-cs"/>
                      </a:endParaRPr>
                    </a:p>
                  </a:txBody>
                  <a:tcPr anchor="ctr">
                    <a:solidFill>
                      <a:schemeClr val="accent4">
                        <a:lumMod val="20000"/>
                        <a:lumOff val="80000"/>
                      </a:schemeClr>
                    </a:solidFill>
                  </a:tcPr>
                </a:tc>
                <a:extLst>
                  <a:ext uri="{0D108BD9-81ED-4DB2-BD59-A6C34878D82A}">
                    <a16:rowId xmlns:a16="http://schemas.microsoft.com/office/drawing/2014/main" val="10003"/>
                  </a:ext>
                </a:extLst>
              </a:tr>
              <a:tr h="436561">
                <a:tc rowSpan="3">
                  <a:txBody>
                    <a:bodyPr/>
                    <a:lstStyle/>
                    <a:p>
                      <a:pPr marL="0" algn="ctr" defTabSz="685800" rtl="0" eaLnBrk="1" latinLnBrk="0" hangingPunct="1"/>
                      <a:r>
                        <a:rPr lang="es-CO" sz="1600" b="1" kern="1200" dirty="0">
                          <a:solidFill>
                            <a:schemeClr val="bg1"/>
                          </a:solidFill>
                          <a:latin typeface="Tw Cen MT Condensed" panose="020B0606020104020203" pitchFamily="34" charset="0"/>
                          <a:ea typeface="+mn-ea"/>
                          <a:cs typeface="+mn-cs"/>
                        </a:rPr>
                        <a:t>Kennedy</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El Patio Tercer Sector</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UPZ82</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9,21</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a:solidFill>
                            <a:schemeClr val="tx1"/>
                          </a:solidFill>
                          <a:latin typeface="Tw Cen MT Condensed" panose="020B0606020104020203" pitchFamily="34" charset="0"/>
                          <a:ea typeface="+mn-ea"/>
                          <a:cs typeface="+mn-cs"/>
                        </a:rPr>
                        <a:t>563</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a:solidFill>
                            <a:schemeClr val="tx1"/>
                          </a:solidFill>
                          <a:latin typeface="Tw Cen MT Condensed" panose="020B0606020104020203" pitchFamily="34" charset="0"/>
                          <a:ea typeface="+mn-ea"/>
                          <a:cs typeface="+mn-cs"/>
                        </a:rPr>
                        <a:t>3040</a:t>
                      </a:r>
                      <a:endParaRPr lang="es-ES" sz="1400" b="0" kern="120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row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mn-cs"/>
                        </a:rPr>
                        <a:t>RADICADOS Secretaría Distrital de Planeación</a:t>
                      </a:r>
                      <a:endParaRPr lang="es-ES" sz="1400" b="0" kern="1200" dirty="0">
                        <a:solidFill>
                          <a:schemeClr val="tx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10004"/>
                  </a:ext>
                </a:extLst>
              </a:tr>
              <a:tr h="436561">
                <a:tc vMerge="1">
                  <a:txBody>
                    <a:bodyPr/>
                    <a:lstStyle/>
                    <a:p>
                      <a:endParaRPr lang="es-ES" dirty="0"/>
                    </a:p>
                  </a:txBody>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El Jordán II</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UPZ48</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0,91</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36</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0" kern="1200" dirty="0">
                          <a:solidFill>
                            <a:schemeClr val="tx1"/>
                          </a:solidFill>
                          <a:latin typeface="Tw Cen MT Condensed" panose="020B0606020104020203" pitchFamily="34" charset="0"/>
                          <a:ea typeface="+mn-ea"/>
                          <a:cs typeface="+mn-cs"/>
                        </a:rPr>
                        <a:t>194</a:t>
                      </a: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vMerge="1">
                  <a:txBody>
                    <a:bodyPr/>
                    <a:lstStyle/>
                    <a:p>
                      <a:endParaRPr lang="es-ES" dirty="0"/>
                    </a:p>
                  </a:txBody>
                  <a:tcPr/>
                </a:tc>
                <a:extLst>
                  <a:ext uri="{0D108BD9-81ED-4DB2-BD59-A6C34878D82A}">
                    <a16:rowId xmlns:a16="http://schemas.microsoft.com/office/drawing/2014/main" val="10005"/>
                  </a:ext>
                </a:extLst>
              </a:tr>
              <a:tr h="281910">
                <a:tc vMerge="1">
                  <a:txBody>
                    <a:bodyPr/>
                    <a:lstStyle/>
                    <a:p>
                      <a:pPr marL="0" algn="ctr" defTabSz="685800" rtl="0" eaLnBrk="1" latinLnBrk="0" hangingPunct="1"/>
                      <a:endParaRPr lang="es-ES" sz="1600" b="1" kern="1200" dirty="0">
                        <a:solidFill>
                          <a:schemeClr val="tx1"/>
                        </a:solidFill>
                        <a:latin typeface="Tw Cen MT Condensed" panose="020B0606020104020203" pitchFamily="34" charset="0"/>
                        <a:ea typeface="+mn-ea"/>
                        <a:cs typeface="+mn-cs"/>
                      </a:endParaRPr>
                    </a:p>
                  </a:txBody>
                  <a:tcPr anchor="ctr">
                    <a:solidFill>
                      <a:srgbClr val="ECE4F3"/>
                    </a:solidFill>
                  </a:tcPr>
                </a:tc>
                <a:tc gridSpan="2">
                  <a:txBody>
                    <a:bodyPr/>
                    <a:lstStyle/>
                    <a:p>
                      <a:pPr algn="ctr">
                        <a:lnSpc>
                          <a:spcPct val="150000"/>
                        </a:lnSpc>
                        <a:spcAft>
                          <a:spcPts val="0"/>
                        </a:spcAft>
                      </a:pPr>
                      <a:r>
                        <a:rPr lang="es-ES" sz="1400" b="1" kern="1200" dirty="0">
                          <a:solidFill>
                            <a:schemeClr val="tx1"/>
                          </a:solidFill>
                          <a:latin typeface="Tw Cen MT Condensed" panose="020B0606020104020203" pitchFamily="34" charset="0"/>
                          <a:ea typeface="+mn-ea"/>
                          <a:cs typeface="+mn-cs"/>
                        </a:rPr>
                        <a:t>Total</a:t>
                      </a: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hMerge="1">
                  <a:txBody>
                    <a:bodyPr/>
                    <a:lstStyle/>
                    <a:p>
                      <a:pPr algn="ctr">
                        <a:lnSpc>
                          <a:spcPct val="107000"/>
                        </a:lnSpc>
                        <a:spcAft>
                          <a:spcPts val="0"/>
                        </a:spcAft>
                      </a:pPr>
                      <a:endParaRPr lang="es-ES" sz="1400" b="0" kern="1200" dirty="0">
                        <a:solidFill>
                          <a:schemeClr val="tx1"/>
                        </a:solidFill>
                        <a:latin typeface="Tw Cen MT Condensed" panose="020B0606020104020203" pitchFamily="34" charset="0"/>
                        <a:ea typeface="+mn-ea"/>
                        <a:cs typeface="+mn-cs"/>
                      </a:endParaRPr>
                    </a:p>
                  </a:txBody>
                  <a:tcPr marL="44450" marR="44450" marT="0" marB="0" anchor="ctr">
                    <a:solidFill>
                      <a:srgbClr val="ECE4F3"/>
                    </a:solidFill>
                  </a:tcPr>
                </a:tc>
                <a:tc>
                  <a:txBody>
                    <a:bodyPr/>
                    <a:lstStyle/>
                    <a:p>
                      <a:pPr algn="ctr">
                        <a:lnSpc>
                          <a:spcPct val="150000"/>
                        </a:lnSpc>
                        <a:spcAft>
                          <a:spcPts val="0"/>
                        </a:spcAft>
                      </a:pPr>
                      <a:r>
                        <a:rPr lang="es-CO" sz="1400" b="1" kern="1200" dirty="0">
                          <a:solidFill>
                            <a:schemeClr val="tx1"/>
                          </a:solidFill>
                          <a:latin typeface="Tw Cen MT Condensed" panose="020B0606020104020203" pitchFamily="34" charset="0"/>
                          <a:ea typeface="+mn-ea"/>
                          <a:cs typeface="+mn-cs"/>
                        </a:rPr>
                        <a:t>10,12</a:t>
                      </a:r>
                      <a:endParaRPr lang="es-ES" sz="1400" b="1"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1" kern="1200" dirty="0">
                          <a:solidFill>
                            <a:schemeClr val="tx1"/>
                          </a:solidFill>
                          <a:latin typeface="Tw Cen MT Condensed" panose="020B0606020104020203" pitchFamily="34" charset="0"/>
                          <a:ea typeface="+mn-ea"/>
                          <a:cs typeface="+mn-cs"/>
                        </a:rPr>
                        <a:t>599</a:t>
                      </a:r>
                      <a:endParaRPr lang="es-ES" sz="1400" b="1"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50000"/>
                        </a:lnSpc>
                        <a:spcAft>
                          <a:spcPts val="0"/>
                        </a:spcAft>
                      </a:pPr>
                      <a:r>
                        <a:rPr lang="es-CO" sz="1400" b="1" kern="1200" dirty="0">
                          <a:solidFill>
                            <a:schemeClr val="tx1"/>
                          </a:solidFill>
                          <a:latin typeface="Tw Cen MT Condensed" panose="020B0606020104020203" pitchFamily="34" charset="0"/>
                          <a:ea typeface="+mn-ea"/>
                          <a:cs typeface="+mn-cs"/>
                        </a:rPr>
                        <a:t>3225</a:t>
                      </a:r>
                      <a:endParaRPr lang="es-ES" sz="1400" b="1" kern="1200" dirty="0">
                        <a:solidFill>
                          <a:schemeClr val="tx1"/>
                        </a:solidFill>
                        <a:latin typeface="Tw Cen MT Condensed" panose="020B0606020104020203" pitchFamily="34" charset="0"/>
                        <a:ea typeface="+mn-ea"/>
                        <a:cs typeface="+mn-cs"/>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ES" sz="1400" b="0" kern="1200" dirty="0">
                        <a:solidFill>
                          <a:schemeClr val="tx1"/>
                        </a:solidFill>
                        <a:latin typeface="Tw Cen MT Condensed" panose="020B0606020104020203" pitchFamily="34" charset="0"/>
                        <a:ea typeface="+mn-ea"/>
                        <a:cs typeface="+mn-cs"/>
                      </a:endParaRPr>
                    </a:p>
                  </a:txBody>
                  <a:tcPr anchor="ctr">
                    <a:solidFill>
                      <a:srgbClr val="ECE4F3"/>
                    </a:solidFill>
                  </a:tcPr>
                </a:tc>
                <a:extLst>
                  <a:ext uri="{0D108BD9-81ED-4DB2-BD59-A6C34878D82A}">
                    <a16:rowId xmlns:a16="http://schemas.microsoft.com/office/drawing/2014/main" val="10006"/>
                  </a:ext>
                </a:extLst>
              </a:tr>
              <a:tr h="408591">
                <a:tc rowSpan="6">
                  <a:txBody>
                    <a:bodyPr/>
                    <a:lstStyle/>
                    <a:p>
                      <a:pPr algn="ctr"/>
                      <a:r>
                        <a:rPr lang="es-CO" sz="1600" b="1" kern="1200" dirty="0">
                          <a:solidFill>
                            <a:schemeClr val="bg1"/>
                          </a:solidFill>
                          <a:latin typeface="Tw Cen MT Condensed" panose="020B0606020104020203" pitchFamily="34" charset="0"/>
                          <a:ea typeface="+mn-ea"/>
                          <a:cs typeface="+mn-cs"/>
                        </a:rPr>
                        <a:t>Fontibón</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La Estación</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UPZ76</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2,10</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59</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319</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rowSpan="6">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mn-cs"/>
                        </a:rPr>
                        <a:t>En estudio por la Secretaría Distrital de Planeación  (Radicado)</a:t>
                      </a:r>
                      <a:endParaRPr lang="es-ES" sz="1400" b="0" kern="1200" dirty="0">
                        <a:solidFill>
                          <a:schemeClr val="tx1"/>
                        </a:solidFill>
                        <a:latin typeface="Tw Cen MT Condensed" panose="020B0606020104020203" pitchFamily="34" charset="0"/>
                        <a:ea typeface="+mn-ea"/>
                        <a:cs typeface="+mn-cs"/>
                      </a:endParaRPr>
                    </a:p>
                    <a:p>
                      <a:pPr algn="ctr"/>
                      <a:endParaRPr lang="es-ES"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extLst>
                  <a:ext uri="{0D108BD9-81ED-4DB2-BD59-A6C34878D82A}">
                    <a16:rowId xmlns:a16="http://schemas.microsoft.com/office/drawing/2014/main" val="10007"/>
                  </a:ext>
                </a:extLst>
              </a:tr>
              <a:tr h="408591">
                <a:tc vMerge="1">
                  <a:txBody>
                    <a:bodyPr/>
                    <a:lstStyle/>
                    <a:p>
                      <a:endParaRPr lang="es-ES" dirty="0"/>
                    </a:p>
                  </a:txBody>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La Laguna</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UPZ75</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4,66</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161</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869</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vMerge="1">
                  <a:txBody>
                    <a:bodyPr/>
                    <a:lstStyle/>
                    <a:p>
                      <a:endParaRPr lang="es-ES" dirty="0"/>
                    </a:p>
                  </a:txBody>
                  <a:tcPr/>
                </a:tc>
                <a:extLst>
                  <a:ext uri="{0D108BD9-81ED-4DB2-BD59-A6C34878D82A}">
                    <a16:rowId xmlns:a16="http://schemas.microsoft.com/office/drawing/2014/main" val="10008"/>
                  </a:ext>
                </a:extLst>
              </a:tr>
              <a:tr h="408591">
                <a:tc vMerge="1">
                  <a:txBody>
                    <a:bodyPr/>
                    <a:lstStyle/>
                    <a:p>
                      <a:endParaRPr lang="es-ES" dirty="0"/>
                    </a:p>
                  </a:txBody>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Puente Grande Florencia</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UPZ76</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2,95</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226</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1220</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vMerge="1">
                  <a:txBody>
                    <a:bodyPr/>
                    <a:lstStyle/>
                    <a:p>
                      <a:endParaRPr lang="es-ES" dirty="0"/>
                    </a:p>
                  </a:txBody>
                  <a:tcPr/>
                </a:tc>
                <a:extLst>
                  <a:ext uri="{0D108BD9-81ED-4DB2-BD59-A6C34878D82A}">
                    <a16:rowId xmlns:a16="http://schemas.microsoft.com/office/drawing/2014/main" val="10009"/>
                  </a:ext>
                </a:extLst>
              </a:tr>
              <a:tr h="408591">
                <a:tc vMerge="1">
                  <a:txBody>
                    <a:bodyPr/>
                    <a:lstStyle/>
                    <a:p>
                      <a:endParaRPr lang="es-ES" dirty="0"/>
                    </a:p>
                  </a:txBody>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Puerta De Teja</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UPZ115</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8,57</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a:solidFill>
                            <a:schemeClr val="tx1"/>
                          </a:solidFill>
                          <a:latin typeface="Tw Cen MT Condensed" panose="020B0606020104020203" pitchFamily="34" charset="0"/>
                          <a:ea typeface="+mn-ea"/>
                          <a:cs typeface="+mn-cs"/>
                        </a:rPr>
                        <a:t>397</a:t>
                      </a:r>
                      <a:endParaRPr lang="es-ES" sz="1400" b="0" kern="120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2200</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vMerge="1">
                  <a:txBody>
                    <a:bodyPr/>
                    <a:lstStyle/>
                    <a:p>
                      <a:endParaRPr lang="es-ES" dirty="0"/>
                    </a:p>
                  </a:txBody>
                  <a:tcPr/>
                </a:tc>
                <a:extLst>
                  <a:ext uri="{0D108BD9-81ED-4DB2-BD59-A6C34878D82A}">
                    <a16:rowId xmlns:a16="http://schemas.microsoft.com/office/drawing/2014/main" val="10010"/>
                  </a:ext>
                </a:extLst>
              </a:tr>
              <a:tr h="408591">
                <a:tc vMerge="1">
                  <a:txBody>
                    <a:bodyPr/>
                    <a:lstStyle/>
                    <a:p>
                      <a:endParaRPr lang="es-ES" dirty="0"/>
                    </a:p>
                  </a:txBody>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Rincón Santo</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UPZ75</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3,35</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326</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0" kern="1200" dirty="0">
                          <a:solidFill>
                            <a:schemeClr val="tx1"/>
                          </a:solidFill>
                          <a:latin typeface="Tw Cen MT Condensed" panose="020B0606020104020203" pitchFamily="34" charset="0"/>
                          <a:ea typeface="+mn-ea"/>
                          <a:cs typeface="+mn-cs"/>
                        </a:rPr>
                        <a:t>1760</a:t>
                      </a:r>
                      <a:endParaRPr lang="es-ES" sz="1400" b="0"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vMerge="1">
                  <a:txBody>
                    <a:bodyPr/>
                    <a:lstStyle/>
                    <a:p>
                      <a:endParaRPr lang="es-ES" dirty="0"/>
                    </a:p>
                  </a:txBody>
                  <a:tcPr/>
                </a:tc>
                <a:extLst>
                  <a:ext uri="{0D108BD9-81ED-4DB2-BD59-A6C34878D82A}">
                    <a16:rowId xmlns:a16="http://schemas.microsoft.com/office/drawing/2014/main" val="10011"/>
                  </a:ext>
                </a:extLst>
              </a:tr>
              <a:tr h="408591">
                <a:tc vMerge="1">
                  <a:txBody>
                    <a:bodyPr/>
                    <a:lstStyle/>
                    <a:p>
                      <a:pPr algn="ctr"/>
                      <a:endParaRPr lang="es-ES" sz="1600" b="1" kern="1200" dirty="0">
                        <a:solidFill>
                          <a:schemeClr val="tx1"/>
                        </a:solidFill>
                        <a:latin typeface="Tw Cen MT Condensed" panose="020B0606020104020203" pitchFamily="34" charset="0"/>
                        <a:ea typeface="+mn-ea"/>
                        <a:cs typeface="+mn-cs"/>
                      </a:endParaRPr>
                    </a:p>
                  </a:txBody>
                  <a:tcPr anchor="ctr">
                    <a:solidFill>
                      <a:srgbClr val="DBF2F1"/>
                    </a:solidFill>
                  </a:tcPr>
                </a:tc>
                <a:tc gridSpan="2">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s-ES" sz="1400" b="1" kern="1200" dirty="0">
                          <a:solidFill>
                            <a:schemeClr val="tx1"/>
                          </a:solidFill>
                          <a:latin typeface="Tw Cen MT Condensed" panose="020B0606020104020203" pitchFamily="34" charset="0"/>
                          <a:ea typeface="+mn-ea"/>
                          <a:cs typeface="+mn-cs"/>
                        </a:rPr>
                        <a:t>Total</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hMerge="1">
                  <a:txBody>
                    <a:bodyPr/>
                    <a:lstStyle/>
                    <a:p>
                      <a:pPr algn="ctr">
                        <a:lnSpc>
                          <a:spcPct val="150000"/>
                        </a:lnSpc>
                        <a:spcAft>
                          <a:spcPts val="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BF2F1"/>
                    </a:solidFill>
                  </a:tcPr>
                </a:tc>
                <a:tc>
                  <a:txBody>
                    <a:bodyPr/>
                    <a:lstStyle/>
                    <a:p>
                      <a:pPr algn="ctr">
                        <a:lnSpc>
                          <a:spcPct val="150000"/>
                        </a:lnSpc>
                        <a:spcAft>
                          <a:spcPts val="0"/>
                        </a:spcAft>
                      </a:pPr>
                      <a:r>
                        <a:rPr lang="es-MX" sz="1400" b="1" kern="1200" dirty="0">
                          <a:solidFill>
                            <a:schemeClr val="tx1"/>
                          </a:solidFill>
                          <a:latin typeface="Tw Cen MT Condensed" panose="020B0606020104020203" pitchFamily="34" charset="0"/>
                          <a:ea typeface="+mn-ea"/>
                          <a:cs typeface="+mn-cs"/>
                        </a:rPr>
                        <a:t>21.63</a:t>
                      </a:r>
                      <a:endParaRPr lang="es-ES" sz="1400" b="1"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1" kern="1200" dirty="0">
                          <a:solidFill>
                            <a:schemeClr val="tx1"/>
                          </a:solidFill>
                          <a:latin typeface="Tw Cen MT Condensed" panose="020B0606020104020203" pitchFamily="34" charset="0"/>
                          <a:ea typeface="+mn-ea"/>
                          <a:cs typeface="+mn-cs"/>
                        </a:rPr>
                        <a:t>1169</a:t>
                      </a:r>
                      <a:endParaRPr lang="es-ES" sz="1400" b="1"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a:txBody>
                    <a:bodyPr/>
                    <a:lstStyle/>
                    <a:p>
                      <a:pPr algn="ctr">
                        <a:lnSpc>
                          <a:spcPct val="150000"/>
                        </a:lnSpc>
                        <a:spcAft>
                          <a:spcPts val="0"/>
                        </a:spcAft>
                      </a:pPr>
                      <a:r>
                        <a:rPr lang="es-MX" sz="1400" b="1" kern="1200" dirty="0">
                          <a:solidFill>
                            <a:schemeClr val="tx1"/>
                          </a:solidFill>
                          <a:latin typeface="Tw Cen MT Condensed" panose="020B0606020104020203" pitchFamily="34" charset="0"/>
                          <a:ea typeface="+mn-ea"/>
                          <a:cs typeface="+mn-cs"/>
                        </a:rPr>
                        <a:t>6368</a:t>
                      </a:r>
                      <a:endParaRPr lang="es-ES" sz="1400" b="1" kern="1200" dirty="0">
                        <a:solidFill>
                          <a:schemeClr val="tx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tc vMerge="1">
                  <a:txBody>
                    <a:bodyPr/>
                    <a:lstStyle/>
                    <a:p>
                      <a:pPr algn="ctr"/>
                      <a:endParaRPr lang="es-ES" dirty="0"/>
                    </a:p>
                  </a:txBody>
                  <a:tcPr anchor="ctr">
                    <a:solidFill>
                      <a:srgbClr val="DBF2F1"/>
                    </a:solidFill>
                  </a:tcPr>
                </a:tc>
                <a:extLst>
                  <a:ext uri="{0D108BD9-81ED-4DB2-BD59-A6C34878D82A}">
                    <a16:rowId xmlns:a16="http://schemas.microsoft.com/office/drawing/2014/main" val="10012"/>
                  </a:ext>
                </a:extLst>
              </a:tr>
            </a:tbl>
          </a:graphicData>
        </a:graphic>
      </p:graphicFrame>
      <p:pic>
        <p:nvPicPr>
          <p:cNvPr id="5" name="Imagen 4">
            <a:extLst>
              <a:ext uri="{FF2B5EF4-FFF2-40B4-BE49-F238E27FC236}">
                <a16:creationId xmlns:a16="http://schemas.microsoft.com/office/drawing/2014/main" id="{B1135246-10D8-E84A-A189-96B3668D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82912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457FC4-6FF0-89F9-4FAE-265ECAD15955}"/>
              </a:ext>
            </a:extLst>
          </p:cNvPr>
          <p:cNvSpPr txBox="1"/>
          <p:nvPr/>
        </p:nvSpPr>
        <p:spPr>
          <a:xfrm>
            <a:off x="187397" y="763829"/>
            <a:ext cx="6483202" cy="4924425"/>
          </a:xfrm>
          <a:prstGeom prst="rect">
            <a:avLst/>
          </a:prstGeom>
          <a:noFill/>
        </p:spPr>
        <p:txBody>
          <a:bodyPr wrap="square">
            <a:spAutoFit/>
          </a:bodyPr>
          <a:lstStyle/>
          <a:p>
            <a:pPr marL="285750" indent="-285750" algn="just">
              <a:buFont typeface="Arial" panose="020B0604020202020204" pitchFamily="34" charset="0"/>
              <a:buChar char="•"/>
              <a:tabLst>
                <a:tab pos="2138045" algn="l"/>
              </a:tabLst>
            </a:pPr>
            <a:r>
              <a:rPr lang="es-MX" sz="1400" dirty="0">
                <a:effectLst/>
                <a:latin typeface="Tw Cen MT Condensed" panose="020B0606020104020203" pitchFamily="34" charset="0"/>
                <a:ea typeface="Times New Roman" panose="02020603050405020304" pitchFamily="18" charset="0"/>
              </a:rPr>
              <a:t>La Secretaría Distrital del Hábitat, adelanta y coordina las acciones de inspección, vigilancia y prevención frente al desarrollo y consolidación de los desarrollos urbanísticos y de vivienda (ocupaciones) ilegales o informales de la ciudad de Bogotá.</a:t>
            </a:r>
          </a:p>
          <a:p>
            <a:pPr marL="285750" indent="-285750" algn="just">
              <a:buFont typeface="Arial" panose="020B0604020202020204" pitchFamily="34" charset="0"/>
              <a:buChar char="•"/>
              <a:tabLst>
                <a:tab pos="2138045" algn="l"/>
              </a:tabLst>
            </a:pPr>
            <a:endParaRPr lang="es-CO" sz="1400" dirty="0">
              <a:latin typeface="Tw Cen MT Condensed" panose="020B0606020104020203" pitchFamily="34" charset="0"/>
              <a:ea typeface="Times New Roman" panose="02020603050405020304" pitchFamily="18" charset="0"/>
            </a:endParaRPr>
          </a:p>
          <a:p>
            <a:pPr marL="285750" indent="-285750" algn="just">
              <a:buFont typeface="Arial" panose="020B0604020202020204" pitchFamily="34" charset="0"/>
              <a:buChar char="•"/>
              <a:tabLst>
                <a:tab pos="2138045" algn="l"/>
              </a:tabLst>
            </a:pPr>
            <a:r>
              <a:rPr lang="es-MX" sz="1400" dirty="0">
                <a:effectLst/>
                <a:latin typeface="Tw Cen MT Condensed" panose="020B0606020104020203" pitchFamily="34" charset="0"/>
                <a:ea typeface="Times New Roman" panose="02020603050405020304" pitchFamily="18" charset="0"/>
              </a:rPr>
              <a:t>Se realiza el monitoreo de áreas susceptibles de ocupación ilegal o informal del suelo, para informar oportunamente a las autoridades locales sobre el desarrollo y consolidación de estas ocupaciones de en el territorio. </a:t>
            </a:r>
          </a:p>
          <a:p>
            <a:pPr marL="285750" indent="-285750" algn="just">
              <a:buFont typeface="Arial" panose="020B0604020202020204" pitchFamily="34" charset="0"/>
              <a:buChar char="•"/>
              <a:tabLst>
                <a:tab pos="2138045" algn="l"/>
              </a:tabLst>
            </a:pPr>
            <a:endParaRPr lang="es-CO" sz="1400" dirty="0">
              <a:effectLst/>
              <a:latin typeface="Tw Cen MT Condensed" panose="020B0606020104020203" pitchFamily="34" charset="0"/>
              <a:ea typeface="Times New Roman" panose="02020603050405020304" pitchFamily="18" charset="0"/>
            </a:endParaRPr>
          </a:p>
          <a:p>
            <a:pPr marL="285750" indent="-285750" algn="just">
              <a:buFont typeface="Arial" panose="020B0604020202020204" pitchFamily="34" charset="0"/>
              <a:buChar char="•"/>
            </a:pPr>
            <a:r>
              <a:rPr lang="es-MX" sz="1400" dirty="0">
                <a:effectLst/>
                <a:latin typeface="Tw Cen MT Condensed" panose="020B0606020104020203" pitchFamily="34" charset="0"/>
                <a:ea typeface="Times New Roman" panose="02020603050405020304" pitchFamily="18" charset="0"/>
              </a:rPr>
              <a:t>Para</a:t>
            </a:r>
            <a:r>
              <a:rPr lang="es-ES_tradnl" sz="1400" dirty="0"/>
              <a:t> </a:t>
            </a:r>
            <a:r>
              <a:rPr lang="es-ES_tradnl" sz="1400" dirty="0">
                <a:latin typeface="Tw Cen MT Condensed" panose="020B0606020104020203" pitchFamily="34" charset="0"/>
                <a:ea typeface="Times New Roman" panose="02020603050405020304" pitchFamily="18" charset="0"/>
              </a:rPr>
              <a:t>las localidades de Fontibón, Kennedy, Bosa, Puente Aranda y Tunjuelito, se tienen definidos </a:t>
            </a:r>
            <a:r>
              <a:rPr lang="es-ES_tradnl" sz="1600" b="1" dirty="0">
                <a:solidFill>
                  <a:srgbClr val="5A4A99"/>
                </a:solidFill>
                <a:latin typeface="Tw Cen MT Condensed" panose="020B0606020104020203" pitchFamily="34" charset="0"/>
                <a:ea typeface="Times New Roman" panose="02020603050405020304" pitchFamily="18" charset="0"/>
              </a:rPr>
              <a:t>43</a:t>
            </a:r>
            <a:r>
              <a:rPr lang="es-ES_tradnl" b="1" dirty="0">
                <a:latin typeface="Tw Cen MT Condensed" panose="020B0606020104020203" pitchFamily="34" charset="0"/>
                <a:ea typeface="Times New Roman" panose="02020603050405020304" pitchFamily="18" charset="0"/>
              </a:rPr>
              <a:t> </a:t>
            </a:r>
            <a:r>
              <a:rPr lang="es-ES_tradnl" sz="1400" dirty="0">
                <a:latin typeface="Tw Cen MT Condensed" panose="020B0606020104020203" pitchFamily="34" charset="0"/>
                <a:ea typeface="Times New Roman" panose="02020603050405020304" pitchFamily="18" charset="0"/>
              </a:rPr>
              <a:t>polígonos de monitoreo que cubren cerca de </a:t>
            </a:r>
            <a:r>
              <a:rPr lang="es-ES_tradnl" sz="1600" b="1" dirty="0">
                <a:solidFill>
                  <a:srgbClr val="5A4A99"/>
                </a:solidFill>
                <a:latin typeface="Tw Cen MT Condensed" panose="020B0606020104020203" pitchFamily="34" charset="0"/>
                <a:ea typeface="Times New Roman" panose="02020603050405020304" pitchFamily="18" charset="0"/>
              </a:rPr>
              <a:t>411,22 Ha </a:t>
            </a:r>
            <a:r>
              <a:rPr lang="es-ES_tradnl" sz="1400" dirty="0">
                <a:latin typeface="Tw Cen MT Condensed" panose="020B0606020104020203" pitchFamily="34" charset="0"/>
                <a:ea typeface="Times New Roman" panose="02020603050405020304" pitchFamily="18" charset="0"/>
              </a:rPr>
              <a:t>de suelo susceptible de ser ocupado o desarrollado de manera ilegal o informal.</a:t>
            </a:r>
          </a:p>
          <a:p>
            <a:pPr marL="285750" indent="-285750" algn="just">
              <a:buFont typeface="Arial" panose="020B0604020202020204" pitchFamily="34" charset="0"/>
              <a:buChar char="•"/>
            </a:pPr>
            <a:endParaRPr lang="es-ES_tradnl" sz="1400" dirty="0">
              <a:latin typeface="Tw Cen MT Condensed" panose="020B0606020104020203" pitchFamily="34" charset="0"/>
              <a:ea typeface="Times New Roman" panose="02020603050405020304" pitchFamily="18" charset="0"/>
            </a:endParaRPr>
          </a:p>
          <a:p>
            <a:pPr marL="285750" indent="-285750" algn="just">
              <a:buFont typeface="Arial" panose="020B0604020202020204" pitchFamily="34" charset="0"/>
              <a:buChar char="•"/>
            </a:pPr>
            <a:r>
              <a:rPr lang="es-ES_tradnl" sz="1400" dirty="0">
                <a:latin typeface="Tw Cen MT Condensed" panose="020B0606020104020203" pitchFamily="34" charset="0"/>
                <a:ea typeface="Times New Roman" panose="02020603050405020304" pitchFamily="18" charset="0"/>
              </a:rPr>
              <a:t>Durante el año </a:t>
            </a:r>
            <a:r>
              <a:rPr lang="es-ES_tradnl" sz="1400" b="1" dirty="0">
                <a:solidFill>
                  <a:srgbClr val="5A4A99"/>
                </a:solidFill>
                <a:latin typeface="Tw Cen MT Condensed" panose="020B0606020104020203" pitchFamily="34" charset="0"/>
                <a:ea typeface="Times New Roman" panose="02020603050405020304" pitchFamily="18" charset="0"/>
              </a:rPr>
              <a:t>2021</a:t>
            </a:r>
            <a:r>
              <a:rPr lang="es-ES_tradnl" sz="1400" dirty="0">
                <a:latin typeface="Tw Cen MT Condensed" panose="020B0606020104020203" pitchFamily="34" charset="0"/>
                <a:ea typeface="Times New Roman" panose="02020603050405020304" pitchFamily="18" charset="0"/>
              </a:rPr>
              <a:t> se adelantaron cerca de </a:t>
            </a:r>
            <a:r>
              <a:rPr lang="es-ES_tradnl" sz="1400" b="1" dirty="0">
                <a:solidFill>
                  <a:srgbClr val="5A4A99"/>
                </a:solidFill>
                <a:latin typeface="Tw Cen MT Condensed" panose="020B0606020104020203" pitchFamily="34" charset="0"/>
                <a:ea typeface="Times New Roman" panose="02020603050405020304" pitchFamily="18" charset="0"/>
              </a:rPr>
              <a:t>830 </a:t>
            </a:r>
            <a:r>
              <a:rPr lang="es-ES_tradnl" sz="1400" dirty="0">
                <a:latin typeface="Tw Cen MT Condensed" panose="020B0606020104020203" pitchFamily="34" charset="0"/>
                <a:ea typeface="Times New Roman" panose="02020603050405020304" pitchFamily="18" charset="0"/>
              </a:rPr>
              <a:t>visitas de monitoreo a los polígonos de monitoreo establecidos. Para el año </a:t>
            </a:r>
            <a:r>
              <a:rPr lang="es-ES_tradnl" sz="1400" b="1" dirty="0">
                <a:solidFill>
                  <a:srgbClr val="5A4A99"/>
                </a:solidFill>
                <a:latin typeface="Tw Cen MT Condensed" panose="020B0606020104020203" pitchFamily="34" charset="0"/>
                <a:ea typeface="Times New Roman" panose="02020603050405020304" pitchFamily="18" charset="0"/>
              </a:rPr>
              <a:t>2022</a:t>
            </a:r>
            <a:r>
              <a:rPr lang="es-ES_tradnl" sz="1400" dirty="0">
                <a:latin typeface="Tw Cen MT Condensed" panose="020B0606020104020203" pitchFamily="34" charset="0"/>
                <a:ea typeface="Times New Roman" panose="02020603050405020304" pitchFamily="18" charset="0"/>
              </a:rPr>
              <a:t> se han realizado cerca de</a:t>
            </a:r>
            <a:r>
              <a:rPr lang="es-ES_tradnl" sz="1400" b="1" dirty="0">
                <a:solidFill>
                  <a:srgbClr val="5A4A99"/>
                </a:solidFill>
                <a:latin typeface="Tw Cen MT Condensed" panose="020B0606020104020203" pitchFamily="34" charset="0"/>
                <a:ea typeface="Times New Roman" panose="02020603050405020304" pitchFamily="18" charset="0"/>
              </a:rPr>
              <a:t> 545 </a:t>
            </a:r>
            <a:r>
              <a:rPr lang="es-ES_tradnl" sz="1400" dirty="0">
                <a:latin typeface="Tw Cen MT Condensed" panose="020B0606020104020203" pitchFamily="34" charset="0"/>
                <a:ea typeface="Times New Roman" panose="02020603050405020304" pitchFamily="18" charset="0"/>
              </a:rPr>
              <a:t>visitas de monitoreo, resultado de las cuales, se han remitido 128 notificaciones a las alcaldías locales y entidades competentes por nuevas ocupaciones y cambios de estado en las ya reportadas. </a:t>
            </a:r>
          </a:p>
          <a:p>
            <a:pPr marL="285750" indent="-285750" algn="just">
              <a:buFont typeface="Arial" panose="020B0604020202020204" pitchFamily="34" charset="0"/>
              <a:buChar char="•"/>
            </a:pPr>
            <a:endParaRPr lang="es-ES_tradnl" sz="1400" dirty="0">
              <a:latin typeface="Tw Cen MT Condensed" panose="020B0606020104020203" pitchFamily="34" charset="0"/>
              <a:ea typeface="Times New Roman" panose="02020603050405020304" pitchFamily="18" charset="0"/>
            </a:endParaRPr>
          </a:p>
          <a:p>
            <a:pPr marL="285750" indent="-285750" algn="just">
              <a:buFont typeface="Arial" panose="020B0604020202020204" pitchFamily="34" charset="0"/>
              <a:buChar char="•"/>
            </a:pPr>
            <a:r>
              <a:rPr lang="es-ES_tradnl" sz="1400" dirty="0">
                <a:latin typeface="Tw Cen MT Condensed" panose="020B0606020104020203" pitchFamily="34" charset="0"/>
                <a:ea typeface="Times New Roman" panose="02020603050405020304" pitchFamily="18" charset="0"/>
              </a:rPr>
              <a:t>Se ha logrado la atención de 1349 personas de las localidades de Tunjuelito, Puente Aranda, Bosa, Kennedy y Fontibón.  De igual forma, en los diferentes escenarios de participación se ha brindado información respecto de cómo acceder a una vivienda digna y legal, a través de lo diferentes programas que ofrece la Secretaría Distrital del Hábitat, buscando su salida voluntaria del territorio.</a:t>
            </a:r>
            <a:endParaRPr lang="es-ES" sz="1400" dirty="0">
              <a:latin typeface="Tw Cen MT Condensed" panose="020B0606020104020203" pitchFamily="34" charset="0"/>
              <a:ea typeface="Times New Roman" panose="02020603050405020304" pitchFamily="18" charset="0"/>
            </a:endParaRPr>
          </a:p>
          <a:p>
            <a:pPr marL="285750" indent="-285750" algn="just">
              <a:buFont typeface="Arial" panose="020B0604020202020204" pitchFamily="34" charset="0"/>
              <a:buChar char="•"/>
            </a:pPr>
            <a:endParaRPr lang="es-ES" sz="1400" dirty="0">
              <a:latin typeface="Tw Cen MT Condensed" panose="020B0606020104020203" pitchFamily="34" charset="0"/>
              <a:ea typeface="Times New Roman" panose="02020603050405020304" pitchFamily="18" charset="0"/>
            </a:endParaRPr>
          </a:p>
        </p:txBody>
      </p:sp>
      <p:sp>
        <p:nvSpPr>
          <p:cNvPr id="5" name="CuadroTexto 4">
            <a:extLst>
              <a:ext uri="{FF2B5EF4-FFF2-40B4-BE49-F238E27FC236}">
                <a16:creationId xmlns:a16="http://schemas.microsoft.com/office/drawing/2014/main" id="{00CF4B12-2098-AC71-01A3-53889414E997}"/>
              </a:ext>
            </a:extLst>
          </p:cNvPr>
          <p:cNvSpPr txBox="1"/>
          <p:nvPr/>
        </p:nvSpPr>
        <p:spPr>
          <a:xfrm>
            <a:off x="421523" y="7419248"/>
            <a:ext cx="6087978" cy="1005403"/>
          </a:xfrm>
          <a:prstGeom prst="rect">
            <a:avLst/>
          </a:prstGeom>
          <a:noFill/>
        </p:spPr>
        <p:txBody>
          <a:bodyPr wrap="square">
            <a:spAutoFit/>
          </a:bodyPr>
          <a:lstStyle/>
          <a:p>
            <a:pPr algn="just">
              <a:lnSpc>
                <a:spcPct val="107000"/>
              </a:lnSpc>
              <a:spcAft>
                <a:spcPts val="800"/>
              </a:spcAft>
            </a:pPr>
            <a:r>
              <a:rPr lang="es-CO" sz="1400" dirty="0">
                <a:latin typeface="Tw Cen MT Condensed" panose="020B0606020104020203" pitchFamily="34" charset="0"/>
                <a:ea typeface="Calibri" panose="020F0502020204030204" pitchFamily="34" charset="0"/>
                <a:cs typeface="Times New Roman" panose="02020603050405020304" pitchFamily="18" charset="0"/>
              </a:rPr>
              <a:t>El </a:t>
            </a:r>
            <a:r>
              <a:rPr lang="es-CO" sz="1400" dirty="0">
                <a:effectLst/>
                <a:latin typeface="Tw Cen MT Condensed" panose="020B0606020104020203" pitchFamily="34" charset="0"/>
                <a:ea typeface="Calibri" panose="020F0502020204030204" pitchFamily="34" charset="0"/>
                <a:cs typeface="Times New Roman" panose="02020603050405020304" pitchFamily="18" charset="0"/>
              </a:rPr>
              <a:t>monitoreo se refiere a las acciones que se adelantan en campo, relacionadas con las visitas de inspección visual y seguimiento a los polígonos de monitoreo establecidos, a fin de identificar, georreferenciar, caracterizar, actualizar y reportar los desarrollos urbanísticos y de vivienda ilegales o informales en el territorio y a su vez prevenir la aparición de nuevos desarrollos en estas áreas.  </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5C62B245-032B-CF26-CC13-C72697BF7643}"/>
              </a:ext>
            </a:extLst>
          </p:cNvPr>
          <p:cNvGraphicFramePr>
            <a:graphicFrameLocks noGrp="1"/>
          </p:cNvGraphicFramePr>
          <p:nvPr>
            <p:extLst>
              <p:ext uri="{D42A27DB-BD31-4B8C-83A1-F6EECF244321}">
                <p14:modId xmlns:p14="http://schemas.microsoft.com/office/powerpoint/2010/main" val="52468599"/>
              </p:ext>
            </p:extLst>
          </p:nvPr>
        </p:nvGraphicFramePr>
        <p:xfrm>
          <a:off x="300333" y="5527278"/>
          <a:ext cx="6330359" cy="1676991"/>
        </p:xfrm>
        <a:graphic>
          <a:graphicData uri="http://schemas.openxmlformats.org/drawingml/2006/table">
            <a:tbl>
              <a:tblPr firstRow="1" firstCol="1" bandRow="1">
                <a:tableStyleId>{5940675A-B579-460E-94D1-54222C63F5DA}</a:tableStyleId>
              </a:tblPr>
              <a:tblGrid>
                <a:gridCol w="788812">
                  <a:extLst>
                    <a:ext uri="{9D8B030D-6E8A-4147-A177-3AD203B41FA5}">
                      <a16:colId xmlns:a16="http://schemas.microsoft.com/office/drawing/2014/main" val="4030088271"/>
                    </a:ext>
                  </a:extLst>
                </a:gridCol>
                <a:gridCol w="791916">
                  <a:extLst>
                    <a:ext uri="{9D8B030D-6E8A-4147-A177-3AD203B41FA5}">
                      <a16:colId xmlns:a16="http://schemas.microsoft.com/office/drawing/2014/main" val="359561907"/>
                    </a:ext>
                  </a:extLst>
                </a:gridCol>
                <a:gridCol w="770842">
                  <a:extLst>
                    <a:ext uri="{9D8B030D-6E8A-4147-A177-3AD203B41FA5}">
                      <a16:colId xmlns:a16="http://schemas.microsoft.com/office/drawing/2014/main" val="1197757230"/>
                    </a:ext>
                  </a:extLst>
                </a:gridCol>
                <a:gridCol w="552327">
                  <a:extLst>
                    <a:ext uri="{9D8B030D-6E8A-4147-A177-3AD203B41FA5}">
                      <a16:colId xmlns:a16="http://schemas.microsoft.com/office/drawing/2014/main" val="2024773871"/>
                    </a:ext>
                  </a:extLst>
                </a:gridCol>
                <a:gridCol w="626112">
                  <a:extLst>
                    <a:ext uri="{9D8B030D-6E8A-4147-A177-3AD203B41FA5}">
                      <a16:colId xmlns:a16="http://schemas.microsoft.com/office/drawing/2014/main" val="2661482779"/>
                    </a:ext>
                  </a:extLst>
                </a:gridCol>
                <a:gridCol w="839972">
                  <a:extLst>
                    <a:ext uri="{9D8B030D-6E8A-4147-A177-3AD203B41FA5}">
                      <a16:colId xmlns:a16="http://schemas.microsoft.com/office/drawing/2014/main" val="2856608812"/>
                    </a:ext>
                  </a:extLst>
                </a:gridCol>
                <a:gridCol w="372140">
                  <a:extLst>
                    <a:ext uri="{9D8B030D-6E8A-4147-A177-3AD203B41FA5}">
                      <a16:colId xmlns:a16="http://schemas.microsoft.com/office/drawing/2014/main" val="2947863598"/>
                    </a:ext>
                  </a:extLst>
                </a:gridCol>
                <a:gridCol w="520995">
                  <a:extLst>
                    <a:ext uri="{9D8B030D-6E8A-4147-A177-3AD203B41FA5}">
                      <a16:colId xmlns:a16="http://schemas.microsoft.com/office/drawing/2014/main" val="3817353103"/>
                    </a:ext>
                  </a:extLst>
                </a:gridCol>
                <a:gridCol w="1067243">
                  <a:extLst>
                    <a:ext uri="{9D8B030D-6E8A-4147-A177-3AD203B41FA5}">
                      <a16:colId xmlns:a16="http://schemas.microsoft.com/office/drawing/2014/main" val="1472891664"/>
                    </a:ext>
                  </a:extLst>
                </a:gridCol>
              </a:tblGrid>
              <a:tr h="181628">
                <a:tc rowSpan="2">
                  <a:txBody>
                    <a:bodyPr/>
                    <a:lstStyle/>
                    <a:p>
                      <a:pPr algn="ctr">
                        <a:lnSpc>
                          <a:spcPct val="107000"/>
                        </a:lnSpc>
                        <a:spcAft>
                          <a:spcPts val="800"/>
                        </a:spcAft>
                      </a:pPr>
                      <a:r>
                        <a:rPr lang="es-CO" sz="1200" dirty="0">
                          <a:effectLst/>
                          <a:latin typeface="Tw Cen MT Condensed" panose="020B0606020104020203" pitchFamily="34" charset="0"/>
                        </a:rPr>
                        <a:t>Localidad</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rowSpan="2">
                  <a:txBody>
                    <a:bodyPr/>
                    <a:lstStyle/>
                    <a:p>
                      <a:pPr algn="ctr">
                        <a:lnSpc>
                          <a:spcPct val="107000"/>
                        </a:lnSpc>
                        <a:spcAft>
                          <a:spcPts val="800"/>
                        </a:spcAft>
                      </a:pPr>
                      <a:r>
                        <a:rPr lang="es-CO" sz="1200" dirty="0">
                          <a:effectLst/>
                          <a:latin typeface="Tw Cen MT Condensed" panose="020B0606020104020203" pitchFamily="34" charset="0"/>
                        </a:rPr>
                        <a:t>Polígonos de monitoreo</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gridSpan="5">
                  <a:txBody>
                    <a:bodyPr/>
                    <a:lstStyle/>
                    <a:p>
                      <a:pPr algn="ctr">
                        <a:lnSpc>
                          <a:spcPct val="107000"/>
                        </a:lnSpc>
                        <a:spcAft>
                          <a:spcPts val="800"/>
                        </a:spcAft>
                      </a:pPr>
                      <a:r>
                        <a:rPr lang="es-CO" sz="1200" dirty="0">
                          <a:effectLst/>
                          <a:latin typeface="Tw Cen MT Condensed" panose="020B0606020104020203" pitchFamily="34" charset="0"/>
                        </a:rPr>
                        <a:t>Ocupaciones agosto</a:t>
                      </a:r>
                      <a:r>
                        <a:rPr lang="es-CO" sz="1200" baseline="0" dirty="0">
                          <a:effectLst/>
                          <a:latin typeface="Tw Cen MT Condensed" panose="020B0606020104020203" pitchFamily="34" charset="0"/>
                        </a:rPr>
                        <a:t> 2022</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rgbClr val="C7AFDA"/>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a:lnSpc>
                          <a:spcPct val="107000"/>
                        </a:lnSpc>
                        <a:spcAft>
                          <a:spcPts val="800"/>
                        </a:spcAft>
                      </a:pPr>
                      <a:r>
                        <a:rPr lang="es-CO" sz="1200">
                          <a:effectLst/>
                          <a:latin typeface="Tw Cen MT Condensed" panose="020B0606020104020203" pitchFamily="34" charset="0"/>
                        </a:rPr>
                        <a:t>VISITAS</a:t>
                      </a:r>
                      <a:endParaRPr lang="es-CO" sz="12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rowSpan="2">
                  <a:txBody>
                    <a:bodyPr/>
                    <a:lstStyle/>
                    <a:p>
                      <a:pPr algn="ctr">
                        <a:lnSpc>
                          <a:spcPct val="107000"/>
                        </a:lnSpc>
                        <a:spcAft>
                          <a:spcPts val="800"/>
                        </a:spcAft>
                      </a:pPr>
                      <a:r>
                        <a:rPr lang="es-CO" sz="1200">
                          <a:effectLst/>
                          <a:latin typeface="Tw Cen MT Condensed" panose="020B0606020104020203" pitchFamily="34" charset="0"/>
                        </a:rPr>
                        <a:t>NOTIFICACIONES </a:t>
                      </a:r>
                      <a:endParaRPr lang="es-CO" sz="12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extLst>
                  <a:ext uri="{0D108BD9-81ED-4DB2-BD59-A6C34878D82A}">
                    <a16:rowId xmlns:a16="http://schemas.microsoft.com/office/drawing/2014/main" val="3393740970"/>
                  </a:ext>
                </a:extLst>
              </a:tr>
              <a:tr h="369008">
                <a:tc vMerge="1">
                  <a:txBody>
                    <a:bodyPr/>
                    <a:lstStyle/>
                    <a:p>
                      <a:endParaRPr lang="es-CO"/>
                    </a:p>
                  </a:txBody>
                  <a:tcPr/>
                </a:tc>
                <a:tc vMerge="1">
                  <a:txBody>
                    <a:bodyPr/>
                    <a:lstStyle/>
                    <a:p>
                      <a:endParaRPr lang="es-CO"/>
                    </a:p>
                  </a:txBody>
                  <a:tcPr/>
                </a:tc>
                <a:tc>
                  <a:txBody>
                    <a:bodyPr/>
                    <a:lstStyle/>
                    <a:p>
                      <a:pPr algn="ctr">
                        <a:lnSpc>
                          <a:spcPct val="107000"/>
                        </a:lnSpc>
                        <a:spcAft>
                          <a:spcPts val="800"/>
                        </a:spcAft>
                      </a:pPr>
                      <a:r>
                        <a:rPr lang="es-CO" sz="1200" dirty="0">
                          <a:effectLst/>
                          <a:latin typeface="Tw Cen MT Condensed" panose="020B0606020104020203" pitchFamily="34" charset="0"/>
                        </a:rPr>
                        <a:t>Consolidadas</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a:txBody>
                    <a:bodyPr/>
                    <a:lstStyle/>
                    <a:p>
                      <a:pPr algn="ctr">
                        <a:lnSpc>
                          <a:spcPct val="107000"/>
                        </a:lnSpc>
                        <a:spcAft>
                          <a:spcPts val="800"/>
                        </a:spcAft>
                      </a:pPr>
                      <a:r>
                        <a:rPr lang="es-CO" sz="1200" dirty="0">
                          <a:effectLst/>
                          <a:latin typeface="Tw Cen MT Condensed" panose="020B0606020104020203" pitchFamily="34" charset="0"/>
                        </a:rPr>
                        <a:t>En Proceso</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a:txBody>
                    <a:bodyPr/>
                    <a:lstStyle/>
                    <a:p>
                      <a:pPr algn="ctr">
                        <a:lnSpc>
                          <a:spcPct val="107000"/>
                        </a:lnSpc>
                        <a:spcAft>
                          <a:spcPts val="800"/>
                        </a:spcAft>
                      </a:pPr>
                      <a:r>
                        <a:rPr lang="es-CO" sz="1200" dirty="0">
                          <a:effectLst/>
                          <a:latin typeface="Tw Cen MT Condensed" panose="020B0606020104020203" pitchFamily="34" charset="0"/>
                        </a:rPr>
                        <a:t>Lotes </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a:txBody>
                    <a:bodyPr/>
                    <a:lstStyle/>
                    <a:p>
                      <a:pPr algn="ctr">
                        <a:lnSpc>
                          <a:spcPct val="107000"/>
                        </a:lnSpc>
                        <a:spcAft>
                          <a:spcPts val="800"/>
                        </a:spcAft>
                      </a:pPr>
                      <a:r>
                        <a:rPr lang="es-CO" sz="1200" dirty="0">
                          <a:effectLst/>
                          <a:latin typeface="Tw Cen MT Condensed" panose="020B0606020104020203" pitchFamily="34" charset="0"/>
                        </a:rPr>
                        <a:t>Provisionales</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a:txBody>
                    <a:bodyPr/>
                    <a:lstStyle/>
                    <a:p>
                      <a:pPr algn="ctr">
                        <a:lnSpc>
                          <a:spcPct val="107000"/>
                        </a:lnSpc>
                        <a:spcAft>
                          <a:spcPts val="800"/>
                        </a:spcAft>
                      </a:pPr>
                      <a:r>
                        <a:rPr lang="es-CO" sz="1200" dirty="0">
                          <a:effectLst/>
                          <a:latin typeface="Tw Cen MT Condensed" panose="020B0606020104020203" pitchFamily="34" charset="0"/>
                        </a:rPr>
                        <a:t>Total</a:t>
                      </a:r>
                      <a:endParaRPr lang="es-CO"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2380" marR="423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AFDA"/>
                    </a:solid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3789580783"/>
                  </a:ext>
                </a:extLst>
              </a:tr>
              <a:tr h="181628">
                <a:tc>
                  <a:txBody>
                    <a:bodyPr/>
                    <a:lstStyle/>
                    <a:p>
                      <a:pPr>
                        <a:spcAft>
                          <a:spcPts val="0"/>
                        </a:spcAft>
                      </a:pPr>
                      <a:r>
                        <a:rPr lang="es-CO" sz="1200" kern="1200" dirty="0">
                          <a:solidFill>
                            <a:schemeClr val="tx1"/>
                          </a:solidFill>
                          <a:effectLst/>
                          <a:latin typeface="Tw Cen MT Condensed" panose="020B0606020104020203" pitchFamily="34" charset="0"/>
                          <a:ea typeface="+mn-ea"/>
                          <a:cs typeface="+mn-cs"/>
                        </a:rPr>
                        <a:t>Fontibón</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6</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184</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a:solidFill>
                            <a:schemeClr val="tx1"/>
                          </a:solidFill>
                          <a:effectLst/>
                          <a:latin typeface="Tw Cen MT Condensed" panose="020B0606020104020203" pitchFamily="34" charset="0"/>
                          <a:ea typeface="+mn-ea"/>
                          <a:cs typeface="+mn-cs"/>
                        </a:rPr>
                        <a:t>9</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9</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183</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183</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50</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16</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655580"/>
                  </a:ext>
                </a:extLst>
              </a:tr>
              <a:tr h="181628">
                <a:tc>
                  <a:txBody>
                    <a:bodyPr/>
                    <a:lstStyle/>
                    <a:p>
                      <a:pPr>
                        <a:spcAft>
                          <a:spcPts val="0"/>
                        </a:spcAft>
                      </a:pPr>
                      <a:r>
                        <a:rPr lang="es-CO" sz="1200" kern="1200">
                          <a:solidFill>
                            <a:schemeClr val="tx1"/>
                          </a:solidFill>
                          <a:effectLst/>
                          <a:latin typeface="Tw Cen MT Condensed" panose="020B0606020104020203" pitchFamily="34" charset="0"/>
                          <a:ea typeface="+mn-ea"/>
                          <a:cs typeface="+mn-cs"/>
                        </a:rPr>
                        <a:t>Kennedy</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8</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dirty="0">
                          <a:solidFill>
                            <a:schemeClr val="tx1"/>
                          </a:solidFill>
                          <a:effectLst/>
                          <a:latin typeface="Tw Cen MT Condensed" panose="020B0606020104020203" pitchFamily="34" charset="0"/>
                          <a:ea typeface="+mn-ea"/>
                          <a:cs typeface="+mn-cs"/>
                        </a:rPr>
                        <a:t>481</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a:solidFill>
                            <a:schemeClr val="tx1"/>
                          </a:solidFill>
                          <a:effectLst/>
                          <a:latin typeface="Tw Cen MT Condensed" panose="020B0606020104020203" pitchFamily="34" charset="0"/>
                          <a:ea typeface="+mn-ea"/>
                          <a:cs typeface="+mn-cs"/>
                        </a:rPr>
                        <a:t>8</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a:solidFill>
                            <a:schemeClr val="tx1"/>
                          </a:solidFill>
                          <a:effectLst/>
                          <a:latin typeface="Tw Cen MT Condensed" panose="020B0606020104020203" pitchFamily="34" charset="0"/>
                          <a:ea typeface="+mn-ea"/>
                          <a:cs typeface="+mn-cs"/>
                        </a:rPr>
                        <a:t>26</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a:solidFill>
                            <a:schemeClr val="tx1"/>
                          </a:solidFill>
                          <a:effectLst/>
                          <a:latin typeface="Tw Cen MT Condensed" panose="020B0606020104020203" pitchFamily="34" charset="0"/>
                          <a:ea typeface="+mn-ea"/>
                          <a:cs typeface="+mn-cs"/>
                        </a:rPr>
                        <a:t>61</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a:solidFill>
                            <a:schemeClr val="tx1"/>
                          </a:solidFill>
                          <a:effectLst/>
                          <a:latin typeface="Tw Cen MT Condensed" panose="020B0606020104020203" pitchFamily="34" charset="0"/>
                          <a:ea typeface="+mn-ea"/>
                          <a:cs typeface="+mn-cs"/>
                        </a:rPr>
                        <a:t>576</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120</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14</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628">
                <a:tc>
                  <a:txBody>
                    <a:bodyPr/>
                    <a:lstStyle/>
                    <a:p>
                      <a:pPr>
                        <a:spcAft>
                          <a:spcPts val="0"/>
                        </a:spcAft>
                      </a:pPr>
                      <a:r>
                        <a:rPr lang="es-CO" sz="1200" kern="1200">
                          <a:solidFill>
                            <a:schemeClr val="tx1"/>
                          </a:solidFill>
                          <a:effectLst/>
                          <a:latin typeface="Tw Cen MT Condensed" panose="020B0606020104020203" pitchFamily="34" charset="0"/>
                          <a:ea typeface="+mn-ea"/>
                          <a:cs typeface="+mn-cs"/>
                        </a:rPr>
                        <a:t>Bosa</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24</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dirty="0">
                          <a:solidFill>
                            <a:schemeClr val="tx1"/>
                          </a:solidFill>
                          <a:effectLst/>
                          <a:latin typeface="Tw Cen MT Condensed" panose="020B0606020104020203" pitchFamily="34" charset="0"/>
                          <a:ea typeface="+mn-ea"/>
                          <a:cs typeface="+mn-cs"/>
                        </a:rPr>
                        <a:t>2590</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90</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a:solidFill>
                            <a:schemeClr val="tx1"/>
                          </a:solidFill>
                          <a:effectLst/>
                          <a:latin typeface="Tw Cen MT Condensed" panose="020B0606020104020203" pitchFamily="34" charset="0"/>
                          <a:ea typeface="+mn-ea"/>
                          <a:cs typeface="+mn-cs"/>
                        </a:rPr>
                        <a:t>204</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a:solidFill>
                            <a:schemeClr val="tx1"/>
                          </a:solidFill>
                          <a:effectLst/>
                          <a:latin typeface="Tw Cen MT Condensed" panose="020B0606020104020203" pitchFamily="34" charset="0"/>
                          <a:ea typeface="+mn-ea"/>
                          <a:cs typeface="+mn-cs"/>
                        </a:rPr>
                        <a:t>222</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_tradnl" sz="1200" kern="1200">
                          <a:solidFill>
                            <a:schemeClr val="tx1"/>
                          </a:solidFill>
                          <a:effectLst/>
                          <a:latin typeface="Tw Cen MT Condensed" panose="020B0606020104020203" pitchFamily="34" charset="0"/>
                          <a:ea typeface="+mn-ea"/>
                          <a:cs typeface="+mn-cs"/>
                        </a:rPr>
                        <a:t>3106</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330</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98</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1628">
                <a:tc>
                  <a:txBody>
                    <a:bodyPr/>
                    <a:lstStyle/>
                    <a:p>
                      <a:pPr>
                        <a:spcAft>
                          <a:spcPts val="0"/>
                        </a:spcAft>
                      </a:pPr>
                      <a:r>
                        <a:rPr lang="es-CO" sz="1200" kern="1200">
                          <a:solidFill>
                            <a:schemeClr val="tx1"/>
                          </a:solidFill>
                          <a:effectLst/>
                          <a:latin typeface="Tw Cen MT Condensed" panose="020B0606020104020203" pitchFamily="34" charset="0"/>
                          <a:ea typeface="+mn-ea"/>
                          <a:cs typeface="+mn-cs"/>
                        </a:rPr>
                        <a:t>Puente Aranda</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2</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0</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0</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0</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6</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6</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dirty="0">
                          <a:solidFill>
                            <a:schemeClr val="tx1"/>
                          </a:solidFill>
                          <a:effectLst/>
                          <a:latin typeface="Tw Cen MT Condensed" panose="020B0606020104020203" pitchFamily="34" charset="0"/>
                          <a:ea typeface="+mn-ea"/>
                          <a:cs typeface="+mn-cs"/>
                        </a:rPr>
                        <a:t>18</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0</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1628">
                <a:tc>
                  <a:txBody>
                    <a:bodyPr/>
                    <a:lstStyle/>
                    <a:p>
                      <a:pPr>
                        <a:spcAft>
                          <a:spcPts val="0"/>
                        </a:spcAft>
                      </a:pPr>
                      <a:r>
                        <a:rPr lang="es-CO" sz="1200" kern="1200" dirty="0">
                          <a:solidFill>
                            <a:schemeClr val="tx1"/>
                          </a:solidFill>
                          <a:effectLst/>
                          <a:latin typeface="Tw Cen MT Condensed" panose="020B0606020104020203" pitchFamily="34" charset="0"/>
                          <a:ea typeface="+mn-ea"/>
                          <a:cs typeface="+mn-cs"/>
                        </a:rPr>
                        <a:t>Tunjuelito</a:t>
                      </a:r>
                      <a:endParaRPr lang="es-ES" sz="1200"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3</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a:solidFill>
                            <a:schemeClr val="tx1"/>
                          </a:solidFill>
                          <a:effectLst/>
                          <a:latin typeface="Tw Cen MT Condensed" panose="020B0606020104020203" pitchFamily="34" charset="0"/>
                          <a:ea typeface="+mn-ea"/>
                          <a:cs typeface="+mn-cs"/>
                        </a:rPr>
                        <a:t>6</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a:solidFill>
                            <a:schemeClr val="tx1"/>
                          </a:solidFill>
                          <a:effectLst/>
                          <a:latin typeface="Tw Cen MT Condensed" panose="020B0606020104020203" pitchFamily="34" charset="0"/>
                          <a:ea typeface="+mn-ea"/>
                          <a:cs typeface="+mn-cs"/>
                        </a:rPr>
                        <a:t>0</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0</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dirty="0">
                          <a:solidFill>
                            <a:schemeClr val="tx1"/>
                          </a:solidFill>
                          <a:effectLst/>
                          <a:latin typeface="Tw Cen MT Condensed" panose="020B0606020104020203" pitchFamily="34" charset="0"/>
                          <a:ea typeface="+mn-ea"/>
                          <a:cs typeface="+mn-cs"/>
                        </a:rPr>
                        <a:t>32</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ES" sz="1200" kern="1200">
                          <a:solidFill>
                            <a:schemeClr val="tx1"/>
                          </a:solidFill>
                          <a:effectLst/>
                          <a:latin typeface="Tw Cen MT Condensed" panose="020B0606020104020203" pitchFamily="34" charset="0"/>
                          <a:ea typeface="+mn-ea"/>
                          <a:cs typeface="+mn-cs"/>
                        </a:rPr>
                        <a:t>38</a:t>
                      </a: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27</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spcAft>
                          <a:spcPts val="0"/>
                        </a:spcAft>
                      </a:pPr>
                      <a:r>
                        <a:rPr lang="es-CO" sz="1200" kern="1200">
                          <a:solidFill>
                            <a:schemeClr val="tx1"/>
                          </a:solidFill>
                          <a:effectLst/>
                          <a:latin typeface="Tw Cen MT Condensed" panose="020B0606020104020203" pitchFamily="34" charset="0"/>
                          <a:ea typeface="+mn-ea"/>
                          <a:cs typeface="+mn-cs"/>
                        </a:rPr>
                        <a:t>0</a:t>
                      </a:r>
                      <a:endParaRPr lang="es-ES" sz="1200" kern="120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90710">
                <a:tc>
                  <a:txBody>
                    <a:bodyPr/>
                    <a:lstStyle/>
                    <a:p>
                      <a:pPr algn="ctr">
                        <a:lnSpc>
                          <a:spcPct val="107000"/>
                        </a:lnSpc>
                        <a:spcAft>
                          <a:spcPts val="800"/>
                        </a:spcAft>
                      </a:pPr>
                      <a:r>
                        <a:rPr lang="es-CO" sz="1200" b="1" kern="1200" dirty="0">
                          <a:solidFill>
                            <a:schemeClr val="tx1"/>
                          </a:solidFill>
                          <a:effectLst/>
                          <a:latin typeface="Tw Cen MT Condensed" panose="020B0606020104020203" pitchFamily="34" charset="0"/>
                          <a:ea typeface="+mn-ea"/>
                          <a:cs typeface="+mn-cs"/>
                        </a:rPr>
                        <a:t>TOTAL</a:t>
                      </a:r>
                    </a:p>
                  </a:txBody>
                  <a:tcPr marL="42380" marR="423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43</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3261</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107</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239</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504</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3909</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545</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a:txBody>
                    <a:bodyPr/>
                    <a:lstStyle/>
                    <a:p>
                      <a:pPr algn="ctr">
                        <a:spcAft>
                          <a:spcPts val="0"/>
                        </a:spcAft>
                      </a:pPr>
                      <a:r>
                        <a:rPr lang="es-CO" sz="1200" b="1" kern="1200" dirty="0">
                          <a:solidFill>
                            <a:schemeClr val="tx1"/>
                          </a:solidFill>
                          <a:effectLst/>
                          <a:latin typeface="Tw Cen MT Condensed" panose="020B0606020104020203" pitchFamily="34" charset="0"/>
                          <a:ea typeface="+mn-ea"/>
                          <a:cs typeface="+mn-cs"/>
                        </a:rPr>
                        <a:t>128</a:t>
                      </a:r>
                      <a:endParaRPr lang="es-ES" sz="1200" b="1" kern="1200" dirty="0">
                        <a:solidFill>
                          <a:schemeClr val="tx1"/>
                        </a:solidFill>
                        <a:effectLst/>
                        <a:latin typeface="Tw Cen MT Condensed" panose="020B0606020104020203" pitchFamily="34" charset="0"/>
                        <a:ea typeface="+mn-ea"/>
                        <a:cs typeface="+mn-cs"/>
                      </a:endParaRPr>
                    </a:p>
                  </a:txBody>
                  <a:tcPr marL="44450" marR="444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extLst>
                  <a:ext uri="{0D108BD9-81ED-4DB2-BD59-A6C34878D82A}">
                    <a16:rowId xmlns:a16="http://schemas.microsoft.com/office/drawing/2014/main" val="2865788083"/>
                  </a:ext>
                </a:extLst>
              </a:tr>
            </a:tbl>
          </a:graphicData>
        </a:graphic>
      </p:graphicFrame>
      <p:sp>
        <p:nvSpPr>
          <p:cNvPr id="11" name="CuadroTexto 10">
            <a:extLst>
              <a:ext uri="{FF2B5EF4-FFF2-40B4-BE49-F238E27FC236}">
                <a16:creationId xmlns:a16="http://schemas.microsoft.com/office/drawing/2014/main" id="{3CB5C4A0-97B8-7C75-0DAC-21967093FF24}"/>
              </a:ext>
            </a:extLst>
          </p:cNvPr>
          <p:cNvSpPr txBox="1"/>
          <p:nvPr/>
        </p:nvSpPr>
        <p:spPr>
          <a:xfrm>
            <a:off x="1842090" y="251853"/>
            <a:ext cx="3429000" cy="461665"/>
          </a:xfrm>
          <a:prstGeom prst="rect">
            <a:avLst/>
          </a:prstGeom>
          <a:noFill/>
        </p:spPr>
        <p:txBody>
          <a:bodyPr wrap="square" lIns="91440" tIns="45720" rIns="91440" bIns="45720" anchor="t">
            <a:spAutoFit/>
          </a:bodyPr>
          <a:lstStyle/>
          <a:p>
            <a:pPr algn="ctr"/>
            <a:r>
              <a:rPr lang="es-ES_tradnl" sz="2400" b="1" dirty="0">
                <a:solidFill>
                  <a:srgbClr val="5A4A99"/>
                </a:solidFill>
                <a:effectLst/>
                <a:latin typeface="Tw Cen MT Condensed"/>
                <a:ea typeface="Calibri" panose="020F0502020204030204" pitchFamily="34" charset="0"/>
              </a:rPr>
              <a:t>POLÍGONOS DE MONITOREO</a:t>
            </a:r>
            <a:r>
              <a:rPr lang="es-ES_tradnl" sz="2400" b="1" dirty="0">
                <a:solidFill>
                  <a:srgbClr val="5A4A99"/>
                </a:solidFill>
                <a:latin typeface="Tw Cen MT Condensed"/>
                <a:ea typeface="Calibri" panose="020F0502020204030204" pitchFamily="34" charset="0"/>
              </a:rPr>
              <a:t> </a:t>
            </a:r>
            <a:endParaRPr lang="es-CO" sz="2400" b="1" dirty="0">
              <a:solidFill>
                <a:srgbClr val="5A4A99"/>
              </a:solidFill>
              <a:latin typeface="Tw Cen MT Condensed" panose="020B0606020104020203" pitchFamily="34" charset="0"/>
            </a:endParaRPr>
          </a:p>
        </p:txBody>
      </p:sp>
      <p:pic>
        <p:nvPicPr>
          <p:cNvPr id="7" name="Imagen 6">
            <a:extLst>
              <a:ext uri="{FF2B5EF4-FFF2-40B4-BE49-F238E27FC236}">
                <a16:creationId xmlns:a16="http://schemas.microsoft.com/office/drawing/2014/main" id="{B1FD8CB5-7485-594A-9452-D571384EC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1805483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3CB5C4A0-97B8-7C75-0DAC-21967093FF24}"/>
              </a:ext>
            </a:extLst>
          </p:cNvPr>
          <p:cNvSpPr txBox="1"/>
          <p:nvPr/>
        </p:nvSpPr>
        <p:spPr>
          <a:xfrm>
            <a:off x="746376" y="141642"/>
            <a:ext cx="5438273" cy="461665"/>
          </a:xfrm>
          <a:prstGeom prst="rect">
            <a:avLst/>
          </a:prstGeom>
          <a:noFill/>
        </p:spPr>
        <p:txBody>
          <a:bodyPr wrap="square" lIns="91440" tIns="45720" rIns="91440" bIns="45720" anchor="t">
            <a:spAutoFit/>
          </a:bodyPr>
          <a:lstStyle/>
          <a:p>
            <a:pPr algn="ctr"/>
            <a:r>
              <a:rPr lang="es-CO" sz="2400" b="1" dirty="0">
                <a:solidFill>
                  <a:srgbClr val="EE7F48"/>
                </a:solidFill>
                <a:latin typeface="Tw Cen MT Condensed"/>
                <a:ea typeface="Calibri" panose="020F0502020204030204" pitchFamily="34" charset="0"/>
              </a:rPr>
              <a:t>PROYECTOS ASOCIATIVOS DE VIVIENDA</a:t>
            </a:r>
            <a:r>
              <a:rPr lang="es-ES_tradnl" sz="2400" b="1" dirty="0">
                <a:solidFill>
                  <a:srgbClr val="EE7F48"/>
                </a:solidFill>
                <a:latin typeface="Tw Cen MT Condensed"/>
                <a:ea typeface="Calibri" panose="020F0502020204030204" pitchFamily="34" charset="0"/>
              </a:rPr>
              <a:t> </a:t>
            </a:r>
            <a:endParaRPr lang="es-CO" sz="2400" b="1" dirty="0">
              <a:solidFill>
                <a:srgbClr val="EE7F48"/>
              </a:solidFill>
              <a:latin typeface="Tw Cen MT Condensed" panose="020B0606020104020203"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707557667"/>
              </p:ext>
            </p:extLst>
          </p:nvPr>
        </p:nvGraphicFramePr>
        <p:xfrm>
          <a:off x="439570" y="669816"/>
          <a:ext cx="6051885" cy="7723483"/>
        </p:xfrm>
        <a:graphic>
          <a:graphicData uri="http://schemas.openxmlformats.org/drawingml/2006/table">
            <a:tbl>
              <a:tblPr firstRow="1" bandRow="1">
                <a:tableStyleId>{5940675A-B579-460E-94D1-54222C63F5DA}</a:tableStyleId>
              </a:tblPr>
              <a:tblGrid>
                <a:gridCol w="950495">
                  <a:extLst>
                    <a:ext uri="{9D8B030D-6E8A-4147-A177-3AD203B41FA5}">
                      <a16:colId xmlns:a16="http://schemas.microsoft.com/office/drawing/2014/main" val="20000"/>
                    </a:ext>
                  </a:extLst>
                </a:gridCol>
                <a:gridCol w="902368">
                  <a:extLst>
                    <a:ext uri="{9D8B030D-6E8A-4147-A177-3AD203B41FA5}">
                      <a16:colId xmlns:a16="http://schemas.microsoft.com/office/drawing/2014/main" val="20001"/>
                    </a:ext>
                  </a:extLst>
                </a:gridCol>
                <a:gridCol w="1467853">
                  <a:extLst>
                    <a:ext uri="{9D8B030D-6E8A-4147-A177-3AD203B41FA5}">
                      <a16:colId xmlns:a16="http://schemas.microsoft.com/office/drawing/2014/main" val="20002"/>
                    </a:ext>
                  </a:extLst>
                </a:gridCol>
                <a:gridCol w="1576136">
                  <a:extLst>
                    <a:ext uri="{9D8B030D-6E8A-4147-A177-3AD203B41FA5}">
                      <a16:colId xmlns:a16="http://schemas.microsoft.com/office/drawing/2014/main" val="20003"/>
                    </a:ext>
                  </a:extLst>
                </a:gridCol>
                <a:gridCol w="1155033">
                  <a:extLst>
                    <a:ext uri="{9D8B030D-6E8A-4147-A177-3AD203B41FA5}">
                      <a16:colId xmlns:a16="http://schemas.microsoft.com/office/drawing/2014/main" val="20004"/>
                    </a:ext>
                  </a:extLst>
                </a:gridCol>
              </a:tblGrid>
              <a:tr h="409864">
                <a:tc>
                  <a:txBody>
                    <a:bodyPr/>
                    <a:lstStyle/>
                    <a:p>
                      <a:pPr algn="ctr"/>
                      <a:r>
                        <a:rPr lang="es-ES" sz="1600" b="1" dirty="0">
                          <a:solidFill>
                            <a:schemeClr val="bg1"/>
                          </a:solidFill>
                          <a:latin typeface="Tw Cen MT Condensed" panose="020B0606020104020203" pitchFamily="34" charset="0"/>
                        </a:rPr>
                        <a:t>Localidad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_tradnl" sz="1600" b="1" kern="1200" dirty="0">
                          <a:solidFill>
                            <a:schemeClr val="bg1"/>
                          </a:solidFill>
                          <a:latin typeface="Tw Cen MT Condensed" panose="020B0606020104020203" pitchFamily="34" charset="0"/>
                          <a:ea typeface="+mn-ea"/>
                          <a:cs typeface="+mn-cs"/>
                        </a:rPr>
                        <a:t>Proyecto</a:t>
                      </a:r>
                      <a:endParaRPr lang="es-ES" sz="1600" b="1" kern="1200" dirty="0">
                        <a:solidFill>
                          <a:schemeClr val="bg1"/>
                        </a:solidFill>
                        <a:latin typeface="Tw Cen MT Condensed" panose="020B0606020104020203" pitchFamily="34"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marL="0" algn="ctr" defTabSz="685800" rtl="0" eaLnBrk="1" latinLnBrk="0" hangingPunct="1"/>
                      <a:r>
                        <a:rPr lang="es-ES_tradnl" sz="1600" b="1" kern="1200" dirty="0">
                          <a:solidFill>
                            <a:schemeClr val="bg1"/>
                          </a:solidFill>
                          <a:latin typeface="Tw Cen MT Condensed" panose="020B0606020104020203" pitchFamily="34" charset="0"/>
                          <a:ea typeface="+mn-ea"/>
                          <a:cs typeface="+mn-cs"/>
                        </a:rPr>
                        <a:t>2021</a:t>
                      </a:r>
                      <a:endParaRPr lang="es-CO" sz="1600" b="1" kern="1200" dirty="0">
                        <a:solidFill>
                          <a:schemeClr val="bg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marL="0" algn="ctr" defTabSz="685800" rtl="0" eaLnBrk="1" latinLnBrk="0" hangingPunct="1"/>
                      <a:r>
                        <a:rPr lang="es-ES_tradnl" sz="1600" b="1" kern="1200" dirty="0">
                          <a:solidFill>
                            <a:schemeClr val="bg1"/>
                          </a:solidFill>
                          <a:latin typeface="Tw Cen MT Condensed" panose="020B0606020104020203" pitchFamily="34" charset="0"/>
                          <a:ea typeface="+mn-ea"/>
                          <a:cs typeface="+mn-cs"/>
                        </a:rPr>
                        <a:t>Corte 31 Agosto 2022</a:t>
                      </a:r>
                      <a:endParaRPr lang="es-CO" sz="1600" b="1" kern="1200" dirty="0">
                        <a:solidFill>
                          <a:schemeClr val="bg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marL="0" algn="ctr" defTabSz="685800" rtl="0" eaLnBrk="1" latinLnBrk="0" hangingPunct="1"/>
                      <a:r>
                        <a:rPr lang="es-ES_tradnl" sz="1600" b="1" kern="1200" dirty="0">
                          <a:solidFill>
                            <a:schemeClr val="bg1"/>
                          </a:solidFill>
                          <a:latin typeface="Tw Cen MT Condensed" panose="020B0606020104020203" pitchFamily="34" charset="0"/>
                          <a:ea typeface="+mn-ea"/>
                          <a:cs typeface="+mn-cs"/>
                        </a:rPr>
                        <a:t>Potencial Viviendas</a:t>
                      </a:r>
                      <a:endParaRPr lang="es-CO" sz="1600" b="1" kern="1200" dirty="0">
                        <a:solidFill>
                          <a:schemeClr val="bg1"/>
                        </a:solidFill>
                        <a:latin typeface="Tw Cen MT Condensed" panose="020B0606020104020203" pitchFamily="34" charset="0"/>
                        <a:ea typeface="+mn-ea"/>
                        <a:cs typeface="+mn-cs"/>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10000"/>
                  </a:ext>
                </a:extLst>
              </a:tr>
              <a:tr h="1475083">
                <a:tc>
                  <a:txBody>
                    <a:bodyPr/>
                    <a:lstStyle/>
                    <a:p>
                      <a:pPr algn="ctr"/>
                      <a:r>
                        <a:rPr lang="es-ES" sz="1600" b="1" dirty="0">
                          <a:solidFill>
                            <a:schemeClr val="bg1"/>
                          </a:solidFill>
                          <a:latin typeface="Tw Cen MT Condensed" panose="020B0606020104020203" pitchFamily="34" charset="0"/>
                        </a:rPr>
                        <a:t>KENNEDY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r>
                        <a:rPr lang="es-ES_tradnl" sz="1350" kern="1200" dirty="0">
                          <a:solidFill>
                            <a:schemeClr val="tx1"/>
                          </a:solidFill>
                          <a:latin typeface="Tw Cen MT Condensed" panose="020B0606020104020203" pitchFamily="34" charset="0"/>
                          <a:ea typeface="+mn-ea"/>
                          <a:cs typeface="+mn-cs"/>
                        </a:rPr>
                        <a:t>Plan Parcial Fabrica Bavaria</a:t>
                      </a:r>
                      <a:endParaRPr lang="es-CO" sz="1350" kern="1200" dirty="0">
                        <a:solidFill>
                          <a:schemeClr val="tx1"/>
                        </a:solidFill>
                        <a:latin typeface="Tw Cen MT Condensed" panose="020B0606020104020203" pitchFamily="34" charset="0"/>
                        <a:ea typeface="+mn-ea"/>
                        <a:cs typeface="+mn-cs"/>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r>
                        <a:rPr lang="es-CO" sz="1350" kern="1200" dirty="0">
                          <a:solidFill>
                            <a:schemeClr val="tx1"/>
                          </a:solidFill>
                          <a:latin typeface="Tw Cen MT Condensed" panose="020B0606020104020203" pitchFamily="34" charset="0"/>
                          <a:ea typeface="+mn-ea"/>
                          <a:cs typeface="+mn-cs"/>
                        </a:rPr>
                        <a:t>Apoyamos y lideramos las mesas de dialogo para llegar a un acuerdo de modificación del Plan Parcial Adoptado, manteniendo el Bosque Bavaria</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r>
                        <a:rPr lang="es-CO" sz="1350" kern="1200" dirty="0">
                          <a:solidFill>
                            <a:schemeClr val="tx1"/>
                          </a:solidFill>
                          <a:latin typeface="Tw Cen MT Condensed" panose="020B0606020104020203" pitchFamily="34" charset="0"/>
                          <a:ea typeface="+mn-ea"/>
                          <a:cs typeface="+mn-cs"/>
                        </a:rPr>
                        <a:t>Se radicó la modificación del PP el día 4 de febrero de 2022 en legal y debida forma.</a:t>
                      </a:r>
                    </a:p>
                    <a:p>
                      <a:r>
                        <a:rPr lang="es-CO" sz="1350" kern="1200" dirty="0">
                          <a:solidFill>
                            <a:schemeClr val="tx1"/>
                          </a:solidFill>
                          <a:latin typeface="Tw Cen MT Condensed" panose="020B0606020104020203" pitchFamily="34" charset="0"/>
                          <a:ea typeface="+mn-ea"/>
                          <a:cs typeface="+mn-cs"/>
                        </a:rPr>
                        <a:t>Acompañamiento para el levantamiento de las medidas cautelares.</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r>
                        <a:rPr lang="fr-FR" sz="1350" kern="1200" dirty="0">
                          <a:solidFill>
                            <a:schemeClr val="tx1"/>
                          </a:solidFill>
                          <a:latin typeface="Tw Cen MT Condensed" panose="020B0606020104020203" pitchFamily="34" charset="0"/>
                          <a:ea typeface="+mn-ea"/>
                          <a:cs typeface="+mn-cs"/>
                        </a:rPr>
                        <a:t>VIP: 800</a:t>
                      </a:r>
                    </a:p>
                    <a:p>
                      <a:r>
                        <a:rPr lang="fr-FR" sz="1350" kern="1200" dirty="0">
                          <a:solidFill>
                            <a:schemeClr val="tx1"/>
                          </a:solidFill>
                          <a:latin typeface="Tw Cen MT Condensed" panose="020B0606020104020203" pitchFamily="34" charset="0"/>
                          <a:ea typeface="+mn-ea"/>
                          <a:cs typeface="+mn-cs"/>
                        </a:rPr>
                        <a:t>VIS: 2.750</a:t>
                      </a:r>
                    </a:p>
                    <a:p>
                      <a:r>
                        <a:rPr lang="fr-FR" sz="1350" kern="1200" dirty="0">
                          <a:solidFill>
                            <a:schemeClr val="tx1"/>
                          </a:solidFill>
                          <a:latin typeface="Tw Cen MT Condensed" panose="020B0606020104020203" pitchFamily="34" charset="0"/>
                          <a:ea typeface="+mn-ea"/>
                          <a:cs typeface="+mn-cs"/>
                        </a:rPr>
                        <a:t>NOVIS: 10.750</a:t>
                      </a:r>
                    </a:p>
                    <a:p>
                      <a:r>
                        <a:rPr lang="fr-FR" sz="1350" kern="1200" dirty="0">
                          <a:solidFill>
                            <a:schemeClr val="tx1"/>
                          </a:solidFill>
                          <a:latin typeface="Tw Cen MT Condensed" panose="020B0606020104020203" pitchFamily="34" charset="0"/>
                          <a:ea typeface="+mn-ea"/>
                          <a:cs typeface="+mn-cs"/>
                        </a:rPr>
                        <a:t>Total: 14.300</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10001"/>
                  </a:ext>
                </a:extLst>
              </a:tr>
              <a:tr h="369383">
                <a:tc rowSpan="2">
                  <a:txBody>
                    <a:bodyPr/>
                    <a:lstStyle/>
                    <a:p>
                      <a:pPr marL="0" algn="ctr" defTabSz="685800" rtl="0" eaLnBrk="1" latinLnBrk="0" hangingPunct="1"/>
                      <a:r>
                        <a:rPr lang="es-ES" sz="1600" b="1" kern="1200" dirty="0">
                          <a:solidFill>
                            <a:schemeClr val="bg1"/>
                          </a:solidFill>
                          <a:latin typeface="Tw Cen MT Condensed" panose="020B0606020104020203" pitchFamily="34" charset="0"/>
                          <a:ea typeface="+mn-ea"/>
                          <a:cs typeface="+mn-cs"/>
                        </a:rPr>
                        <a:t>BOSA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solidFill>
                  </a:tcPr>
                </a:tc>
                <a:tc>
                  <a:txBody>
                    <a:bodyPr/>
                    <a:lstStyle/>
                    <a:p>
                      <a:r>
                        <a:rPr lang="es-ES_tradnl" sz="1350" kern="1200" dirty="0">
                          <a:solidFill>
                            <a:schemeClr val="tx1"/>
                          </a:solidFill>
                          <a:latin typeface="Tw Cen MT Condensed" panose="020B0606020104020203" pitchFamily="34" charset="0"/>
                          <a:ea typeface="+mn-ea"/>
                          <a:cs typeface="+mn-cs"/>
                        </a:rPr>
                        <a:t>Plan Parcial Bosa 37</a:t>
                      </a:r>
                      <a:endParaRPr lang="es-CO" sz="1350" kern="1200" dirty="0">
                        <a:solidFill>
                          <a:schemeClr val="tx1"/>
                        </a:solidFill>
                        <a:latin typeface="Tw Cen MT Condensed" panose="020B0606020104020203" pitchFamily="34" charset="0"/>
                        <a:ea typeface="+mn-ea"/>
                        <a:cs typeface="+mn-cs"/>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r>
                        <a:rPr lang="es-MX" sz="1350" kern="1200" dirty="0">
                          <a:solidFill>
                            <a:schemeClr val="tx1"/>
                          </a:solidFill>
                          <a:latin typeface="Tw Cen MT Condensed" panose="020B0606020104020203" pitchFamily="34" charset="0"/>
                          <a:ea typeface="+mn-ea"/>
                          <a:cs typeface="+mn-cs"/>
                        </a:rPr>
                        <a:t>Se logró la adopción con Decreto Distrital 485 de 2021.</a:t>
                      </a:r>
                    </a:p>
                    <a:p>
                      <a:r>
                        <a:rPr lang="es-MX" sz="1350" kern="1200" dirty="0">
                          <a:solidFill>
                            <a:schemeClr val="tx1"/>
                          </a:solidFill>
                          <a:latin typeface="Tw Cen MT Condensed" panose="020B0606020104020203" pitchFamily="34" charset="0"/>
                          <a:ea typeface="+mn-ea"/>
                          <a:cs typeface="+mn-cs"/>
                        </a:rPr>
                        <a:t>Se radica la Licencia de Urbanismo de la UG1 y UG2.</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r>
                        <a:rPr lang="es-MX" sz="1350" kern="1200" dirty="0">
                          <a:solidFill>
                            <a:schemeClr val="tx1"/>
                          </a:solidFill>
                          <a:latin typeface="Tw Cen MT Condensed" panose="020B0606020104020203" pitchFamily="34" charset="0"/>
                          <a:ea typeface="+mn-ea"/>
                          <a:cs typeface="+mn-cs"/>
                        </a:rPr>
                        <a:t>Se logra la expendición de licencia de urbanismo para la UG1 y Etapa 1 y 2 de la UG2.</a:t>
                      </a:r>
                    </a:p>
                    <a:p>
                      <a:r>
                        <a:rPr lang="es-MX" sz="1350" kern="1200" dirty="0">
                          <a:solidFill>
                            <a:schemeClr val="tx1"/>
                          </a:solidFill>
                          <a:latin typeface="Tw Cen MT Condensed" panose="020B0606020104020203" pitchFamily="34" charset="0"/>
                          <a:ea typeface="+mn-ea"/>
                          <a:cs typeface="+mn-cs"/>
                        </a:rPr>
                        <a:t>Acompañamiento para los convenios de diseños y ejecución de carga general y Acuerdo para reforzamiento de Red Matriz.</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r>
                        <a:rPr lang="fr-FR" sz="1350" kern="1200" dirty="0">
                          <a:solidFill>
                            <a:schemeClr val="tx1"/>
                          </a:solidFill>
                          <a:latin typeface="Tw Cen MT Condensed" panose="020B0606020104020203" pitchFamily="34" charset="0"/>
                          <a:ea typeface="+mn-ea"/>
                          <a:cs typeface="+mn-cs"/>
                        </a:rPr>
                        <a:t>VIP: 2.180</a:t>
                      </a:r>
                    </a:p>
                    <a:p>
                      <a:r>
                        <a:rPr lang="fr-FR" sz="1350" kern="1200" dirty="0">
                          <a:solidFill>
                            <a:schemeClr val="tx1"/>
                          </a:solidFill>
                          <a:latin typeface="Tw Cen MT Condensed" panose="020B0606020104020203" pitchFamily="34" charset="0"/>
                          <a:ea typeface="+mn-ea"/>
                          <a:cs typeface="+mn-cs"/>
                        </a:rPr>
                        <a:t>VIS: 10.587</a:t>
                      </a:r>
                    </a:p>
                    <a:p>
                      <a:r>
                        <a:rPr lang="fr-FR" sz="1350" kern="1200" dirty="0">
                          <a:solidFill>
                            <a:schemeClr val="tx1"/>
                          </a:solidFill>
                          <a:latin typeface="Tw Cen MT Condensed" panose="020B0606020104020203" pitchFamily="34" charset="0"/>
                          <a:ea typeface="+mn-ea"/>
                          <a:cs typeface="+mn-cs"/>
                        </a:rPr>
                        <a:t>NOVIS: 0</a:t>
                      </a:r>
                    </a:p>
                    <a:p>
                      <a:r>
                        <a:rPr lang="fr-FR" sz="1350" kern="1200" dirty="0">
                          <a:solidFill>
                            <a:schemeClr val="tx1"/>
                          </a:solidFill>
                          <a:latin typeface="Tw Cen MT Condensed" panose="020B0606020104020203" pitchFamily="34" charset="0"/>
                          <a:ea typeface="+mn-ea"/>
                          <a:cs typeface="+mn-cs"/>
                        </a:rPr>
                        <a:t>Total: 12.767</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extLst>
                  <a:ext uri="{0D108BD9-81ED-4DB2-BD59-A6C34878D82A}">
                    <a16:rowId xmlns:a16="http://schemas.microsoft.com/office/drawing/2014/main" val="10002"/>
                  </a:ext>
                </a:extLst>
              </a:tr>
              <a:tr h="369383">
                <a:tc vMerge="1">
                  <a:txBody>
                    <a:bodyPr/>
                    <a:lstStyle/>
                    <a:p>
                      <a:endParaRPr lang="es-ES" dirty="0">
                        <a:latin typeface="Tw Cen MT Condensed" panose="020B0606020104020203" pitchFamily="34" charset="0"/>
                      </a:endParaRPr>
                    </a:p>
                  </a:txBody>
                  <a:tcPr/>
                </a:tc>
                <a:tc>
                  <a:txBody>
                    <a:bodyPr/>
                    <a:lstStyle/>
                    <a:p>
                      <a:r>
                        <a:rPr lang="es-ES_tradnl" sz="1350" kern="1200" dirty="0">
                          <a:solidFill>
                            <a:schemeClr val="tx1"/>
                          </a:solidFill>
                          <a:latin typeface="Tw Cen MT Condensed" panose="020B0606020104020203" pitchFamily="34" charset="0"/>
                          <a:ea typeface="+mn-ea"/>
                          <a:cs typeface="+mn-cs"/>
                        </a:rPr>
                        <a:t>Plan Parcial La Marlene</a:t>
                      </a:r>
                      <a:endParaRPr lang="es-CO" sz="1350" kern="1200" dirty="0">
                        <a:solidFill>
                          <a:schemeClr val="tx1"/>
                        </a:solidFill>
                        <a:latin typeface="Tw Cen MT Condensed" panose="020B0606020104020203" pitchFamily="34" charset="0"/>
                        <a:ea typeface="+mn-ea"/>
                        <a:cs typeface="+mn-cs"/>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r>
                        <a:rPr lang="es-MX" sz="1350" kern="1200" dirty="0">
                          <a:solidFill>
                            <a:schemeClr val="tx1"/>
                          </a:solidFill>
                          <a:latin typeface="Tw Cen MT Condensed" panose="020B0606020104020203" pitchFamily="34" charset="0"/>
                          <a:ea typeface="+mn-ea"/>
                          <a:cs typeface="+mn-cs"/>
                        </a:rPr>
                        <a:t>Se logró la adopción con Decreto Distrital 343 de 2021.</a:t>
                      </a:r>
                    </a:p>
                    <a:p>
                      <a:r>
                        <a:rPr lang="es-MX" sz="1350" kern="1200" dirty="0">
                          <a:solidFill>
                            <a:schemeClr val="tx1"/>
                          </a:solidFill>
                          <a:latin typeface="Tw Cen MT Condensed" panose="020B0606020104020203" pitchFamily="34" charset="0"/>
                          <a:ea typeface="+mn-ea"/>
                          <a:cs typeface="+mn-cs"/>
                        </a:rPr>
                        <a:t>Se radica la Licencia de Urbanismo y Construcción.</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r>
                        <a:rPr lang="es-MX" sz="1350" kern="1200" dirty="0">
                          <a:solidFill>
                            <a:schemeClr val="tx1"/>
                          </a:solidFill>
                          <a:latin typeface="Tw Cen MT Condensed" panose="020B0606020104020203" pitchFamily="34" charset="0"/>
                          <a:ea typeface="+mn-ea"/>
                          <a:cs typeface="+mn-cs"/>
                        </a:rPr>
                        <a:t>En tiempos de la licencia de urbanismo en curaduría.</a:t>
                      </a:r>
                    </a:p>
                    <a:p>
                      <a:r>
                        <a:rPr lang="es-MX" sz="1350" kern="1200" dirty="0">
                          <a:solidFill>
                            <a:schemeClr val="tx1"/>
                          </a:solidFill>
                          <a:latin typeface="Tw Cen MT Condensed" panose="020B0606020104020203" pitchFamily="34" charset="0"/>
                          <a:ea typeface="+mn-ea"/>
                          <a:cs typeface="+mn-cs"/>
                        </a:rPr>
                        <a:t>Acompañamiento para los convenios de diseños y ejecución de carga general y Acuerdo para reforzamiento de Red Matriz.</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tc>
                  <a:txBody>
                    <a:bodyPr/>
                    <a:lstStyle/>
                    <a:p>
                      <a:r>
                        <a:rPr lang="fr-FR" sz="1350" kern="1200" dirty="0">
                          <a:solidFill>
                            <a:schemeClr val="tx1"/>
                          </a:solidFill>
                          <a:latin typeface="Tw Cen MT Condensed" panose="020B0606020104020203" pitchFamily="34" charset="0"/>
                          <a:ea typeface="+mn-ea"/>
                          <a:cs typeface="+mn-cs"/>
                        </a:rPr>
                        <a:t>VIP: 3.048</a:t>
                      </a:r>
                    </a:p>
                    <a:p>
                      <a:r>
                        <a:rPr lang="fr-FR" sz="1350" kern="1200" dirty="0">
                          <a:solidFill>
                            <a:schemeClr val="tx1"/>
                          </a:solidFill>
                          <a:latin typeface="Tw Cen MT Condensed" panose="020B0606020104020203" pitchFamily="34" charset="0"/>
                          <a:ea typeface="+mn-ea"/>
                          <a:cs typeface="+mn-cs"/>
                        </a:rPr>
                        <a:t>VIS: 12.960</a:t>
                      </a:r>
                    </a:p>
                    <a:p>
                      <a:r>
                        <a:rPr lang="fr-FR" sz="1350" kern="1200" dirty="0">
                          <a:solidFill>
                            <a:schemeClr val="tx1"/>
                          </a:solidFill>
                          <a:latin typeface="Tw Cen MT Condensed" panose="020B0606020104020203" pitchFamily="34" charset="0"/>
                          <a:ea typeface="+mn-ea"/>
                          <a:cs typeface="+mn-cs"/>
                        </a:rPr>
                        <a:t>NOVIS: 0</a:t>
                      </a:r>
                    </a:p>
                    <a:p>
                      <a:r>
                        <a:rPr lang="fr-FR" sz="1350" kern="1200" dirty="0">
                          <a:solidFill>
                            <a:schemeClr val="tx1"/>
                          </a:solidFill>
                          <a:latin typeface="Tw Cen MT Condensed" panose="020B0606020104020203" pitchFamily="34" charset="0"/>
                          <a:ea typeface="+mn-ea"/>
                          <a:cs typeface="+mn-cs"/>
                        </a:rPr>
                        <a:t>Total: 16.008</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AB427">
                        <a:alpha val="14000"/>
                      </a:srgbClr>
                    </a:solidFill>
                  </a:tcPr>
                </a:tc>
                <a:extLst>
                  <a:ext uri="{0D108BD9-81ED-4DB2-BD59-A6C34878D82A}">
                    <a16:rowId xmlns:a16="http://schemas.microsoft.com/office/drawing/2014/main" val="10003"/>
                  </a:ext>
                </a:extLst>
              </a:tr>
              <a:tr h="369383">
                <a:tc rowSpan="2">
                  <a:txBody>
                    <a:bodyPr/>
                    <a:lstStyle/>
                    <a:p>
                      <a:pPr marL="0" algn="ctr" defTabSz="685800" rtl="0" eaLnBrk="1" latinLnBrk="0" hangingPunct="1"/>
                      <a:r>
                        <a:rPr lang="es-ES" sz="1600" b="1" kern="1200" dirty="0">
                          <a:solidFill>
                            <a:schemeClr val="bg1"/>
                          </a:solidFill>
                          <a:latin typeface="Tw Cen MT Condensed" panose="020B0606020104020203" pitchFamily="34" charset="0"/>
                          <a:ea typeface="+mn-ea"/>
                          <a:cs typeface="+mn-cs"/>
                        </a:rPr>
                        <a:t>PUENTE ARANDA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r>
                        <a:rPr lang="es-MX" sz="1350" kern="1200" dirty="0">
                          <a:solidFill>
                            <a:schemeClr val="tx1"/>
                          </a:solidFill>
                          <a:latin typeface="Tw Cen MT Condensed" panose="020B0606020104020203" pitchFamily="34" charset="0"/>
                          <a:ea typeface="+mn-ea"/>
                          <a:cs typeface="+mn-cs"/>
                        </a:rPr>
                        <a:t>Plan Parcial de Renovación Urbana Triangulo Bavaria</a:t>
                      </a:r>
                      <a:endParaRPr lang="es-CO" sz="1350" kern="1200" dirty="0">
                        <a:solidFill>
                          <a:schemeClr val="tx1"/>
                        </a:solidFill>
                        <a:latin typeface="Tw Cen MT Condensed" panose="020B0606020104020203" pitchFamily="34" charset="0"/>
                        <a:ea typeface="+mn-ea"/>
                        <a:cs typeface="+mn-cs"/>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r>
                        <a:rPr lang="es-ES_tradnl" sz="1350" kern="1200" dirty="0">
                          <a:solidFill>
                            <a:schemeClr val="tx1"/>
                          </a:solidFill>
                          <a:latin typeface="Tw Cen MT Condensed" panose="020B0606020104020203" pitchFamily="34" charset="0"/>
                          <a:ea typeface="+mn-ea"/>
                          <a:cs typeface="+mn-cs"/>
                        </a:rPr>
                        <a:t>N/A</a:t>
                      </a:r>
                      <a:endParaRPr lang="es-CO" sz="1350" kern="1200" dirty="0">
                        <a:solidFill>
                          <a:schemeClr val="tx1"/>
                        </a:solidFill>
                        <a:latin typeface="Tw Cen MT Condensed" panose="020B0606020104020203" pitchFamily="34" charset="0"/>
                        <a:ea typeface="+mn-ea"/>
                        <a:cs typeface="+mn-cs"/>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r>
                        <a:rPr lang="es-MX" sz="1350" kern="1200" dirty="0">
                          <a:solidFill>
                            <a:schemeClr val="tx1"/>
                          </a:solidFill>
                          <a:latin typeface="Tw Cen MT Condensed" panose="020B0606020104020203" pitchFamily="34" charset="0"/>
                          <a:ea typeface="+mn-ea"/>
                          <a:cs typeface="+mn-cs"/>
                        </a:rPr>
                        <a:t>Acompañamiento para la destinación de vivienda VIP y VIS en modificación del Plan Parcial Adoptado.</a:t>
                      </a:r>
                    </a:p>
                    <a:p>
                      <a:r>
                        <a:rPr lang="es-MX" sz="1350" kern="1200" dirty="0">
                          <a:solidFill>
                            <a:schemeClr val="tx1"/>
                          </a:solidFill>
                          <a:latin typeface="Tw Cen MT Condensed" panose="020B0606020104020203" pitchFamily="34" charset="0"/>
                          <a:ea typeface="+mn-ea"/>
                          <a:cs typeface="+mn-cs"/>
                        </a:rPr>
                        <a:t>Se logró la adopción con Decreto Distrital 348 de 2021.</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r>
                        <a:rPr lang="fr-FR" sz="1350" kern="1200" dirty="0">
                          <a:solidFill>
                            <a:schemeClr val="tx1"/>
                          </a:solidFill>
                          <a:latin typeface="Tw Cen MT Condensed" panose="020B0606020104020203" pitchFamily="34" charset="0"/>
                          <a:ea typeface="+mn-ea"/>
                          <a:cs typeface="+mn-cs"/>
                        </a:rPr>
                        <a:t>VIP: 210</a:t>
                      </a:r>
                    </a:p>
                    <a:p>
                      <a:r>
                        <a:rPr lang="fr-FR" sz="1350" kern="1200" dirty="0">
                          <a:solidFill>
                            <a:schemeClr val="tx1"/>
                          </a:solidFill>
                          <a:latin typeface="Tw Cen MT Condensed" panose="020B0606020104020203" pitchFamily="34" charset="0"/>
                          <a:ea typeface="+mn-ea"/>
                          <a:cs typeface="+mn-cs"/>
                        </a:rPr>
                        <a:t>VIS: 2.852</a:t>
                      </a:r>
                    </a:p>
                    <a:p>
                      <a:r>
                        <a:rPr lang="fr-FR" sz="1350" kern="1200" dirty="0">
                          <a:solidFill>
                            <a:schemeClr val="tx1"/>
                          </a:solidFill>
                          <a:latin typeface="Tw Cen MT Condensed" panose="020B0606020104020203" pitchFamily="34" charset="0"/>
                          <a:ea typeface="+mn-ea"/>
                          <a:cs typeface="+mn-cs"/>
                        </a:rPr>
                        <a:t>NOVIS: 2.600</a:t>
                      </a:r>
                    </a:p>
                    <a:p>
                      <a:r>
                        <a:rPr lang="fr-FR" sz="1350" kern="1200" dirty="0">
                          <a:solidFill>
                            <a:schemeClr val="tx1"/>
                          </a:solidFill>
                          <a:latin typeface="Tw Cen MT Condensed" panose="020B0606020104020203" pitchFamily="34" charset="0"/>
                          <a:ea typeface="+mn-ea"/>
                          <a:cs typeface="+mn-cs"/>
                        </a:rPr>
                        <a:t>Total: 5.662</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10004"/>
                  </a:ext>
                </a:extLst>
              </a:tr>
              <a:tr h="369383">
                <a:tc vMerge="1">
                  <a:txBody>
                    <a:bodyPr/>
                    <a:lstStyle/>
                    <a:p>
                      <a:endParaRPr lang="es-ES" dirty="0">
                        <a:latin typeface="Tw Cen MT Condensed" panose="020B0606020104020203" pitchFamily="34" charset="0"/>
                      </a:endParaRPr>
                    </a:p>
                  </a:txBody>
                  <a:tcPr/>
                </a:tc>
                <a:tc>
                  <a:txBody>
                    <a:bodyPr/>
                    <a:lstStyle/>
                    <a:p>
                      <a:r>
                        <a:rPr lang="es-MX" sz="1350" kern="1200" dirty="0">
                          <a:solidFill>
                            <a:schemeClr val="tx1"/>
                          </a:solidFill>
                          <a:latin typeface="Tw Cen MT Condensed" panose="020B0606020104020203" pitchFamily="34" charset="0"/>
                          <a:ea typeface="+mn-ea"/>
                          <a:cs typeface="+mn-cs"/>
                        </a:rPr>
                        <a:t>Plan Parcial de Renovación Urbana Los Ejidos</a:t>
                      </a:r>
                      <a:endParaRPr lang="es-CO" sz="1350" kern="1200" dirty="0">
                        <a:solidFill>
                          <a:schemeClr val="tx1"/>
                        </a:solidFill>
                        <a:latin typeface="Tw Cen MT Condensed" panose="020B0606020104020203" pitchFamily="34" charset="0"/>
                        <a:ea typeface="+mn-ea"/>
                        <a:cs typeface="+mn-cs"/>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r>
                        <a:rPr lang="es-ES_tradnl" sz="1350" kern="1200" dirty="0">
                          <a:solidFill>
                            <a:schemeClr val="tx1"/>
                          </a:solidFill>
                          <a:latin typeface="Tw Cen MT Condensed" panose="020B0606020104020203" pitchFamily="34" charset="0"/>
                          <a:ea typeface="+mn-ea"/>
                          <a:cs typeface="+mn-cs"/>
                        </a:rPr>
                        <a:t>N/A</a:t>
                      </a:r>
                      <a:endParaRPr lang="es-CO" sz="1350" kern="1200" dirty="0">
                        <a:solidFill>
                          <a:schemeClr val="tx1"/>
                        </a:solidFill>
                        <a:latin typeface="Tw Cen MT Condensed" panose="020B0606020104020203" pitchFamily="34" charset="0"/>
                        <a:ea typeface="+mn-ea"/>
                        <a:cs typeface="+mn-cs"/>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r>
                        <a:rPr lang="es-MX" sz="1350" kern="1200" dirty="0">
                          <a:solidFill>
                            <a:schemeClr val="tx1"/>
                          </a:solidFill>
                          <a:latin typeface="Tw Cen MT Condensed" panose="020B0606020104020203" pitchFamily="34" charset="0"/>
                          <a:ea typeface="+mn-ea"/>
                          <a:cs typeface="+mn-cs"/>
                        </a:rPr>
                        <a:t>Se recibe Manifestación de Interés.</a:t>
                      </a:r>
                    </a:p>
                    <a:p>
                      <a:r>
                        <a:rPr lang="es-MX" sz="1350" kern="1200" dirty="0">
                          <a:solidFill>
                            <a:schemeClr val="tx1"/>
                          </a:solidFill>
                          <a:latin typeface="Tw Cen MT Condensed" panose="020B0606020104020203" pitchFamily="34" charset="0"/>
                          <a:ea typeface="+mn-ea"/>
                          <a:cs typeface="+mn-cs"/>
                        </a:rPr>
                        <a:t>Acompañamiento en los procesos de formulación del Plan Parcial.</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r>
                        <a:rPr lang="fr-FR" sz="1350" kern="1200" dirty="0">
                          <a:solidFill>
                            <a:schemeClr val="tx1"/>
                          </a:solidFill>
                          <a:latin typeface="Tw Cen MT Condensed" panose="020B0606020104020203" pitchFamily="34" charset="0"/>
                          <a:ea typeface="+mn-ea"/>
                          <a:cs typeface="+mn-cs"/>
                        </a:rPr>
                        <a:t>VIP: 0</a:t>
                      </a:r>
                    </a:p>
                    <a:p>
                      <a:r>
                        <a:rPr lang="fr-FR" sz="1350" kern="1200" dirty="0">
                          <a:solidFill>
                            <a:schemeClr val="tx1"/>
                          </a:solidFill>
                          <a:latin typeface="Tw Cen MT Condensed" panose="020B0606020104020203" pitchFamily="34" charset="0"/>
                          <a:ea typeface="+mn-ea"/>
                          <a:cs typeface="+mn-cs"/>
                        </a:rPr>
                        <a:t>VIS: 940</a:t>
                      </a:r>
                    </a:p>
                    <a:p>
                      <a:r>
                        <a:rPr lang="fr-FR" sz="1350" kern="1200" dirty="0">
                          <a:solidFill>
                            <a:schemeClr val="tx1"/>
                          </a:solidFill>
                          <a:latin typeface="Tw Cen MT Condensed" panose="020B0606020104020203" pitchFamily="34" charset="0"/>
                          <a:ea typeface="+mn-ea"/>
                          <a:cs typeface="+mn-cs"/>
                        </a:rPr>
                        <a:t>NOVIS: 0</a:t>
                      </a:r>
                    </a:p>
                    <a:p>
                      <a:r>
                        <a:rPr lang="fr-FR" sz="1350" kern="1200" dirty="0">
                          <a:solidFill>
                            <a:schemeClr val="tx1"/>
                          </a:solidFill>
                          <a:latin typeface="Tw Cen MT Condensed" panose="020B0606020104020203" pitchFamily="34" charset="0"/>
                          <a:ea typeface="+mn-ea"/>
                          <a:cs typeface="+mn-cs"/>
                        </a:rPr>
                        <a:t>Total: 940</a:t>
                      </a: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10005"/>
                  </a:ext>
                </a:extLst>
              </a:tr>
            </a:tbl>
          </a:graphicData>
        </a:graphic>
      </p:graphicFrame>
      <p:pic>
        <p:nvPicPr>
          <p:cNvPr id="5" name="Imagen 4">
            <a:extLst>
              <a:ext uri="{FF2B5EF4-FFF2-40B4-BE49-F238E27FC236}">
                <a16:creationId xmlns:a16="http://schemas.microsoft.com/office/drawing/2014/main" id="{947360FA-1917-BA49-A64C-9497FD1C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634131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3CB5C4A0-97B8-7C75-0DAC-21967093FF24}"/>
              </a:ext>
            </a:extLst>
          </p:cNvPr>
          <p:cNvSpPr txBox="1"/>
          <p:nvPr/>
        </p:nvSpPr>
        <p:spPr>
          <a:xfrm>
            <a:off x="746376" y="141642"/>
            <a:ext cx="5438273" cy="461665"/>
          </a:xfrm>
          <a:prstGeom prst="rect">
            <a:avLst/>
          </a:prstGeom>
          <a:noFill/>
        </p:spPr>
        <p:txBody>
          <a:bodyPr wrap="square" lIns="91440" tIns="45720" rIns="91440" bIns="45720" anchor="t">
            <a:spAutoFit/>
          </a:bodyPr>
          <a:lstStyle/>
          <a:p>
            <a:pPr algn="ctr"/>
            <a:r>
              <a:rPr lang="es-CO" sz="2400" b="1" dirty="0">
                <a:solidFill>
                  <a:srgbClr val="EE7F48"/>
                </a:solidFill>
                <a:latin typeface="Tw Cen MT Condensed"/>
                <a:ea typeface="Calibri" panose="020F0502020204030204" pitchFamily="34" charset="0"/>
              </a:rPr>
              <a:t>ACTUACIÓN ESTRATÉGICA PORVENIR</a:t>
            </a:r>
            <a:r>
              <a:rPr lang="es-ES_tradnl" sz="2400" b="1" dirty="0">
                <a:solidFill>
                  <a:srgbClr val="EE7F48"/>
                </a:solidFill>
                <a:latin typeface="Tw Cen MT Condensed"/>
                <a:ea typeface="Calibri" panose="020F0502020204030204" pitchFamily="34" charset="0"/>
              </a:rPr>
              <a:t> </a:t>
            </a:r>
            <a:endParaRPr lang="es-CO" sz="2400" b="1" dirty="0">
              <a:solidFill>
                <a:srgbClr val="EE7F48"/>
              </a:solidFill>
              <a:latin typeface="Tw Cen MT Condensed"/>
              <a:ea typeface="Calibri" panose="020F0502020204030204" pitchFamily="34" charset="0"/>
            </a:endParaRPr>
          </a:p>
        </p:txBody>
      </p:sp>
      <p:sp>
        <p:nvSpPr>
          <p:cNvPr id="3" name="Rectángulo 2"/>
          <p:cNvSpPr/>
          <p:nvPr/>
        </p:nvSpPr>
        <p:spPr>
          <a:xfrm>
            <a:off x="156410" y="798723"/>
            <a:ext cx="6376737" cy="7546553"/>
          </a:xfrm>
          <a:prstGeom prst="rect">
            <a:avLst/>
          </a:prstGeom>
        </p:spPr>
        <p:txBody>
          <a:bodyPr wrap="square">
            <a:spAutoFit/>
          </a:bodyPr>
          <a:lstStyle/>
          <a:p>
            <a:pPr algn="just">
              <a:lnSpc>
                <a:spcPct val="107000"/>
              </a:lnSpc>
              <a:spcAft>
                <a:spcPts val="0"/>
              </a:spcAft>
            </a:pPr>
            <a:r>
              <a:rPr lang="es-CO" sz="1500" dirty="0">
                <a:solidFill>
                  <a:srgbClr val="000000"/>
                </a:solidFill>
                <a:latin typeface="Tw Cen MT Condensed" panose="020B0606020104020203" pitchFamily="34" charset="77"/>
                <a:ea typeface="Arial" panose="020B0604020202020204" pitchFamily="34" charset="0"/>
                <a:cs typeface="Arial" panose="020B0604020202020204" pitchFamily="34" charset="0"/>
              </a:rPr>
              <a:t>La Actuación Porvenir, ubicada en la localidad de Kennedy, busca desarrollar y consolidar una Ciudadela Recreativa, Deportiva y del Cuidado en las Unidades de Planificación Local de Porvenir, El Edén y Patio Bonito ubicadas al suroccidente de la ciudad, y delimitadas por el Decreto Distrital 555 de 2021; a través del desarrollo de equipamientos deportivos y recreativos así como la consolidación de manzanas del cuidado  que presten servicios de formación académica y laboral, atención psicosocial, actividades físicas y talleres destinados a aquellas personas cuidadoras cuyas actividades son fundamentales para el sostenimiento de la vida.</a:t>
            </a:r>
            <a:endParaRPr lang="es-ES" sz="1500" dirty="0">
              <a:latin typeface="Tw Cen MT Condensed" panose="020B0606020104020203" pitchFamily="34" charset="77"/>
              <a:ea typeface="Calibri" panose="020F0502020204030204" pitchFamily="34" charset="0"/>
              <a:cs typeface="Arial" panose="020B0604020202020204" pitchFamily="34" charset="0"/>
            </a:endParaRPr>
          </a:p>
          <a:p>
            <a:pPr algn="just">
              <a:lnSpc>
                <a:spcPct val="107000"/>
              </a:lnSpc>
              <a:spcAft>
                <a:spcPts val="0"/>
              </a:spcAft>
            </a:pPr>
            <a:r>
              <a:rPr lang="es-CO" sz="1500" dirty="0">
                <a:solidFill>
                  <a:srgbClr val="000000"/>
                </a:solidFill>
                <a:latin typeface="Tw Cen MT Condensed" panose="020B0606020104020203" pitchFamily="34" charset="77"/>
                <a:ea typeface="Arial" panose="020B0604020202020204" pitchFamily="34" charset="0"/>
                <a:cs typeface="Arial" panose="020B0604020202020204" pitchFamily="34" charset="0"/>
              </a:rPr>
              <a:t> </a:t>
            </a:r>
            <a:endParaRPr lang="es-ES" sz="1500" dirty="0">
              <a:latin typeface="Tw Cen MT Condensed" panose="020B0606020104020203" pitchFamily="34" charset="77"/>
              <a:ea typeface="Calibri" panose="020F0502020204030204" pitchFamily="34" charset="0"/>
              <a:cs typeface="Arial" panose="020B0604020202020204" pitchFamily="34" charset="0"/>
            </a:endParaRPr>
          </a:p>
          <a:p>
            <a:pPr algn="just">
              <a:lnSpc>
                <a:spcPct val="107000"/>
              </a:lnSpc>
              <a:spcAft>
                <a:spcPts val="0"/>
              </a:spcAft>
            </a:pPr>
            <a:r>
              <a:rPr lang="es-CO" sz="1500" dirty="0">
                <a:solidFill>
                  <a:srgbClr val="000000"/>
                </a:solidFill>
                <a:latin typeface="Tw Cen MT Condensed" panose="020B0606020104020203" pitchFamily="34" charset="77"/>
                <a:ea typeface="Arial" panose="020B0604020202020204" pitchFamily="34" charset="0"/>
                <a:cs typeface="Arial" panose="020B0604020202020204" pitchFamily="34" charset="0"/>
              </a:rPr>
              <a:t>Este ámbito de aproximadamente 235 hectáreas cuenta con una población estimada de 64.926 habitantes y una densidad de 435,80 habitantes por hectárea bruta, una de las más altas de la ciudad, por lo que existe un déficit de espacio público representado en 1,64m2 de espacio público por habitante para la UPL de Patio Bonito (sin incluir la construcción del parque Metropolitano Porvenir Gibraltar).</a:t>
            </a:r>
            <a:endParaRPr lang="es-ES" sz="1500" dirty="0">
              <a:latin typeface="Tw Cen MT Condensed" panose="020B0606020104020203" pitchFamily="34" charset="77"/>
              <a:ea typeface="Calibri" panose="020F0502020204030204" pitchFamily="34" charset="0"/>
              <a:cs typeface="Arial" panose="020B0604020202020204" pitchFamily="34" charset="0"/>
            </a:endParaRPr>
          </a:p>
          <a:p>
            <a:pPr algn="just">
              <a:lnSpc>
                <a:spcPct val="107000"/>
              </a:lnSpc>
              <a:spcAft>
                <a:spcPts val="0"/>
              </a:spcAft>
            </a:pPr>
            <a:r>
              <a:rPr lang="es-CO" sz="1500" dirty="0">
                <a:solidFill>
                  <a:srgbClr val="000000"/>
                </a:solidFill>
                <a:latin typeface="Tw Cen MT Condensed" panose="020B0606020104020203" pitchFamily="34" charset="77"/>
                <a:ea typeface="Arial" panose="020B0604020202020204" pitchFamily="34" charset="0"/>
                <a:cs typeface="Arial" panose="020B0604020202020204" pitchFamily="34" charset="0"/>
              </a:rPr>
              <a:t> </a:t>
            </a:r>
            <a:endParaRPr lang="es-ES" sz="1500" dirty="0">
              <a:latin typeface="Tw Cen MT Condensed" panose="020B0606020104020203" pitchFamily="34" charset="77"/>
              <a:ea typeface="Calibri" panose="020F0502020204030204" pitchFamily="34" charset="0"/>
              <a:cs typeface="Arial" panose="020B0604020202020204" pitchFamily="34" charset="0"/>
            </a:endParaRPr>
          </a:p>
          <a:p>
            <a:pPr algn="just">
              <a:lnSpc>
                <a:spcPct val="107000"/>
              </a:lnSpc>
              <a:spcAft>
                <a:spcPts val="0"/>
              </a:spcAft>
            </a:pPr>
            <a:r>
              <a:rPr lang="es-CO" sz="1500" dirty="0">
                <a:solidFill>
                  <a:srgbClr val="000000"/>
                </a:solidFill>
                <a:latin typeface="Tw Cen MT Condensed" panose="020B0606020104020203" pitchFamily="34" charset="77"/>
                <a:ea typeface="Arial" panose="020B0604020202020204" pitchFamily="34" charset="0"/>
                <a:cs typeface="Arial" panose="020B0604020202020204" pitchFamily="34" charset="0"/>
              </a:rPr>
              <a:t>Por su parte, sobre la Actuación Estratégica se desarrollarán importantes obras de infraestructura vial como lo son; la Avenida Longitudinal de Occidente – ALO, Sur, la Ampliación de la Av. </a:t>
            </a:r>
            <a:r>
              <a:rPr lang="es-CO" sz="1500" dirty="0" err="1">
                <a:solidFill>
                  <a:srgbClr val="000000"/>
                </a:solidFill>
                <a:latin typeface="Tw Cen MT Condensed" panose="020B0606020104020203" pitchFamily="34" charset="77"/>
                <a:ea typeface="Arial" panose="020B0604020202020204" pitchFamily="34" charset="0"/>
                <a:cs typeface="Arial" panose="020B0604020202020204" pitchFamily="34" charset="0"/>
              </a:rPr>
              <a:t>Tintal</a:t>
            </a:r>
            <a:r>
              <a:rPr lang="es-CO" sz="1500" dirty="0">
                <a:solidFill>
                  <a:srgbClr val="000000"/>
                </a:solidFill>
                <a:latin typeface="Tw Cen MT Condensed" panose="020B0606020104020203" pitchFamily="34" charset="77"/>
                <a:ea typeface="Arial" panose="020B0604020202020204" pitchFamily="34" charset="0"/>
                <a:cs typeface="Arial" panose="020B0604020202020204" pitchFamily="34" charset="0"/>
              </a:rPr>
              <a:t> y la construcción de la Av. Villavicencio por donde circulará la primera línea del metro de Bogotá.</a:t>
            </a:r>
            <a:endParaRPr lang="es-ES" sz="1500" dirty="0">
              <a:latin typeface="Tw Cen MT Condensed" panose="020B0606020104020203" pitchFamily="34" charset="77"/>
              <a:ea typeface="Calibri" panose="020F0502020204030204" pitchFamily="34" charset="0"/>
              <a:cs typeface="Arial" panose="020B0604020202020204" pitchFamily="34" charset="0"/>
            </a:endParaRPr>
          </a:p>
          <a:p>
            <a:pPr algn="just">
              <a:lnSpc>
                <a:spcPct val="107000"/>
              </a:lnSpc>
              <a:spcAft>
                <a:spcPts val="0"/>
              </a:spcAft>
            </a:pPr>
            <a:r>
              <a:rPr lang="es-CO" sz="1500" dirty="0">
                <a:solidFill>
                  <a:srgbClr val="000000"/>
                </a:solidFill>
                <a:latin typeface="Tw Cen MT Condensed" panose="020B0606020104020203" pitchFamily="34" charset="0"/>
                <a:ea typeface="Arial" panose="020B0604020202020204" pitchFamily="34" charset="0"/>
                <a:cs typeface="Arial" panose="020B0604020202020204" pitchFamily="34" charset="0"/>
              </a:rPr>
              <a:t> </a:t>
            </a:r>
            <a:endParaRPr lang="es-ES" sz="1500" dirty="0">
              <a:latin typeface="Tw Cen MT Condensed" panose="020B0606020104020203" pitchFamily="34" charset="0"/>
              <a:ea typeface="Calibri" panose="020F0502020204030204" pitchFamily="34" charset="0"/>
              <a:cs typeface="Arial" panose="020B0604020202020204" pitchFamily="34" charset="0"/>
            </a:endParaRPr>
          </a:p>
          <a:p>
            <a:pPr algn="just">
              <a:lnSpc>
                <a:spcPct val="107000"/>
              </a:lnSpc>
              <a:spcAft>
                <a:spcPts val="800"/>
              </a:spcAft>
            </a:pPr>
            <a:r>
              <a:rPr lang="es-CO" sz="1500" b="1" dirty="0">
                <a:solidFill>
                  <a:srgbClr val="000000"/>
                </a:solidFill>
                <a:latin typeface="Tw Cen MT Condensed" panose="020B0606020104020203" pitchFamily="34" charset="0"/>
                <a:ea typeface="Arial" panose="020B0604020202020204" pitchFamily="34" charset="0"/>
                <a:cs typeface="Arial" panose="020B0604020202020204" pitchFamily="34" charset="0"/>
              </a:rPr>
              <a:t>Durante la vigencia del año 2022 a corte 31 de agosto se ha logrado:</a:t>
            </a:r>
            <a:endParaRPr lang="es-ES" sz="1500" b="1" dirty="0">
              <a:latin typeface="Tw Cen MT Condensed" panose="020B0606020104020203"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es-MX" sz="1500" dirty="0">
                <a:solidFill>
                  <a:srgbClr val="000000"/>
                </a:solidFill>
                <a:latin typeface="Tw Cen MT Condensed" panose="020B0606020104020203" pitchFamily="34" charset="0"/>
                <a:ea typeface="Arial" panose="020B0604020202020204" pitchFamily="34" charset="0"/>
                <a:cs typeface="Arial" panose="020B0604020202020204" pitchFamily="34" charset="0"/>
              </a:rPr>
              <a:t>Identificación de cuatro Núcleos Estructurantes:</a:t>
            </a:r>
            <a:endParaRPr lang="es-ES" sz="1500" dirty="0">
              <a:latin typeface="Tw Cen MT Condensed" panose="020B0606020104020203" pitchFamily="34" charset="0"/>
              <a:ea typeface="Arial" panose="020B0604020202020204" pitchFamily="34" charset="0"/>
              <a:cs typeface="Arial" panose="020B0604020202020204" pitchFamily="34"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a) Sector 1: Núcleo recreativo y del cuidado.</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b) Sector 2: Núcleo comercial y de Abastecimiento.</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c) Sector 3: Núcleo de Salud y recreativo.</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d) Sector 4: Núcleo Comercial y Recreativo.</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startAt="2"/>
            </a:pPr>
            <a:r>
              <a:rPr lang="es-MX" sz="1500" dirty="0">
                <a:solidFill>
                  <a:srgbClr val="000000"/>
                </a:solidFill>
                <a:latin typeface="Tw Cen MT Condensed" panose="020B0606020104020203" pitchFamily="34" charset="0"/>
                <a:ea typeface="Arial" panose="020B0604020202020204" pitchFamily="34" charset="0"/>
                <a:cs typeface="Arial" panose="020B0604020202020204" pitchFamily="34" charset="0"/>
              </a:rPr>
              <a:t>Se han identificado los siguientes Proyectos en el Marco del POT 190 y del PDD :</a:t>
            </a:r>
            <a:endParaRPr lang="es-ES" sz="1500" dirty="0">
              <a:latin typeface="Tw Cen MT Condensed" panose="020B0606020104020203" pitchFamily="34" charset="0"/>
              <a:ea typeface="Arial" panose="020B0604020202020204" pitchFamily="34" charset="0"/>
              <a:cs typeface="Arial" panose="020B0604020202020204" pitchFamily="34"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a) Proyectos de Movilidad.</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b) Proyectos de Estructura Ecológica Principal.</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c) Parque Metropolitano Porvenir.</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d)Proyectos multifuncionales de Renovación Urbana.</a:t>
            </a:r>
            <a:endParaRPr lang="es-ES" sz="1500" dirty="0">
              <a:latin typeface="Tw Cen MT Condensed" panose="020B0606020104020203" pitchFamily="34" charset="0"/>
              <a:ea typeface="Calibri" panose="020F0502020204030204" pitchFamily="34" charset="0"/>
              <a:cs typeface="Times New Roman" panose="02020603050405020304" pitchFamily="18" charset="0"/>
            </a:endParaRPr>
          </a:p>
          <a:p>
            <a:pPr marL="457200" algn="just">
              <a:lnSpc>
                <a:spcPct val="115000"/>
              </a:lnSpc>
              <a:spcAft>
                <a:spcPts val="600"/>
              </a:spcAft>
            </a:pPr>
            <a:r>
              <a:rPr lang="es-MX" sz="1500" dirty="0">
                <a:solidFill>
                  <a:srgbClr val="000000"/>
                </a:solidFill>
                <a:latin typeface="Tw Cen MT Condensed" panose="020B0606020104020203" pitchFamily="34" charset="0"/>
                <a:ea typeface="Arial" panose="020B0604020202020204" pitchFamily="34" charset="0"/>
                <a:cs typeface="Times New Roman" panose="02020603050405020304" pitchFamily="18" charset="0"/>
              </a:rPr>
              <a:t>e)Proyectos de revitalización y reverdecimiento de Espacio Público.</a:t>
            </a:r>
            <a:endParaRPr lang="es-ES" sz="1500" dirty="0">
              <a:effectLst/>
              <a:latin typeface="Tw Cen MT Condensed" panose="020B0606020104020203"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14D8354-A36E-CF4C-8EE9-34B560541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966805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3CB5C4A0-97B8-7C75-0DAC-21967093FF24}"/>
              </a:ext>
            </a:extLst>
          </p:cNvPr>
          <p:cNvSpPr txBox="1"/>
          <p:nvPr/>
        </p:nvSpPr>
        <p:spPr>
          <a:xfrm>
            <a:off x="746376" y="141642"/>
            <a:ext cx="5438273" cy="1200329"/>
          </a:xfrm>
          <a:prstGeom prst="rect">
            <a:avLst/>
          </a:prstGeom>
          <a:noFill/>
        </p:spPr>
        <p:txBody>
          <a:bodyPr wrap="square" lIns="91440" tIns="45720" rIns="91440" bIns="45720" anchor="t">
            <a:spAutoFit/>
          </a:bodyPr>
          <a:lstStyle/>
          <a:p>
            <a:pPr algn="ctr"/>
            <a:r>
              <a:rPr lang="es-ES_tradnl" altLang="es-CO" sz="2400" b="1" dirty="0">
                <a:solidFill>
                  <a:srgbClr val="EE7F48"/>
                </a:solidFill>
                <a:latin typeface="Tw Cen MT Condensed"/>
                <a:ea typeface="Calibri" panose="020F0502020204030204" pitchFamily="34" charset="0"/>
              </a:rPr>
              <a:t>POBLACIÓN BENEFICIARIA:</a:t>
            </a:r>
          </a:p>
          <a:p>
            <a:pPr algn="ctr"/>
            <a:r>
              <a:rPr lang="es-ES_tradnl" altLang="es-CO" sz="2400" b="1" dirty="0">
                <a:solidFill>
                  <a:srgbClr val="EE7F48"/>
                </a:solidFill>
                <a:latin typeface="Tw Cen MT Condensed"/>
                <a:ea typeface="Calibri" panose="020F0502020204030204" pitchFamily="34" charset="0"/>
              </a:rPr>
              <a:t> Proyectos Asociativos de Vivienda y  </a:t>
            </a:r>
            <a:r>
              <a:rPr lang="es-CO" sz="2400" b="1" dirty="0">
                <a:solidFill>
                  <a:srgbClr val="EE7F48"/>
                </a:solidFill>
                <a:latin typeface="Tw Cen MT Condensed"/>
                <a:ea typeface="Calibri" panose="020F0502020204030204" pitchFamily="34" charset="0"/>
              </a:rPr>
              <a:t>Actuación Estratégica Porvenir</a:t>
            </a:r>
            <a:r>
              <a:rPr lang="es-ES_tradnl" sz="2400" b="1" dirty="0">
                <a:solidFill>
                  <a:srgbClr val="EE7F48"/>
                </a:solidFill>
                <a:latin typeface="Tw Cen MT Condensed"/>
                <a:ea typeface="Calibri" panose="020F0502020204030204" pitchFamily="34" charset="0"/>
              </a:rPr>
              <a:t> </a:t>
            </a:r>
            <a:endParaRPr lang="es-CO" sz="2400" b="1" dirty="0">
              <a:solidFill>
                <a:srgbClr val="EE7F48"/>
              </a:solidFill>
              <a:latin typeface="Tw Cen MT Condensed"/>
              <a:ea typeface="Calibri" panose="020F0502020204030204" pitchFamily="34" charset="0"/>
            </a:endParaRPr>
          </a:p>
        </p:txBody>
      </p:sp>
      <p:pic>
        <p:nvPicPr>
          <p:cNvPr id="7" name="Imagen 6" descr="Diagrama&#10;&#10;Descripción generada automáticamente">
            <a:extLst>
              <a:ext uri="{FF2B5EF4-FFF2-40B4-BE49-F238E27FC236}">
                <a16:creationId xmlns:a16="http://schemas.microsoft.com/office/drawing/2014/main" id="{31B80D5C-E015-BA74-91F7-302161B2C0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13" t="-7349" r="4121" b="5841"/>
          <a:stretch/>
        </p:blipFill>
        <p:spPr>
          <a:xfrm>
            <a:off x="3781434" y="1468520"/>
            <a:ext cx="2403215" cy="2121438"/>
          </a:xfrm>
          <a:prstGeom prst="rect">
            <a:avLst/>
          </a:prstGeom>
        </p:spPr>
      </p:pic>
      <p:pic>
        <p:nvPicPr>
          <p:cNvPr id="8" name="Picture 2" descr="Vista previa de imagen">
            <a:extLst>
              <a:ext uri="{FF2B5EF4-FFF2-40B4-BE49-F238E27FC236}">
                <a16:creationId xmlns:a16="http://schemas.microsoft.com/office/drawing/2014/main" id="{6E82C250-8FD2-17C4-3551-7D70C9016D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357" y="1807891"/>
            <a:ext cx="2895889" cy="17238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a 9">
            <a:extLst>
              <a:ext uri="{FF2B5EF4-FFF2-40B4-BE49-F238E27FC236}">
                <a16:creationId xmlns:a16="http://schemas.microsoft.com/office/drawing/2014/main" id="{58EF1E33-3576-BA4F-8910-C5A85F9CCECB}"/>
              </a:ext>
            </a:extLst>
          </p:cNvPr>
          <p:cNvGraphicFramePr>
            <a:graphicFrameLocks noGrp="1"/>
          </p:cNvGraphicFramePr>
          <p:nvPr>
            <p:extLst>
              <p:ext uri="{D42A27DB-BD31-4B8C-83A1-F6EECF244321}">
                <p14:modId xmlns:p14="http://schemas.microsoft.com/office/powerpoint/2010/main" val="3544474049"/>
              </p:ext>
            </p:extLst>
          </p:nvPr>
        </p:nvGraphicFramePr>
        <p:xfrm>
          <a:off x="496357" y="4074077"/>
          <a:ext cx="5938312" cy="3151068"/>
        </p:xfrm>
        <a:graphic>
          <a:graphicData uri="http://schemas.openxmlformats.org/drawingml/2006/table">
            <a:tbl>
              <a:tblPr firstRow="1" firstCol="1" bandRow="1">
                <a:tableStyleId>{5940675A-B579-460E-94D1-54222C63F5DA}</a:tableStyleId>
              </a:tblPr>
              <a:tblGrid>
                <a:gridCol w="1921990">
                  <a:extLst>
                    <a:ext uri="{9D8B030D-6E8A-4147-A177-3AD203B41FA5}">
                      <a16:colId xmlns:a16="http://schemas.microsoft.com/office/drawing/2014/main" val="1380684611"/>
                    </a:ext>
                  </a:extLst>
                </a:gridCol>
                <a:gridCol w="4016322">
                  <a:extLst>
                    <a:ext uri="{9D8B030D-6E8A-4147-A177-3AD203B41FA5}">
                      <a16:colId xmlns:a16="http://schemas.microsoft.com/office/drawing/2014/main" val="1442842638"/>
                    </a:ext>
                  </a:extLst>
                </a:gridCol>
              </a:tblGrid>
              <a:tr h="331668">
                <a:tc rowSpan="6">
                  <a:txBody>
                    <a:bodyPr/>
                    <a:lstStyle/>
                    <a:p>
                      <a:r>
                        <a:rPr lang="es-ES_tradnl" sz="1800" b="1" dirty="0">
                          <a:solidFill>
                            <a:schemeClr val="bg1"/>
                          </a:solidFill>
                          <a:effectLst/>
                          <a:latin typeface="Tw Cen MT Condensed" panose="020B0606020104020203" pitchFamily="34" charset="0"/>
                        </a:rPr>
                        <a:t>Proyectos Asociativos de Vivienda – PAV</a:t>
                      </a:r>
                      <a:endParaRPr lang="es-CO" sz="1800" b="1"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r>
                        <a:rPr lang="es-MX" sz="2000" b="1" i="0" dirty="0">
                          <a:solidFill>
                            <a:schemeClr val="bg1"/>
                          </a:solidFill>
                          <a:effectLst/>
                          <a:latin typeface="Tw Cen MT Condensed" panose="020B0606020104020203" pitchFamily="34" charset="0"/>
                        </a:rPr>
                        <a:t>Localidades</a:t>
                      </a:r>
                      <a:endParaRPr lang="es-CO" sz="2000" b="1" i="0"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1135244348"/>
                  </a:ext>
                </a:extLst>
              </a:tr>
              <a:tr h="582732">
                <a:tc vMerge="1">
                  <a:txBody>
                    <a:bodyPr/>
                    <a:lstStyle/>
                    <a:p>
                      <a:endParaRPr lang="es-CO"/>
                    </a:p>
                  </a:txBody>
                  <a:tcPr/>
                </a:tc>
                <a:tc>
                  <a:txBody>
                    <a:bodyPr/>
                    <a:lstStyle/>
                    <a:p>
                      <a:r>
                        <a:rPr lang="es-ES_tradnl" sz="1600" b="1" u="sng" dirty="0">
                          <a:effectLst/>
                          <a:latin typeface="Tw Cen MT Condensed" panose="020B0606020104020203" pitchFamily="34" charset="0"/>
                        </a:rPr>
                        <a:t>Kennedy: </a:t>
                      </a:r>
                      <a:endParaRPr lang="es-CO" sz="1600" b="1" dirty="0">
                        <a:effectLst/>
                        <a:latin typeface="Tw Cen MT Condensed" panose="020B0606020104020203" pitchFamily="34" charset="0"/>
                      </a:endParaRPr>
                    </a:p>
                    <a:p>
                      <a:r>
                        <a:rPr lang="es-ES_tradnl" sz="1600" dirty="0">
                          <a:effectLst/>
                          <a:latin typeface="Tw Cen MT Condensed" panose="020B0606020104020203" pitchFamily="34" charset="0"/>
                        </a:rPr>
                        <a:t>Potencial de población beneficiaria en el marco de todos los planes parciales: </a:t>
                      </a:r>
                      <a:r>
                        <a:rPr lang="es-ES_tradnl" sz="1600" b="1" dirty="0">
                          <a:effectLst/>
                          <a:latin typeface="Tw Cen MT Condensed" panose="020B0606020104020203" pitchFamily="34" charset="0"/>
                        </a:rPr>
                        <a:t>49.192 habitantes</a:t>
                      </a:r>
                      <a:endParaRPr lang="es-CO" sz="1600" b="1" dirty="0">
                        <a:solidFill>
                          <a:srgbClr val="7030A0"/>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661666873"/>
                  </a:ext>
                </a:extLst>
              </a:tr>
              <a:tr h="0">
                <a:tc vMerge="1">
                  <a:txBody>
                    <a:bodyPr/>
                    <a:lstStyle/>
                    <a:p>
                      <a:endParaRPr lang="es-CO"/>
                    </a:p>
                  </a:txBody>
                  <a:tcPr/>
                </a:tc>
                <a:tc>
                  <a:txBody>
                    <a:bodyPr/>
                    <a:lstStyle/>
                    <a:p>
                      <a:endParaRPr lang="es-CO" sz="200" dirty="0">
                        <a:solidFill>
                          <a:srgbClr val="7030A0"/>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2941820"/>
                  </a:ext>
                </a:extLst>
              </a:tr>
              <a:tr h="331668">
                <a:tc vMerge="1">
                  <a:txBody>
                    <a:bodyPr/>
                    <a:lstStyle/>
                    <a:p>
                      <a:endParaRPr lang="es-CO"/>
                    </a:p>
                  </a:txBody>
                  <a:tcPr/>
                </a:tc>
                <a:tc>
                  <a:txBody>
                    <a:bodyPr/>
                    <a:lstStyle/>
                    <a:p>
                      <a:r>
                        <a:rPr lang="es-ES_tradnl" sz="1600" b="1" u="sng" dirty="0">
                          <a:effectLst/>
                          <a:latin typeface="Tw Cen MT Condensed" panose="020B0606020104020203" pitchFamily="34" charset="0"/>
                        </a:rPr>
                        <a:t>Bosa:</a:t>
                      </a:r>
                      <a:endParaRPr lang="es-CO" sz="1600" b="1" dirty="0">
                        <a:effectLst/>
                        <a:latin typeface="Tw Cen MT Condensed" panose="020B0606020104020203" pitchFamily="34" charset="0"/>
                      </a:endParaRPr>
                    </a:p>
                    <a:p>
                      <a:r>
                        <a:rPr lang="es-ES_tradnl" sz="1600" dirty="0">
                          <a:effectLst/>
                          <a:latin typeface="Tw Cen MT Condensed" panose="020B0606020104020203" pitchFamily="34" charset="0"/>
                        </a:rPr>
                        <a:t>Potencial de población beneficiaria en el marco de todos los planes parciales: </a:t>
                      </a:r>
                      <a:r>
                        <a:rPr lang="es-ES_tradnl" sz="1600" b="1" dirty="0">
                          <a:effectLst/>
                          <a:latin typeface="Tw Cen MT Condensed" panose="020B0606020104020203" pitchFamily="34" charset="0"/>
                        </a:rPr>
                        <a:t>85.750 habitantes</a:t>
                      </a:r>
                      <a:endParaRPr lang="es-CO" sz="1600" b="1" dirty="0">
                        <a:solidFill>
                          <a:srgbClr val="7030A0"/>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alpha val="14000"/>
                      </a:srgbClr>
                    </a:solidFill>
                  </a:tcPr>
                </a:tc>
                <a:extLst>
                  <a:ext uri="{0D108BD9-81ED-4DB2-BD59-A6C34878D82A}">
                    <a16:rowId xmlns:a16="http://schemas.microsoft.com/office/drawing/2014/main" val="890727626"/>
                  </a:ext>
                </a:extLst>
              </a:tr>
              <a:tr h="0">
                <a:tc vMerge="1">
                  <a:txBody>
                    <a:bodyPr/>
                    <a:lstStyle/>
                    <a:p>
                      <a:endParaRPr lang="es-CO"/>
                    </a:p>
                  </a:txBody>
                  <a:tcPr/>
                </a:tc>
                <a:tc>
                  <a:txBody>
                    <a:bodyPr/>
                    <a:lstStyle/>
                    <a:p>
                      <a:endParaRPr lang="es-CO" sz="300" b="1" dirty="0">
                        <a:solidFill>
                          <a:srgbClr val="7030A0"/>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1139847"/>
                  </a:ext>
                </a:extLst>
              </a:tr>
              <a:tr h="331668">
                <a:tc vMerge="1">
                  <a:txBody>
                    <a:bodyPr/>
                    <a:lstStyle/>
                    <a:p>
                      <a:endParaRPr lang="es-CO"/>
                    </a:p>
                  </a:txBody>
                  <a:tcPr/>
                </a:tc>
                <a:tc>
                  <a:txBody>
                    <a:bodyPr/>
                    <a:lstStyle/>
                    <a:p>
                      <a:r>
                        <a:rPr lang="es-ES_tradnl" sz="1600" b="1" u="sng" dirty="0">
                          <a:effectLst/>
                          <a:latin typeface="Tw Cen MT Condensed" panose="020B0606020104020203" pitchFamily="34" charset="0"/>
                        </a:rPr>
                        <a:t>Puente Aranda:</a:t>
                      </a:r>
                      <a:endParaRPr lang="es-CO" sz="1600" b="1" dirty="0">
                        <a:effectLst/>
                        <a:latin typeface="Tw Cen MT Condensed" panose="020B0606020104020203" pitchFamily="34" charset="0"/>
                      </a:endParaRPr>
                    </a:p>
                    <a:p>
                      <a:r>
                        <a:rPr lang="es-ES_tradnl" sz="1600" dirty="0">
                          <a:effectLst/>
                          <a:latin typeface="Tw Cen MT Condensed" panose="020B0606020104020203" pitchFamily="34" charset="0"/>
                        </a:rPr>
                        <a:t>Potencial de población beneficiaria en el marco de todos los planes parciales: </a:t>
                      </a:r>
                      <a:r>
                        <a:rPr lang="es-ES_tradnl" sz="1600" b="1" dirty="0">
                          <a:effectLst/>
                          <a:latin typeface="Tw Cen MT Condensed" panose="020B0606020104020203" pitchFamily="34" charset="0"/>
                        </a:rPr>
                        <a:t>19.674 habitantes</a:t>
                      </a:r>
                      <a:endParaRPr lang="es-CO" sz="1600" b="1" dirty="0">
                        <a:solidFill>
                          <a:srgbClr val="7030A0"/>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3286562643"/>
                  </a:ext>
                </a:extLst>
              </a:tr>
              <a:tr h="440740">
                <a:tc>
                  <a:txBody>
                    <a:bodyPr/>
                    <a:lstStyle/>
                    <a:p>
                      <a:r>
                        <a:rPr lang="es-ES_tradnl" sz="1800" b="1" dirty="0">
                          <a:solidFill>
                            <a:schemeClr val="bg1"/>
                          </a:solidFill>
                          <a:effectLst/>
                          <a:latin typeface="Tw Cen MT Condensed" panose="020B0606020104020203" pitchFamily="34" charset="0"/>
                        </a:rPr>
                        <a:t>Actuación Estratégica Porvenir</a:t>
                      </a:r>
                      <a:endParaRPr lang="es-CO" sz="1800" b="1"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1600" b="1" u="sng" dirty="0">
                          <a:effectLst/>
                          <a:latin typeface="Tw Cen MT Condensed" panose="020B0606020104020203" pitchFamily="34" charset="0"/>
                        </a:rPr>
                        <a:t>Kennedy: </a:t>
                      </a:r>
                      <a:endParaRPr lang="es-CO" sz="1600" b="1" dirty="0">
                        <a:effectLst/>
                        <a:latin typeface="Tw Cen MT Condensed" panose="020B0606020104020203" pitchFamily="34" charset="0"/>
                      </a:endParaRPr>
                    </a:p>
                    <a:p>
                      <a:r>
                        <a:rPr lang="es-CO" sz="1600" dirty="0">
                          <a:effectLst/>
                          <a:latin typeface="Tw Cen MT Condensed" panose="020B0606020104020203" pitchFamily="34" charset="0"/>
                        </a:rPr>
                        <a:t>Población potencial beneficiada: </a:t>
                      </a:r>
                      <a:r>
                        <a:rPr lang="es-CO" sz="1600" b="1" dirty="0">
                          <a:effectLst/>
                          <a:latin typeface="Tw Cen MT Condensed" panose="020B0606020104020203" pitchFamily="34" charset="0"/>
                        </a:rPr>
                        <a:t>64.926 habitantes</a:t>
                      </a:r>
                      <a:endParaRPr lang="es-CO" sz="1600" b="1" dirty="0">
                        <a:solidFill>
                          <a:srgbClr val="7030A0"/>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402488663"/>
                  </a:ext>
                </a:extLst>
              </a:tr>
            </a:tbl>
          </a:graphicData>
        </a:graphic>
      </p:graphicFrame>
      <p:sp>
        <p:nvSpPr>
          <p:cNvPr id="9" name="Rectángulo 8"/>
          <p:cNvSpPr/>
          <p:nvPr/>
        </p:nvSpPr>
        <p:spPr>
          <a:xfrm>
            <a:off x="496358" y="7278830"/>
            <a:ext cx="5938312" cy="523220"/>
          </a:xfrm>
          <a:prstGeom prst="rect">
            <a:avLst/>
          </a:prstGeom>
        </p:spPr>
        <p:txBody>
          <a:bodyPr wrap="square">
            <a:spAutoFit/>
          </a:bodyPr>
          <a:lstStyle/>
          <a:p>
            <a:pPr lvl="0" algn="just" defTabSz="914400" eaLnBrk="0" fontAlgn="base" hangingPunct="0">
              <a:spcBef>
                <a:spcPct val="0"/>
              </a:spcBef>
              <a:spcAft>
                <a:spcPct val="0"/>
              </a:spcAft>
            </a:pPr>
            <a:r>
              <a:rPr lang="es-ES_tradnl" altLang="es-CO" sz="1400" b="1" dirty="0">
                <a:latin typeface="Tw Cen MT Condensed" panose="020B0606020104020203" pitchFamily="34" charset="0"/>
                <a:ea typeface="Times New Roman" panose="02020603050405020304" pitchFamily="18" charset="0"/>
              </a:rPr>
              <a:t>Nota: </a:t>
            </a:r>
            <a:r>
              <a:rPr lang="es-ES_tradnl" altLang="es-CO" sz="1400" i="1" dirty="0">
                <a:latin typeface="Tw Cen MT Condensed" panose="020B0606020104020203" pitchFamily="34" charset="0"/>
                <a:ea typeface="Times New Roman" panose="02020603050405020304" pitchFamily="18" charset="0"/>
              </a:rPr>
              <a:t>Los datos de población son potenciales, y estos están sujetos a los planes parciales adoptados y en procesos de formulación, donde estos últimos pueden sufrir cambios hasta su adopción.</a:t>
            </a:r>
            <a:endParaRPr lang="es-ES_tradnl" altLang="es-CO" sz="1400" dirty="0">
              <a:latin typeface="Tw Cen MT Condensed" panose="020B0606020104020203" pitchFamily="34" charset="0"/>
            </a:endParaRPr>
          </a:p>
        </p:txBody>
      </p:sp>
      <p:pic>
        <p:nvPicPr>
          <p:cNvPr id="12" name="Imagen 11">
            <a:extLst>
              <a:ext uri="{FF2B5EF4-FFF2-40B4-BE49-F238E27FC236}">
                <a16:creationId xmlns:a16="http://schemas.microsoft.com/office/drawing/2014/main" id="{93C3F68D-F1AC-2145-A5D9-83E3B7482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1831232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Kennedy</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2"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1718930638"/>
              </p:ext>
            </p:extLst>
          </p:nvPr>
        </p:nvGraphicFramePr>
        <p:xfrm>
          <a:off x="330201" y="1464384"/>
          <a:ext cx="6197598" cy="6378814"/>
        </p:xfrm>
        <a:graphic>
          <a:graphicData uri="http://schemas.openxmlformats.org/drawingml/2006/table">
            <a:tbl>
              <a:tblPr firstRow="1" bandRow="1">
                <a:tableStyleId>{5940675A-B579-460E-94D1-54222C63F5DA}</a:tableStyleId>
              </a:tblPr>
              <a:tblGrid>
                <a:gridCol w="1574799">
                  <a:extLst>
                    <a:ext uri="{9D8B030D-6E8A-4147-A177-3AD203B41FA5}">
                      <a16:colId xmlns:a16="http://schemas.microsoft.com/office/drawing/2014/main" val="3229440780"/>
                    </a:ext>
                  </a:extLst>
                </a:gridCol>
                <a:gridCol w="977900">
                  <a:extLst>
                    <a:ext uri="{9D8B030D-6E8A-4147-A177-3AD203B41FA5}">
                      <a16:colId xmlns:a16="http://schemas.microsoft.com/office/drawing/2014/main" val="2058085413"/>
                    </a:ext>
                  </a:extLst>
                </a:gridCol>
                <a:gridCol w="977900">
                  <a:extLst>
                    <a:ext uri="{9D8B030D-6E8A-4147-A177-3AD203B41FA5}">
                      <a16:colId xmlns:a16="http://schemas.microsoft.com/office/drawing/2014/main" val="2397824674"/>
                    </a:ext>
                  </a:extLst>
                </a:gridCol>
                <a:gridCol w="660400">
                  <a:extLst>
                    <a:ext uri="{9D8B030D-6E8A-4147-A177-3AD203B41FA5}">
                      <a16:colId xmlns:a16="http://schemas.microsoft.com/office/drawing/2014/main" val="1757931460"/>
                    </a:ext>
                  </a:extLst>
                </a:gridCol>
                <a:gridCol w="990600">
                  <a:extLst>
                    <a:ext uri="{9D8B030D-6E8A-4147-A177-3AD203B41FA5}">
                      <a16:colId xmlns:a16="http://schemas.microsoft.com/office/drawing/2014/main" val="281178303"/>
                    </a:ext>
                  </a:extLst>
                </a:gridCol>
                <a:gridCol w="1015999">
                  <a:extLst>
                    <a:ext uri="{9D8B030D-6E8A-4147-A177-3AD203B41FA5}">
                      <a16:colId xmlns:a16="http://schemas.microsoft.com/office/drawing/2014/main" val="35720374"/>
                    </a:ext>
                  </a:extLst>
                </a:gridCol>
              </a:tblGrid>
              <a:tr h="549481">
                <a:tc>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gridSpan="5">
                  <a:txBody>
                    <a:bodyPr/>
                    <a:lstStyle/>
                    <a:p>
                      <a:pPr algn="ct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2021</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intervinieron 14 calles en:: </a:t>
                      </a:r>
                      <a:endParaRPr lang="es-CO"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hMerge="1">
                  <a:txBody>
                    <a:bodyPr/>
                    <a:lstStyle/>
                    <a:p>
                      <a:endParaRPr lang="es-CO" dirty="0"/>
                    </a:p>
                  </a:txBody>
                  <a:tcPr>
                    <a:lnL w="6350" cap="flat" cmpd="sng" algn="ctr">
                      <a:solidFill>
                        <a:schemeClr val="tx1"/>
                      </a:solidFill>
                      <a:prstDash val="solid"/>
                      <a:round/>
                      <a:headEnd type="none" w="med" len="med"/>
                      <a:tailEnd type="none" w="med" len="med"/>
                    </a:lnL>
                  </a:tcPr>
                </a:tc>
                <a:tc hMerge="1">
                  <a:txBody>
                    <a:bodyPr/>
                    <a:lstStyle/>
                    <a:p>
                      <a:r>
                        <a:rPr lang="es-CO" sz="1400" b="0" kern="1200" dirty="0">
                          <a:solidFill>
                            <a:schemeClr val="tx1"/>
                          </a:solidFill>
                          <a:latin typeface="Tw Cen MT Condensed" panose="020B0606020104020203" pitchFamily="34" charset="0"/>
                          <a:ea typeface="+mn-ea"/>
                          <a:cs typeface="Times New Roman" panose="02020603050405020304" pitchFamily="18" charset="0"/>
                        </a:rPr>
                        <a:t>Para el 2021 se intervinieron las siguientes calles: </a:t>
                      </a:r>
                    </a:p>
                  </a:txBody>
                  <a:tcPr anchor="ct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hMerge="1">
                  <a:txBody>
                    <a:bodyPr/>
                    <a:lstStyle/>
                    <a:p>
                      <a:endParaRPr lang="es-CO" dirty="0"/>
                    </a:p>
                  </a:txBody>
                  <a:tcPr/>
                </a:tc>
                <a:extLst>
                  <a:ext uri="{0D108BD9-81ED-4DB2-BD59-A6C34878D82A}">
                    <a16:rowId xmlns:a16="http://schemas.microsoft.com/office/drawing/2014/main" val="906159795"/>
                  </a:ext>
                </a:extLst>
              </a:tr>
              <a:tr h="317511">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del punto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Espacio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7511">
                <a:tc>
                  <a:txBody>
                    <a:bodyPr/>
                    <a:lstStyle/>
                    <a:p>
                      <a:pPr marL="0" algn="ctr" defTabSz="685800" rtl="0" eaLnBrk="1" latinLnBrk="0" hangingPunct="1"/>
                      <a:r>
                        <a:rPr lang="es-CO" sz="1300" b="0" kern="1200" dirty="0">
                          <a:solidFill>
                            <a:schemeClr val="bg1"/>
                          </a:solidFill>
                          <a:latin typeface="Tw Cen MT Condensed" panose="020B0606020104020203" pitchFamily="34" charset="0"/>
                          <a:ea typeface="+mn-ea"/>
                          <a:cs typeface="Times New Roman" panose="02020603050405020304" pitchFamily="18" charset="0"/>
                        </a:rPr>
                        <a:t>Villa Alsacia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Kr 75 # 9 - 45</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204</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26/01/2021</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317511">
                <a:tc>
                  <a:txBody>
                    <a:bodyPr/>
                    <a:lstStyle/>
                    <a:p>
                      <a:pPr marL="0" algn="ctr" defTabSz="685800" rtl="0" eaLnBrk="1" latinLnBrk="0" hangingPunct="1"/>
                      <a:r>
                        <a:rPr lang="es-CO" sz="1300" b="0" kern="1200" dirty="0">
                          <a:solidFill>
                            <a:schemeClr val="bg1"/>
                          </a:solidFill>
                          <a:latin typeface="Tw Cen MT Condensed" panose="020B0606020104020203" pitchFamily="34" charset="0"/>
                          <a:ea typeface="+mn-ea"/>
                          <a:cs typeface="Times New Roman" panose="02020603050405020304" pitchFamily="18" charset="0"/>
                        </a:rPr>
                        <a:t>Villa Alsacia - Salón Comunal</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CL 11 A KR 72 D - 20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51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27/01/2021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7</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830787"/>
                  </a:ext>
                </a:extLst>
              </a:tr>
              <a:tr h="317511">
                <a:tc>
                  <a:txBody>
                    <a:bodyPr/>
                    <a:lstStyle/>
                    <a:p>
                      <a:pPr algn="ctr"/>
                      <a:r>
                        <a:rPr lang="es-CO" sz="1300" b="0" kern="1200" dirty="0">
                          <a:solidFill>
                            <a:schemeClr val="bg1"/>
                          </a:solidFill>
                          <a:latin typeface="Tw Cen MT Condensed" panose="020B0606020104020203" pitchFamily="34" charset="0"/>
                          <a:ea typeface="+mn-ea"/>
                          <a:cs typeface="Times New Roman" panose="02020603050405020304" pitchFamily="18" charset="0"/>
                        </a:rPr>
                        <a:t>Santa Catalina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CL 11B # 80B-61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480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025770"/>
                  </a:ext>
                </a:extLst>
              </a:tr>
              <a:tr h="317511">
                <a:tc>
                  <a:txBody>
                    <a:bodyPr/>
                    <a:lstStyle/>
                    <a:p>
                      <a:pPr algn="ctr"/>
                      <a:r>
                        <a:rPr lang="es-CO" sz="1300" b="0" kern="1200" dirty="0">
                          <a:solidFill>
                            <a:schemeClr val="bg1"/>
                          </a:solidFill>
                          <a:latin typeface="Tw Cen MT Condensed" panose="020B0606020104020203" pitchFamily="34" charset="0"/>
                          <a:ea typeface="+mn-ea"/>
                          <a:cs typeface="Times New Roman" panose="02020603050405020304" pitchFamily="18" charset="0"/>
                        </a:rPr>
                        <a:t>Ciudad Kennedy Occidental. Colegio san pedro Claver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KR 79 C # 41 B - 51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150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510033"/>
                  </a:ext>
                </a:extLst>
              </a:tr>
              <a:tr h="317511">
                <a:tc>
                  <a:txBody>
                    <a:bodyPr/>
                    <a:lstStyle/>
                    <a:p>
                      <a:pPr algn="ctr"/>
                      <a:r>
                        <a:rPr lang="es-CO" sz="1300" b="0" kern="1200" dirty="0">
                          <a:solidFill>
                            <a:schemeClr val="bg1"/>
                          </a:solidFill>
                          <a:latin typeface="Tw Cen MT Condensed" panose="020B0606020104020203" pitchFamily="34" charset="0"/>
                          <a:ea typeface="+mn-ea"/>
                          <a:cs typeface="Times New Roman" panose="02020603050405020304" pitchFamily="18" charset="0"/>
                        </a:rPr>
                        <a:t>Ciudad Kennedy Norte. INEM Francisco de Paula Santander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CL 38 C SUR # 79 - 08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460,8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33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424564"/>
                  </a:ext>
                </a:extLst>
              </a:tr>
              <a:tr h="317511">
                <a:tc>
                  <a:txBody>
                    <a:bodyPr/>
                    <a:lstStyle/>
                    <a:p>
                      <a:pPr algn="ctr"/>
                      <a:r>
                        <a:rPr lang="es-CO" sz="1300" b="0" kern="1200" dirty="0">
                          <a:solidFill>
                            <a:schemeClr val="bg1"/>
                          </a:solidFill>
                          <a:latin typeface="Tw Cen MT Condensed" panose="020B0606020104020203" pitchFamily="34" charset="0"/>
                          <a:ea typeface="+mn-ea"/>
                          <a:cs typeface="Times New Roman" panose="02020603050405020304" pitchFamily="18" charset="0"/>
                        </a:rPr>
                        <a:t>Ciudad Kennedy Central. Colegio Tom Adams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CL 40 J SUR # 78 — 08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123,2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654181"/>
                  </a:ext>
                </a:extLst>
              </a:tr>
              <a:tr h="317511">
                <a:tc>
                  <a:txBody>
                    <a:bodyPr/>
                    <a:lstStyle/>
                    <a:p>
                      <a:pPr algn="ctr"/>
                      <a:r>
                        <a:rPr lang="es-CO" sz="1300" b="0" kern="1200" dirty="0">
                          <a:solidFill>
                            <a:schemeClr val="bg1"/>
                          </a:solidFill>
                          <a:latin typeface="Tw Cen MT Condensed" panose="020B0606020104020203" pitchFamily="34" charset="0"/>
                          <a:ea typeface="+mn-ea"/>
                          <a:cs typeface="Times New Roman" panose="02020603050405020304" pitchFamily="18" charset="0"/>
                        </a:rPr>
                        <a:t>Ciudad Kennedy Occidental. </a:t>
                      </a:r>
                      <a:r>
                        <a:rPr lang="es-CO" sz="1300" b="0" kern="1200" dirty="0" err="1">
                          <a:solidFill>
                            <a:schemeClr val="bg1"/>
                          </a:solidFill>
                          <a:latin typeface="Tw Cen MT Condensed" panose="020B0606020104020203" pitchFamily="34" charset="0"/>
                          <a:ea typeface="+mn-ea"/>
                          <a:cs typeface="Times New Roman" panose="02020603050405020304" pitchFamily="18" charset="0"/>
                        </a:rPr>
                        <a:t>COlegio</a:t>
                      </a:r>
                      <a:r>
                        <a:rPr lang="es-CO" sz="1300" b="0" kern="1200" dirty="0">
                          <a:solidFill>
                            <a:schemeClr val="bg1"/>
                          </a:solidFill>
                          <a:latin typeface="Tw Cen MT Condensed" panose="020B0606020104020203" pitchFamily="34" charset="0"/>
                          <a:ea typeface="+mn-ea"/>
                          <a:cs typeface="Times New Roman" panose="02020603050405020304" pitchFamily="18" charset="0"/>
                        </a:rPr>
                        <a:t> </a:t>
                      </a:r>
                      <a:r>
                        <a:rPr lang="es-CO" sz="1300" b="0" kern="1200" dirty="0" err="1">
                          <a:solidFill>
                            <a:schemeClr val="bg1"/>
                          </a:solidFill>
                          <a:latin typeface="Tw Cen MT Condensed" panose="020B0606020104020203" pitchFamily="34" charset="0"/>
                          <a:ea typeface="+mn-ea"/>
                          <a:cs typeface="Times New Roman" panose="02020603050405020304" pitchFamily="18" charset="0"/>
                        </a:rPr>
                        <a:t>Disrital</a:t>
                      </a:r>
                      <a:r>
                        <a:rPr lang="es-CO" sz="1300" b="0" kern="1200" dirty="0">
                          <a:solidFill>
                            <a:schemeClr val="bg1"/>
                          </a:solidFill>
                          <a:latin typeface="Tw Cen MT Condensed" panose="020B0606020104020203" pitchFamily="34" charset="0"/>
                          <a:ea typeface="+mn-ea"/>
                          <a:cs typeface="Times New Roman" panose="02020603050405020304" pitchFamily="18" charset="0"/>
                        </a:rPr>
                        <a:t> San José</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CL 42 A SUR # 79 D — 37</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270,4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00479"/>
                  </a:ext>
                </a:extLst>
              </a:tr>
              <a:tr h="317511">
                <a:tc>
                  <a:txBody>
                    <a:bodyPr/>
                    <a:lstStyle/>
                    <a:p>
                      <a:pPr marL="0" algn="ctr" defTabSz="685800" rtl="0" eaLnBrk="1" latinLnBrk="0" hangingPunct="1"/>
                      <a:r>
                        <a:rPr lang="es-CO" sz="1300" b="0" kern="1200" dirty="0" err="1">
                          <a:solidFill>
                            <a:schemeClr val="bg1"/>
                          </a:solidFill>
                          <a:latin typeface="Tw Cen MT Condensed" panose="020B0606020104020203" pitchFamily="34" charset="0"/>
                          <a:ea typeface="+mn-ea"/>
                          <a:cs typeface="Times New Roman" panose="02020603050405020304" pitchFamily="18" charset="0"/>
                        </a:rPr>
                        <a:t>Tintalito</a:t>
                      </a:r>
                      <a:endParaRPr lang="es-CO" sz="130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CL 42 G SUR 14 87 — 06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a:solidFill>
                            <a:schemeClr val="tx1"/>
                          </a:solidFill>
                          <a:latin typeface="Tw Cen MT Condensed" panose="020B0606020104020203" pitchFamily="34" charset="0"/>
                          <a:ea typeface="+mn-ea"/>
                          <a:cs typeface="Times New Roman" panose="02020603050405020304" pitchFamily="18" charset="0"/>
                        </a:rPr>
                        <a:t>52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4085195"/>
                  </a:ext>
                </a:extLst>
              </a:tr>
              <a:tr h="317511">
                <a:tc>
                  <a:txBody>
                    <a:bodyPr/>
                    <a:lstStyle/>
                    <a:p>
                      <a:pPr marL="0" algn="ctr" defTabSz="685800" rtl="0" eaLnBrk="1" latinLnBrk="0" hangingPunct="1"/>
                      <a:r>
                        <a:rPr lang="es-CO" sz="1300" b="0" kern="1200" dirty="0">
                          <a:solidFill>
                            <a:schemeClr val="bg1"/>
                          </a:solidFill>
                          <a:latin typeface="Tw Cen MT Condensed" panose="020B0606020104020203" pitchFamily="34" charset="0"/>
                          <a:ea typeface="+mn-ea"/>
                          <a:cs typeface="Times New Roman" panose="02020603050405020304" pitchFamily="18" charset="0"/>
                        </a:rPr>
                        <a:t>Villa Alsacia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CL 9A ENTRE KR 75 Y KR 77</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err="1">
                          <a:solidFill>
                            <a:schemeClr val="tx1"/>
                          </a:solidFill>
                          <a:latin typeface="Tw Cen MT Condensed" panose="020B0606020104020203" pitchFamily="34" charset="0"/>
                          <a:ea typeface="+mn-ea"/>
                          <a:cs typeface="Times New Roman" panose="02020603050405020304" pitchFamily="18" charset="0"/>
                        </a:rPr>
                        <a:t>Via</a:t>
                      </a:r>
                      <a:r>
                        <a:rPr lang="es-CO" sz="1350" b="0" kern="1200" dirty="0">
                          <a:solidFill>
                            <a:schemeClr val="tx1"/>
                          </a:solidFill>
                          <a:latin typeface="Tw Cen MT Condensed" panose="020B0606020104020203" pitchFamily="34" charset="0"/>
                          <a:ea typeface="+mn-ea"/>
                          <a:cs typeface="Times New Roman" panose="02020603050405020304" pitchFamily="18" charset="0"/>
                        </a:rPr>
                        <a:t> Local V9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a:solidFill>
                            <a:schemeClr val="tx1"/>
                          </a:solidFill>
                          <a:latin typeface="Tw Cen MT Condensed" panose="020B0606020104020203" pitchFamily="34" charset="0"/>
                          <a:ea typeface="+mn-ea"/>
                          <a:cs typeface="Times New Roman" panose="02020603050405020304" pitchFamily="18" charset="0"/>
                        </a:rPr>
                        <a:t>147,2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7211418"/>
                  </a:ext>
                </a:extLst>
              </a:tr>
              <a:tr h="317511">
                <a:tc>
                  <a:txBody>
                    <a:bodyPr/>
                    <a:lstStyle/>
                    <a:p>
                      <a:pPr marL="0" algn="ctr" defTabSz="685800" rtl="0" eaLnBrk="1" latinLnBrk="0" hangingPunct="1"/>
                      <a:r>
                        <a:rPr lang="es-CO" sz="1300" b="0" kern="1200" dirty="0">
                          <a:solidFill>
                            <a:schemeClr val="bg1"/>
                          </a:solidFill>
                          <a:latin typeface="Tw Cen MT Condensed" panose="020B0606020104020203" pitchFamily="34" charset="0"/>
                          <a:ea typeface="+mn-ea"/>
                          <a:cs typeface="Times New Roman" panose="02020603050405020304" pitchFamily="18" charset="0"/>
                        </a:rPr>
                        <a:t>Villa Alsacia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CL 9A ENTRE KR 77 Y KR 78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err="1">
                          <a:solidFill>
                            <a:schemeClr val="tx1"/>
                          </a:solidFill>
                          <a:latin typeface="Tw Cen MT Condensed" panose="020B0606020104020203" pitchFamily="34" charset="0"/>
                          <a:ea typeface="+mn-ea"/>
                          <a:cs typeface="Times New Roman" panose="02020603050405020304" pitchFamily="18" charset="0"/>
                        </a:rPr>
                        <a:t>Via</a:t>
                      </a:r>
                      <a:r>
                        <a:rPr lang="es-CO" sz="1350" b="0" kern="1200" dirty="0">
                          <a:solidFill>
                            <a:schemeClr val="tx1"/>
                          </a:solidFill>
                          <a:latin typeface="Tw Cen MT Condensed" panose="020B0606020104020203" pitchFamily="34" charset="0"/>
                          <a:ea typeface="+mn-ea"/>
                          <a:cs typeface="Times New Roman" panose="02020603050405020304" pitchFamily="18" charset="0"/>
                        </a:rPr>
                        <a:t> Local V9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a:solidFill>
                            <a:schemeClr val="tx1"/>
                          </a:solidFill>
                          <a:latin typeface="Tw Cen MT Condensed" panose="020B0606020104020203" pitchFamily="34" charset="0"/>
                          <a:ea typeface="+mn-ea"/>
                          <a:cs typeface="Times New Roman" panose="02020603050405020304" pitchFamily="18" charset="0"/>
                        </a:rPr>
                        <a:t>50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251512"/>
                  </a:ext>
                </a:extLst>
              </a:tr>
              <a:tr h="317511">
                <a:tc>
                  <a:txBody>
                    <a:bodyPr/>
                    <a:lstStyle/>
                    <a:p>
                      <a:pPr marL="0" algn="ctr" defTabSz="685800" rtl="0" eaLnBrk="1" latinLnBrk="0" hangingPunct="1"/>
                      <a:r>
                        <a:rPr lang="es-CO" sz="1300" b="0" kern="1200" dirty="0">
                          <a:solidFill>
                            <a:schemeClr val="bg1"/>
                          </a:solidFill>
                          <a:latin typeface="Tw Cen MT Condensed" panose="020B0606020104020203" pitchFamily="34" charset="0"/>
                          <a:ea typeface="+mn-ea"/>
                          <a:cs typeface="Times New Roman" panose="02020603050405020304" pitchFamily="18" charset="0"/>
                        </a:rPr>
                        <a:t>Ciudad Kennedy Central. Colegio Distrital La Amistad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KR 78 # 35 - 30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195,5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994801"/>
                  </a:ext>
                </a:extLst>
              </a:tr>
              <a:tr h="317511">
                <a:tc>
                  <a:txBody>
                    <a:bodyPr/>
                    <a:lstStyle/>
                    <a:p>
                      <a:pPr marL="0" algn="ctr" defTabSz="685800" rtl="0" eaLnBrk="1" latinLnBrk="0" hangingPunct="1"/>
                      <a:r>
                        <a:rPr lang="es-CO" sz="1300" b="0" kern="1200" dirty="0">
                          <a:solidFill>
                            <a:schemeClr val="bg1"/>
                          </a:solidFill>
                          <a:latin typeface="Tw Cen MT Condensed" panose="020B0606020104020203" pitchFamily="34" charset="0"/>
                          <a:ea typeface="+mn-ea"/>
                          <a:cs typeface="Times New Roman" panose="02020603050405020304" pitchFamily="18" charset="0"/>
                        </a:rPr>
                        <a:t>Ciudad Kennedy Central. Colegio El Japón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KR 78 G # 38 C 11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a:solidFill>
                            <a:schemeClr val="tx1"/>
                          </a:solidFill>
                          <a:latin typeface="Tw Cen MT Condensed" panose="020B0606020104020203" pitchFamily="34" charset="0"/>
                          <a:ea typeface="+mn-ea"/>
                          <a:cs typeface="Times New Roman" panose="02020603050405020304" pitchFamily="18" charset="0"/>
                        </a:rPr>
                        <a:t>396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20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363041"/>
                  </a:ext>
                </a:extLst>
              </a:tr>
              <a:tr h="317511">
                <a:tc>
                  <a:txBody>
                    <a:bodyPr/>
                    <a:lstStyle/>
                    <a:p>
                      <a:pPr marL="0" algn="ctr" defTabSz="685800" rtl="0" eaLnBrk="1" latinLnBrk="0" hangingPunct="1"/>
                      <a:r>
                        <a:rPr lang="es-CO" sz="1300" b="0" kern="1200" dirty="0">
                          <a:solidFill>
                            <a:schemeClr val="bg1"/>
                          </a:solidFill>
                          <a:latin typeface="Tw Cen MT Condensed" panose="020B0606020104020203" pitchFamily="34" charset="0"/>
                          <a:ea typeface="+mn-ea"/>
                          <a:cs typeface="Times New Roman" panose="02020603050405020304" pitchFamily="18" charset="0"/>
                        </a:rPr>
                        <a:t>Ciudad Kennedy Sur. Colegio Paulo VI</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200" b="0" kern="1200" dirty="0">
                          <a:solidFill>
                            <a:schemeClr val="tx1"/>
                          </a:solidFill>
                          <a:latin typeface="Tw Cen MT Condensed" panose="020B0606020104020203" pitchFamily="34" charset="0"/>
                          <a:ea typeface="+mn-ea"/>
                          <a:cs typeface="Times New Roman" panose="02020603050405020304" pitchFamily="18" charset="0"/>
                        </a:rPr>
                        <a:t>KR 78 P # 41 - 20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165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6976753"/>
                  </a:ext>
                </a:extLst>
              </a:tr>
              <a:tr h="317511">
                <a:tc>
                  <a:txBody>
                    <a:bodyPr/>
                    <a:lstStyle/>
                    <a:p>
                      <a:pPr algn="ctr"/>
                      <a:r>
                        <a:rPr lang="es-CO" sz="1300" b="0" kern="1200" dirty="0" err="1">
                          <a:solidFill>
                            <a:schemeClr val="bg1"/>
                          </a:solidFill>
                          <a:latin typeface="Tw Cen MT Condensed" panose="020B0606020104020203" pitchFamily="34" charset="0"/>
                          <a:ea typeface="+mn-ea"/>
                          <a:cs typeface="Times New Roman" panose="02020603050405020304" pitchFamily="18" charset="0"/>
                        </a:rPr>
                        <a:t>Calandaima</a:t>
                      </a:r>
                      <a:endParaRPr lang="es-CO" sz="130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KR 8 #26 - 03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Plazoleta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169,4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18/09/2021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991569"/>
                  </a:ext>
                </a:extLst>
              </a:tr>
            </a:tbl>
          </a:graphicData>
        </a:graphic>
      </p:graphicFrame>
      <p:pic>
        <p:nvPicPr>
          <p:cNvPr id="14" name="Imagen 13">
            <a:extLst>
              <a:ext uri="{FF2B5EF4-FFF2-40B4-BE49-F238E27FC236}">
                <a16:creationId xmlns:a16="http://schemas.microsoft.com/office/drawing/2014/main" id="{60F03BB3-670E-480A-9897-A245B7484910}"/>
              </a:ext>
            </a:extLst>
          </p:cNvPr>
          <p:cNvPicPr>
            <a:picLocks noChangeAspect="1"/>
          </p:cNvPicPr>
          <p:nvPr/>
        </p:nvPicPr>
        <p:blipFill>
          <a:blip r:embed="rId2"/>
          <a:stretch>
            <a:fillRect/>
          </a:stretch>
        </p:blipFill>
        <p:spPr>
          <a:xfrm>
            <a:off x="524025" y="1511914"/>
            <a:ext cx="1167906" cy="460896"/>
          </a:xfrm>
          <a:prstGeom prst="rect">
            <a:avLst/>
          </a:prstGeom>
        </p:spPr>
      </p:pic>
      <p:pic>
        <p:nvPicPr>
          <p:cNvPr id="8" name="Imagen 7">
            <a:extLst>
              <a:ext uri="{FF2B5EF4-FFF2-40B4-BE49-F238E27FC236}">
                <a16:creationId xmlns:a16="http://schemas.microsoft.com/office/drawing/2014/main" id="{76550F0D-031E-2049-ABB4-93A512262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1056443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6857DA-8920-9D95-5B99-71E87C620E90}"/>
              </a:ext>
            </a:extLst>
          </p:cNvPr>
          <p:cNvSpPr txBox="1"/>
          <p:nvPr/>
        </p:nvSpPr>
        <p:spPr>
          <a:xfrm>
            <a:off x="2009775" y="204899"/>
            <a:ext cx="2838450" cy="461665"/>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Programas de subsidios</a:t>
            </a:r>
          </a:p>
        </p:txBody>
      </p:sp>
      <p:sp>
        <p:nvSpPr>
          <p:cNvPr id="3" name="CuadroTexto 2">
            <a:extLst>
              <a:ext uri="{FF2B5EF4-FFF2-40B4-BE49-F238E27FC236}">
                <a16:creationId xmlns:a16="http://schemas.microsoft.com/office/drawing/2014/main" id="{4B1D21EF-6349-07E1-0086-B700338C3B36}"/>
              </a:ext>
            </a:extLst>
          </p:cNvPr>
          <p:cNvSpPr txBox="1"/>
          <p:nvPr/>
        </p:nvSpPr>
        <p:spPr>
          <a:xfrm>
            <a:off x="247646" y="1132031"/>
            <a:ext cx="6315073" cy="1323439"/>
          </a:xfrm>
          <a:prstGeom prst="rect">
            <a:avLst/>
          </a:prstGeom>
          <a:solidFill>
            <a:srgbClr val="DBF2F1"/>
          </a:solidFill>
          <a:ln>
            <a:noFill/>
          </a:ln>
        </p:spPr>
        <p:txBody>
          <a:bodyPr wrap="square" rtlCol="0">
            <a:spAutoFit/>
          </a:bodyPr>
          <a:lstStyle/>
          <a:p>
            <a:pPr algn="just"/>
            <a:r>
              <a:rPr lang="es-CO" sz="1600" dirty="0">
                <a:effectLst/>
                <a:latin typeface="Tw Cen MT Condensed" panose="020B0606020104020203" pitchFamily="34" charset="0"/>
                <a:ea typeface="Calibri" panose="020F0502020204030204" pitchFamily="34" charset="0"/>
              </a:rPr>
              <a:t>En cuanto a los esquemas de subsidios distritales en la modalidad de vivienda nueva para adquisición de VIS y VIP, </a:t>
            </a:r>
            <a:r>
              <a:rPr lang="es-CO" sz="1600" dirty="0">
                <a:solidFill>
                  <a:srgbClr val="000000"/>
                </a:solidFill>
                <a:effectLst/>
                <a:latin typeface="Tw Cen MT Condensed" panose="020B0606020104020203" pitchFamily="34" charset="0"/>
                <a:ea typeface="Calibri" panose="020F0502020204030204" pitchFamily="34" charset="0"/>
              </a:rPr>
              <a:t>de acuerdo con lo establecido en el Decreto Distrital 121 de 2008, la Secretaría Distrital del Hábitat tiene a su cargo la función de diseñar instrumentos y esquemas de financiación para que los hogares vulnerables que residan en la ciudad de Bogotá, tengan acceso a una vivienda social digna.</a:t>
            </a:r>
            <a:endParaRPr lang="es-CO" sz="1600" dirty="0">
              <a:latin typeface="Tw Cen MT Condensed" panose="020B0606020104020203" pitchFamily="34" charset="0"/>
            </a:endParaRPr>
          </a:p>
        </p:txBody>
      </p:sp>
      <p:sp>
        <p:nvSpPr>
          <p:cNvPr id="4" name="CuadroTexto 3">
            <a:extLst>
              <a:ext uri="{FF2B5EF4-FFF2-40B4-BE49-F238E27FC236}">
                <a16:creationId xmlns:a16="http://schemas.microsoft.com/office/drawing/2014/main" id="{7C23C3AB-8A33-908C-8A56-D467BBDEC61A}"/>
              </a:ext>
            </a:extLst>
          </p:cNvPr>
          <p:cNvSpPr txBox="1"/>
          <p:nvPr/>
        </p:nvSpPr>
        <p:spPr>
          <a:xfrm>
            <a:off x="247646" y="2617489"/>
            <a:ext cx="6315074" cy="584775"/>
          </a:xfrm>
          <a:prstGeom prst="rect">
            <a:avLst/>
          </a:prstGeom>
          <a:noFill/>
        </p:spPr>
        <p:txBody>
          <a:bodyPr wrap="square" rtlCol="0">
            <a:spAutoFit/>
          </a:bodyPr>
          <a:lstStyle/>
          <a:p>
            <a:pPr algn="just"/>
            <a:r>
              <a:rPr lang="es-ES_tradnl" sz="16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rPr>
              <a:t>Vinculación en los esquemas de: Mi Casa Ya complementario, Oferta Preferente y Subsidio Distrital en Especie-SDVE aplicable a proyectos de elegibilidad y convenios:</a:t>
            </a:r>
            <a:endParaRPr lang="es-CO" sz="16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505718832"/>
              </p:ext>
            </p:extLst>
          </p:nvPr>
        </p:nvGraphicFramePr>
        <p:xfrm>
          <a:off x="247648" y="3421837"/>
          <a:ext cx="6315073" cy="1737318"/>
        </p:xfrm>
        <a:graphic>
          <a:graphicData uri="http://schemas.openxmlformats.org/drawingml/2006/table">
            <a:tbl>
              <a:tblPr firstRow="1" firstCol="1" bandRow="1">
                <a:tableStyleId>{5C22544A-7EE6-4342-B048-85BDC9FD1C3A}</a:tableStyleId>
              </a:tblPr>
              <a:tblGrid>
                <a:gridCol w="1433786">
                  <a:extLst>
                    <a:ext uri="{9D8B030D-6E8A-4147-A177-3AD203B41FA5}">
                      <a16:colId xmlns:a16="http://schemas.microsoft.com/office/drawing/2014/main" val="20000"/>
                    </a:ext>
                  </a:extLst>
                </a:gridCol>
                <a:gridCol w="939594">
                  <a:extLst>
                    <a:ext uri="{9D8B030D-6E8A-4147-A177-3AD203B41FA5}">
                      <a16:colId xmlns:a16="http://schemas.microsoft.com/office/drawing/2014/main" val="20001"/>
                    </a:ext>
                  </a:extLst>
                </a:gridCol>
                <a:gridCol w="939594">
                  <a:extLst>
                    <a:ext uri="{9D8B030D-6E8A-4147-A177-3AD203B41FA5}">
                      <a16:colId xmlns:a16="http://schemas.microsoft.com/office/drawing/2014/main" val="20002"/>
                    </a:ext>
                  </a:extLst>
                </a:gridCol>
                <a:gridCol w="939594">
                  <a:extLst>
                    <a:ext uri="{9D8B030D-6E8A-4147-A177-3AD203B41FA5}">
                      <a16:colId xmlns:a16="http://schemas.microsoft.com/office/drawing/2014/main" val="20003"/>
                    </a:ext>
                  </a:extLst>
                </a:gridCol>
                <a:gridCol w="1058088">
                  <a:extLst>
                    <a:ext uri="{9D8B030D-6E8A-4147-A177-3AD203B41FA5}">
                      <a16:colId xmlns:a16="http://schemas.microsoft.com/office/drawing/2014/main" val="20004"/>
                    </a:ext>
                  </a:extLst>
                </a:gridCol>
                <a:gridCol w="1004417">
                  <a:extLst>
                    <a:ext uri="{9D8B030D-6E8A-4147-A177-3AD203B41FA5}">
                      <a16:colId xmlns:a16="http://schemas.microsoft.com/office/drawing/2014/main" val="20005"/>
                    </a:ext>
                  </a:extLst>
                </a:gridCol>
              </a:tblGrid>
              <a:tr h="289553">
                <a:tc gridSpan="6">
                  <a:txBody>
                    <a:bodyPr/>
                    <a:lstStyle/>
                    <a:p>
                      <a:pPr algn="ctr">
                        <a:spcAft>
                          <a:spcPts val="0"/>
                        </a:spcAft>
                      </a:pPr>
                      <a:r>
                        <a:rPr lang="es-CO" sz="1400" dirty="0">
                          <a:effectLst/>
                          <a:latin typeface="Tw Cen MT Condensed" panose="020B0606020104020203" pitchFamily="34" charset="0"/>
                        </a:rPr>
                        <a:t>Valor asignado 2021 por esquema y localidad de Origen</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89553">
                <a:tc>
                  <a:txBody>
                    <a:bodyPr/>
                    <a:lstStyle/>
                    <a:p>
                      <a:pPr algn="ctr">
                        <a:spcAft>
                          <a:spcPts val="0"/>
                        </a:spcAft>
                      </a:pPr>
                      <a:r>
                        <a:rPr lang="es-CO" sz="1400">
                          <a:effectLst/>
                          <a:latin typeface="Tw Cen MT Condensed" panose="020B0606020104020203" pitchFamily="34" charset="0"/>
                        </a:rPr>
                        <a:t>Esquema</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400" dirty="0">
                          <a:effectLst/>
                          <a:latin typeface="Tw Cen MT Condensed" panose="020B0606020104020203" pitchFamily="34" charset="0"/>
                        </a:rPr>
                        <a:t>Tunjuelito </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dirty="0">
                          <a:effectLst/>
                          <a:latin typeface="Tw Cen MT Condensed" panose="020B0606020104020203" pitchFamily="34" charset="0"/>
                        </a:rPr>
                        <a:t>Bosa </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a:effectLst/>
                          <a:latin typeface="Tw Cen MT Condensed" panose="020B0606020104020203" pitchFamily="34" charset="0"/>
                        </a:rPr>
                        <a:t>Kennedy</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a:effectLst/>
                          <a:latin typeface="Tw Cen MT Condensed" panose="020B0606020104020203" pitchFamily="34" charset="0"/>
                        </a:rPr>
                        <a:t>Fontibón</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a:effectLst/>
                          <a:latin typeface="Tw Cen MT Condensed" panose="020B0606020104020203" pitchFamily="34" charset="0"/>
                        </a:rPr>
                        <a:t>Puente Aranda</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1"/>
                  </a:ext>
                </a:extLst>
              </a:tr>
              <a:tr h="289553">
                <a:tc>
                  <a:txBody>
                    <a:bodyPr/>
                    <a:lstStyle/>
                    <a:p>
                      <a:pPr algn="ctr">
                        <a:spcAft>
                          <a:spcPts val="0"/>
                        </a:spcAft>
                      </a:pPr>
                      <a:r>
                        <a:rPr lang="es-CO" sz="1400">
                          <a:effectLst/>
                          <a:latin typeface="Tw Cen MT Condensed" panose="020B0606020104020203" pitchFamily="34" charset="0"/>
                        </a:rPr>
                        <a:t>Complementario MCY</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a:effectLst/>
                          <a:latin typeface="Tw Cen MT Condensed" panose="020B0606020104020203" pitchFamily="34" charset="0"/>
                        </a:rPr>
                        <a:t>$ 387.032.076</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$ 1.250.131.776</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$ 1.818.869.052</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$ 563.286.120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$ 381.580.920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2"/>
                  </a:ext>
                </a:extLst>
              </a:tr>
              <a:tr h="289553">
                <a:tc>
                  <a:txBody>
                    <a:bodyPr/>
                    <a:lstStyle/>
                    <a:p>
                      <a:pPr algn="ctr">
                        <a:spcAft>
                          <a:spcPts val="0"/>
                        </a:spcAft>
                      </a:pPr>
                      <a:r>
                        <a:rPr lang="es-CO" sz="1400">
                          <a:effectLst/>
                          <a:latin typeface="Tw Cen MT Condensed" panose="020B0606020104020203" pitchFamily="34" charset="0"/>
                        </a:rPr>
                        <a:t>Individual</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a:effectLst/>
                          <a:latin typeface="Tw Cen MT Condensed" panose="020B0606020104020203" pitchFamily="34" charset="0"/>
                        </a:rPr>
                        <a:t>$ 272.428.080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$ 1.327.050.975</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$ 966.520.808</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$ 64.331.631</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$ 138.502.345</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3"/>
                  </a:ext>
                </a:extLst>
              </a:tr>
              <a:tr h="289553">
                <a:tc>
                  <a:txBody>
                    <a:bodyPr/>
                    <a:lstStyle/>
                    <a:p>
                      <a:pPr algn="ctr">
                        <a:spcAft>
                          <a:spcPts val="0"/>
                        </a:spcAft>
                      </a:pPr>
                      <a:r>
                        <a:rPr lang="es-CO" sz="1400">
                          <a:effectLst/>
                          <a:latin typeface="Tw Cen MT Condensed" panose="020B0606020104020203" pitchFamily="34" charset="0"/>
                        </a:rPr>
                        <a:t>Oferta Preferente</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a:effectLst/>
                          <a:latin typeface="Tw Cen MT Condensed" panose="020B0606020104020203" pitchFamily="34" charset="0"/>
                        </a:rPr>
                        <a:t>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$ 190.790.460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$ 99.937.860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4"/>
                  </a:ext>
                </a:extLst>
              </a:tr>
              <a:tr h="289553">
                <a:tc>
                  <a:txBody>
                    <a:bodyPr/>
                    <a:lstStyle/>
                    <a:p>
                      <a:pPr algn="r">
                        <a:spcAft>
                          <a:spcPts val="0"/>
                        </a:spcAft>
                      </a:pPr>
                      <a:r>
                        <a:rPr lang="es-CO" sz="1400">
                          <a:effectLst/>
                          <a:latin typeface="Tw Cen MT Condensed" panose="020B0606020104020203" pitchFamily="34" charset="0"/>
                        </a:rPr>
                        <a:t>Total, por localidad</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dirty="0">
                          <a:effectLst/>
                          <a:latin typeface="Tw Cen MT Condensed" panose="020B0606020104020203" pitchFamily="34" charset="0"/>
                        </a:rPr>
                        <a:t>$ 659.460.156</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$ 2.767.973.211</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$ 2.885.327.720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$ 627.617.751</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$ 520.083.265</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5"/>
                  </a:ext>
                </a:extLst>
              </a:tr>
            </a:tbl>
          </a:graphicData>
        </a:graphic>
      </p:graphicFrame>
      <p:sp>
        <p:nvSpPr>
          <p:cNvPr id="12" name="Rectangle 2">
            <a:extLst>
              <a:ext uri="{FF2B5EF4-FFF2-40B4-BE49-F238E27FC236}">
                <a16:creationId xmlns:a16="http://schemas.microsoft.com/office/drawing/2014/main" id="{DE8820CD-E5C1-7778-C58E-86901054EB5D}"/>
              </a:ext>
            </a:extLst>
          </p:cNvPr>
          <p:cNvSpPr>
            <a:spLocks noChangeArrowheads="1"/>
          </p:cNvSpPr>
          <p:nvPr/>
        </p:nvSpPr>
        <p:spPr bwMode="auto">
          <a:xfrm>
            <a:off x="2496984" y="7461442"/>
            <a:ext cx="210666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1100" b="1" i="0" u="none" strike="noStrike" cap="none" normalizeH="0" baseline="0" dirty="0">
                <a:ln>
                  <a:noFill/>
                </a:ln>
                <a:solidFill>
                  <a:srgbClr val="000000"/>
                </a:solidFill>
                <a:effectLst/>
                <a:latin typeface="Tw Cen MT Condensed" panose="020B0606020104020203" pitchFamily="34" charset="0"/>
                <a:ea typeface="Calibri" panose="020F0502020204030204" pitchFamily="34" charset="0"/>
                <a:cs typeface="Times New Roman" panose="02020603050405020304" pitchFamily="18" charset="0"/>
              </a:rPr>
              <a:t>Fuente</a:t>
            </a:r>
            <a:r>
              <a:rPr kumimoji="0" lang="es-CO" altLang="es-CO" sz="1100" b="0" i="1" u="none" strike="noStrike" cap="none" normalizeH="0" baseline="0" dirty="0">
                <a:ln>
                  <a:noFill/>
                </a:ln>
                <a:solidFill>
                  <a:srgbClr val="000000"/>
                </a:solidFill>
                <a:effectLst/>
                <a:latin typeface="Tw Cen MT Condensed" panose="020B0606020104020203" pitchFamily="34" charset="0"/>
                <a:ea typeface="Calibri" panose="020F0502020204030204" pitchFamily="34" charset="0"/>
                <a:cs typeface="Times New Roman" panose="02020603050405020304" pitchFamily="18" charset="0"/>
              </a:rPr>
              <a:t>: Sistema de información de subsidios</a:t>
            </a:r>
            <a:endParaRPr kumimoji="0" lang="es-CO" altLang="es-CO" sz="1600" b="0" i="0" u="none" strike="noStrike" cap="none" normalizeH="0" baseline="0" dirty="0">
              <a:ln>
                <a:noFill/>
              </a:ln>
              <a:solidFill>
                <a:schemeClr val="tx1"/>
              </a:solidFill>
              <a:effectLst/>
              <a:latin typeface="Tw Cen MT Condensed" panose="020B0606020104020203" pitchFamily="34"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1845939381"/>
              </p:ext>
            </p:extLst>
          </p:nvPr>
        </p:nvGraphicFramePr>
        <p:xfrm>
          <a:off x="247647" y="5589919"/>
          <a:ext cx="6315073" cy="1846978"/>
        </p:xfrm>
        <a:graphic>
          <a:graphicData uri="http://schemas.openxmlformats.org/drawingml/2006/table">
            <a:tbl>
              <a:tblPr firstRow="1" firstCol="1" bandRow="1">
                <a:tableStyleId>{5C22544A-7EE6-4342-B048-85BDC9FD1C3A}</a:tableStyleId>
              </a:tblPr>
              <a:tblGrid>
                <a:gridCol w="1433786">
                  <a:extLst>
                    <a:ext uri="{9D8B030D-6E8A-4147-A177-3AD203B41FA5}">
                      <a16:colId xmlns:a16="http://schemas.microsoft.com/office/drawing/2014/main" val="20000"/>
                    </a:ext>
                  </a:extLst>
                </a:gridCol>
                <a:gridCol w="939594">
                  <a:extLst>
                    <a:ext uri="{9D8B030D-6E8A-4147-A177-3AD203B41FA5}">
                      <a16:colId xmlns:a16="http://schemas.microsoft.com/office/drawing/2014/main" val="20001"/>
                    </a:ext>
                  </a:extLst>
                </a:gridCol>
                <a:gridCol w="939594">
                  <a:extLst>
                    <a:ext uri="{9D8B030D-6E8A-4147-A177-3AD203B41FA5}">
                      <a16:colId xmlns:a16="http://schemas.microsoft.com/office/drawing/2014/main" val="20002"/>
                    </a:ext>
                  </a:extLst>
                </a:gridCol>
                <a:gridCol w="939594">
                  <a:extLst>
                    <a:ext uri="{9D8B030D-6E8A-4147-A177-3AD203B41FA5}">
                      <a16:colId xmlns:a16="http://schemas.microsoft.com/office/drawing/2014/main" val="20003"/>
                    </a:ext>
                  </a:extLst>
                </a:gridCol>
                <a:gridCol w="1058088">
                  <a:extLst>
                    <a:ext uri="{9D8B030D-6E8A-4147-A177-3AD203B41FA5}">
                      <a16:colId xmlns:a16="http://schemas.microsoft.com/office/drawing/2014/main" val="20004"/>
                    </a:ext>
                  </a:extLst>
                </a:gridCol>
                <a:gridCol w="1004417">
                  <a:extLst>
                    <a:ext uri="{9D8B030D-6E8A-4147-A177-3AD203B41FA5}">
                      <a16:colId xmlns:a16="http://schemas.microsoft.com/office/drawing/2014/main" val="20005"/>
                    </a:ext>
                  </a:extLst>
                </a:gridCol>
              </a:tblGrid>
              <a:tr h="263854">
                <a:tc gridSpan="6">
                  <a:txBody>
                    <a:bodyPr/>
                    <a:lstStyle/>
                    <a:p>
                      <a:pPr algn="ctr">
                        <a:spcAft>
                          <a:spcPts val="0"/>
                        </a:spcAft>
                      </a:pPr>
                      <a:r>
                        <a:rPr lang="es-CO" sz="1400" dirty="0">
                          <a:effectLst/>
                          <a:latin typeface="Tw Cen MT Condensed" panose="020B0606020104020203" pitchFamily="34" charset="0"/>
                        </a:rPr>
                        <a:t>Valor asignado Origen 2022 por esquema y localidad de Origen</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63854">
                <a:tc>
                  <a:txBody>
                    <a:bodyPr/>
                    <a:lstStyle/>
                    <a:p>
                      <a:pPr algn="ctr">
                        <a:spcAft>
                          <a:spcPts val="0"/>
                        </a:spcAft>
                      </a:pPr>
                      <a:r>
                        <a:rPr lang="es-CO" sz="1400">
                          <a:effectLst/>
                          <a:latin typeface="Tw Cen MT Condensed" panose="020B0606020104020203" pitchFamily="34" charset="0"/>
                        </a:rPr>
                        <a:t>Esquema</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400" dirty="0">
                          <a:effectLst/>
                          <a:latin typeface="Tw Cen MT Condensed" panose="020B0606020104020203" pitchFamily="34" charset="0"/>
                        </a:rPr>
                        <a:t>Tunjuelito </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dirty="0">
                          <a:effectLst/>
                          <a:latin typeface="Tw Cen MT Condensed" panose="020B0606020104020203" pitchFamily="34" charset="0"/>
                        </a:rPr>
                        <a:t>Bosa </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dirty="0">
                          <a:effectLst/>
                          <a:latin typeface="Tw Cen MT Condensed" panose="020B0606020104020203" pitchFamily="34" charset="0"/>
                        </a:rPr>
                        <a:t>Kennedy</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a:effectLst/>
                          <a:latin typeface="Tw Cen MT Condensed" panose="020B0606020104020203" pitchFamily="34" charset="0"/>
                        </a:rPr>
                        <a:t>Fontibón</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a:effectLst/>
                          <a:latin typeface="Tw Cen MT Condensed" panose="020B0606020104020203" pitchFamily="34" charset="0"/>
                        </a:rPr>
                        <a:t>Puente Aranda</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1"/>
                  </a:ext>
                </a:extLst>
              </a:tr>
              <a:tr h="527708">
                <a:tc>
                  <a:txBody>
                    <a:bodyPr/>
                    <a:lstStyle/>
                    <a:p>
                      <a:pPr algn="ctr">
                        <a:spcAft>
                          <a:spcPts val="0"/>
                        </a:spcAft>
                      </a:pPr>
                      <a:r>
                        <a:rPr lang="es-CO" sz="1400" dirty="0">
                          <a:effectLst/>
                          <a:latin typeface="Tw Cen MT Condensed" panose="020B0606020104020203" pitchFamily="34" charset="0"/>
                        </a:rPr>
                        <a:t>Complementario MCY</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a:effectLst/>
                          <a:latin typeface="Tw Cen MT Condensed" panose="020B0606020104020203" pitchFamily="34" charset="0"/>
                        </a:rPr>
                        <a:t>$ 286.474.276</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$ 867.314.448</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$ 1.422.483.232</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$ 1.043.019.648</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$ 665.389.016</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2"/>
                  </a:ext>
                </a:extLst>
              </a:tr>
              <a:tr h="263854">
                <a:tc>
                  <a:txBody>
                    <a:bodyPr/>
                    <a:lstStyle/>
                    <a:p>
                      <a:pPr algn="ctr">
                        <a:spcAft>
                          <a:spcPts val="0"/>
                        </a:spcAft>
                      </a:pPr>
                      <a:r>
                        <a:rPr lang="es-CO" sz="1400">
                          <a:effectLst/>
                          <a:latin typeface="Tw Cen MT Condensed" panose="020B0606020104020203" pitchFamily="34" charset="0"/>
                        </a:rPr>
                        <a:t>Individual</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dirty="0">
                          <a:effectLst/>
                          <a:latin typeface="Tw Cen MT Condensed" panose="020B0606020104020203" pitchFamily="34" charset="0"/>
                        </a:rPr>
                        <a:t>$ 184.002.927</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$ 883.289.039</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$ 709.607.410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$ 51.241.250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$ 83.507.303</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3"/>
                  </a:ext>
                </a:extLst>
              </a:tr>
              <a:tr h="263854">
                <a:tc>
                  <a:txBody>
                    <a:bodyPr/>
                    <a:lstStyle/>
                    <a:p>
                      <a:pPr algn="ctr">
                        <a:spcAft>
                          <a:spcPts val="0"/>
                        </a:spcAft>
                      </a:pPr>
                      <a:r>
                        <a:rPr lang="es-CO" sz="1400">
                          <a:effectLst/>
                          <a:latin typeface="Tw Cen MT Condensed" panose="020B0606020104020203" pitchFamily="34" charset="0"/>
                        </a:rPr>
                        <a:t>Oferta Preferente</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a:effectLst/>
                          <a:latin typeface="Tw Cen MT Condensed" panose="020B0606020104020203" pitchFamily="34" charset="0"/>
                        </a:rPr>
                        <a:t>$ 290.728.320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$ 3.277.221.060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$ 2.271.377.140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$ 299.813.580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$ 90.852.600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4"/>
                  </a:ext>
                </a:extLst>
              </a:tr>
              <a:tr h="263854">
                <a:tc>
                  <a:txBody>
                    <a:bodyPr/>
                    <a:lstStyle/>
                    <a:p>
                      <a:pPr algn="ctr">
                        <a:spcAft>
                          <a:spcPts val="0"/>
                        </a:spcAft>
                      </a:pPr>
                      <a:r>
                        <a:rPr lang="es-CO" sz="1400" dirty="0">
                          <a:effectLst/>
                          <a:latin typeface="Tw Cen MT Condensed" panose="020B0606020104020203" pitchFamily="34" charset="0"/>
                        </a:rPr>
                        <a:t>Total, por localidad</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a:effectLst/>
                          <a:latin typeface="Tw Cen MT Condensed" panose="020B0606020104020203" pitchFamily="34" charset="0"/>
                        </a:rPr>
                        <a:t>$ 761.205.523</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$ 5.027.824.547</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$ 4.403.467.782</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$ 1.394.074.478</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$ 839.748.919</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5"/>
                  </a:ext>
                </a:extLst>
              </a:tr>
            </a:tbl>
          </a:graphicData>
        </a:graphic>
      </p:graphicFrame>
      <p:pic>
        <p:nvPicPr>
          <p:cNvPr id="10" name="Imagen 9">
            <a:extLst>
              <a:ext uri="{FF2B5EF4-FFF2-40B4-BE49-F238E27FC236}">
                <a16:creationId xmlns:a16="http://schemas.microsoft.com/office/drawing/2014/main" id="{00C9A1D0-AC91-1B48-B091-077B1F5CA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3932846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6857DA-8920-9D95-5B99-71E87C620E90}"/>
              </a:ext>
            </a:extLst>
          </p:cNvPr>
          <p:cNvSpPr txBox="1"/>
          <p:nvPr/>
        </p:nvSpPr>
        <p:spPr>
          <a:xfrm>
            <a:off x="2009775" y="204899"/>
            <a:ext cx="2838450" cy="461665"/>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Programas de subsidios</a:t>
            </a:r>
          </a:p>
        </p:txBody>
      </p:sp>
      <p:sp>
        <p:nvSpPr>
          <p:cNvPr id="14" name="Rectángulo 13"/>
          <p:cNvSpPr/>
          <p:nvPr/>
        </p:nvSpPr>
        <p:spPr>
          <a:xfrm>
            <a:off x="685799" y="909349"/>
            <a:ext cx="5486401" cy="830997"/>
          </a:xfrm>
          <a:prstGeom prst="rect">
            <a:avLst/>
          </a:prstGeom>
        </p:spPr>
        <p:txBody>
          <a:bodyPr wrap="square">
            <a:spAutoFit/>
          </a:bodyPr>
          <a:lstStyle/>
          <a:p>
            <a:pPr algn="just"/>
            <a:r>
              <a:rPr lang="es-ES_tradnl" sz="16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rPr>
              <a:t>Validado el sistema de información en lo relacionado con el valor asignado en subsidios que tenían como localidad de destino las localidades de Tunjuelito, Bosa, Kennedy, Fontibón y Puente Aranda se relaciona continuación por localidad y esquema: </a:t>
            </a:r>
            <a:endParaRPr lang="es-ES" sz="16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915927091"/>
              </p:ext>
            </p:extLst>
          </p:nvPr>
        </p:nvGraphicFramePr>
        <p:xfrm>
          <a:off x="247646" y="1983131"/>
          <a:ext cx="6177216" cy="1611560"/>
        </p:xfrm>
        <a:graphic>
          <a:graphicData uri="http://schemas.openxmlformats.org/drawingml/2006/table">
            <a:tbl>
              <a:tblPr firstRow="1" firstCol="1" bandRow="1">
                <a:tableStyleId>{5C22544A-7EE6-4342-B048-85BDC9FD1C3A}</a:tableStyleId>
              </a:tblPr>
              <a:tblGrid>
                <a:gridCol w="1402487">
                  <a:extLst>
                    <a:ext uri="{9D8B030D-6E8A-4147-A177-3AD203B41FA5}">
                      <a16:colId xmlns:a16="http://schemas.microsoft.com/office/drawing/2014/main" val="20000"/>
                    </a:ext>
                  </a:extLst>
                </a:gridCol>
                <a:gridCol w="919083">
                  <a:extLst>
                    <a:ext uri="{9D8B030D-6E8A-4147-A177-3AD203B41FA5}">
                      <a16:colId xmlns:a16="http://schemas.microsoft.com/office/drawing/2014/main" val="20001"/>
                    </a:ext>
                  </a:extLst>
                </a:gridCol>
                <a:gridCol w="1001581">
                  <a:extLst>
                    <a:ext uri="{9D8B030D-6E8A-4147-A177-3AD203B41FA5}">
                      <a16:colId xmlns:a16="http://schemas.microsoft.com/office/drawing/2014/main" val="20002"/>
                    </a:ext>
                  </a:extLst>
                </a:gridCol>
                <a:gridCol w="919083">
                  <a:extLst>
                    <a:ext uri="{9D8B030D-6E8A-4147-A177-3AD203B41FA5}">
                      <a16:colId xmlns:a16="http://schemas.microsoft.com/office/drawing/2014/main" val="20003"/>
                    </a:ext>
                  </a:extLst>
                </a:gridCol>
                <a:gridCol w="952491">
                  <a:extLst>
                    <a:ext uri="{9D8B030D-6E8A-4147-A177-3AD203B41FA5}">
                      <a16:colId xmlns:a16="http://schemas.microsoft.com/office/drawing/2014/main" val="20004"/>
                    </a:ext>
                  </a:extLst>
                </a:gridCol>
                <a:gridCol w="982491">
                  <a:extLst>
                    <a:ext uri="{9D8B030D-6E8A-4147-A177-3AD203B41FA5}">
                      <a16:colId xmlns:a16="http://schemas.microsoft.com/office/drawing/2014/main" val="20005"/>
                    </a:ext>
                  </a:extLst>
                </a:gridCol>
              </a:tblGrid>
              <a:tr h="236968">
                <a:tc gridSpan="6">
                  <a:txBody>
                    <a:bodyPr/>
                    <a:lstStyle/>
                    <a:p>
                      <a:pPr algn="ctr">
                        <a:spcAft>
                          <a:spcPts val="0"/>
                        </a:spcAft>
                      </a:pPr>
                      <a:r>
                        <a:rPr lang="es-CO" sz="1400" dirty="0">
                          <a:effectLst/>
                          <a:latin typeface="Tw Cen MT Condensed" panose="020B0606020104020203" pitchFamily="34" charset="0"/>
                        </a:rPr>
                        <a:t>Valor asignado 2021 por esquema y localidad de Destino</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36968">
                <a:tc>
                  <a:txBody>
                    <a:bodyPr/>
                    <a:lstStyle/>
                    <a:p>
                      <a:pPr algn="ctr">
                        <a:spcAft>
                          <a:spcPts val="0"/>
                        </a:spcAft>
                      </a:pPr>
                      <a:r>
                        <a:rPr lang="es-CO" sz="1400">
                          <a:effectLst/>
                          <a:latin typeface="Tw Cen MT Condensed" panose="020B0606020104020203" pitchFamily="34" charset="0"/>
                        </a:rPr>
                        <a:t>Esquema</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400" dirty="0">
                          <a:effectLst/>
                          <a:latin typeface="Tw Cen MT Condensed" panose="020B0606020104020203" pitchFamily="34" charset="0"/>
                        </a:rPr>
                        <a:t>Tunjuelito </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dirty="0">
                          <a:effectLst/>
                          <a:latin typeface="Tw Cen MT Condensed" panose="020B0606020104020203" pitchFamily="34" charset="0"/>
                        </a:rPr>
                        <a:t>Bosa </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dirty="0">
                          <a:effectLst/>
                          <a:latin typeface="Tw Cen MT Condensed" panose="020B0606020104020203" pitchFamily="34" charset="0"/>
                        </a:rPr>
                        <a:t>Kennedy</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a:effectLst/>
                          <a:latin typeface="Tw Cen MT Condensed" panose="020B0606020104020203" pitchFamily="34" charset="0"/>
                        </a:rPr>
                        <a:t>Fontibón</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CO" sz="1400">
                          <a:effectLst/>
                          <a:latin typeface="Tw Cen MT Condensed" panose="020B0606020104020203" pitchFamily="34" charset="0"/>
                        </a:rPr>
                        <a:t>Puente Aranda</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1"/>
                  </a:ext>
                </a:extLst>
              </a:tr>
              <a:tr h="236968">
                <a:tc>
                  <a:txBody>
                    <a:bodyPr/>
                    <a:lstStyle/>
                    <a:p>
                      <a:pPr algn="ctr">
                        <a:spcAft>
                          <a:spcPts val="0"/>
                        </a:spcAft>
                      </a:pPr>
                      <a:r>
                        <a:rPr lang="es-CO" sz="1400">
                          <a:effectLst/>
                          <a:latin typeface="Tw Cen MT Condensed" panose="020B0606020104020203" pitchFamily="34" charset="0"/>
                        </a:rPr>
                        <a:t>Complementario MCY</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dirty="0">
                          <a:effectLst/>
                          <a:latin typeface="Tw Cen MT Condensed" panose="020B0606020104020203" pitchFamily="34" charset="0"/>
                        </a:rPr>
                        <a:t>$ 27.255.780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$ 2.832.784.068</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$ 1.875.197.664</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$ 2.629.274.244</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2"/>
                  </a:ext>
                </a:extLst>
              </a:tr>
              <a:tr h="236968">
                <a:tc>
                  <a:txBody>
                    <a:bodyPr/>
                    <a:lstStyle/>
                    <a:p>
                      <a:pPr algn="ctr">
                        <a:spcAft>
                          <a:spcPts val="0"/>
                        </a:spcAft>
                      </a:pPr>
                      <a:r>
                        <a:rPr lang="es-CO" sz="1400">
                          <a:effectLst/>
                          <a:latin typeface="Tw Cen MT Condensed" panose="020B0606020104020203" pitchFamily="34" charset="0"/>
                        </a:rPr>
                        <a:t>Individual</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$ 438.250.270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3"/>
                  </a:ext>
                </a:extLst>
              </a:tr>
              <a:tr h="236968">
                <a:tc>
                  <a:txBody>
                    <a:bodyPr/>
                    <a:lstStyle/>
                    <a:p>
                      <a:pPr algn="ctr">
                        <a:spcAft>
                          <a:spcPts val="0"/>
                        </a:spcAft>
                      </a:pPr>
                      <a:r>
                        <a:rPr lang="es-CO" sz="1400">
                          <a:effectLst/>
                          <a:latin typeface="Tw Cen MT Condensed" panose="020B0606020104020203" pitchFamily="34" charset="0"/>
                        </a:rPr>
                        <a:t>Oferta Preferente</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$ 408.836.700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4"/>
                  </a:ext>
                </a:extLst>
              </a:tr>
              <a:tr h="236968">
                <a:tc>
                  <a:txBody>
                    <a:bodyPr/>
                    <a:lstStyle/>
                    <a:p>
                      <a:pPr algn="r">
                        <a:spcAft>
                          <a:spcPts val="0"/>
                        </a:spcAft>
                      </a:pPr>
                      <a:r>
                        <a:rPr lang="es-CO" sz="1400">
                          <a:effectLst/>
                          <a:latin typeface="Tw Cen MT Condensed" panose="020B0606020104020203" pitchFamily="34" charset="0"/>
                        </a:rPr>
                        <a:t>Total, por localidad</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solidFill>
                  </a:tcPr>
                </a:tc>
                <a:tc>
                  <a:txBody>
                    <a:bodyPr/>
                    <a:lstStyle/>
                    <a:p>
                      <a:pPr algn="ctr">
                        <a:spcAft>
                          <a:spcPts val="0"/>
                        </a:spcAft>
                      </a:pPr>
                      <a:r>
                        <a:rPr lang="es-ES_tradnl" sz="1200">
                          <a:effectLst/>
                          <a:latin typeface="Tw Cen MT Condensed" panose="020B0606020104020203" pitchFamily="34" charset="0"/>
                        </a:rPr>
                        <a:t>$ 27.255.780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$ 3.679.871.038</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$ 1.875.197.664</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$ 2.629.274.244</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299E89">
                        <a:alpha val="14000"/>
                      </a:srgbClr>
                    </a:solidFill>
                  </a:tcPr>
                </a:tc>
                <a:extLst>
                  <a:ext uri="{0D108BD9-81ED-4DB2-BD59-A6C34878D82A}">
                    <a16:rowId xmlns:a16="http://schemas.microsoft.com/office/drawing/2014/main" val="10005"/>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3227016308"/>
              </p:ext>
            </p:extLst>
          </p:nvPr>
        </p:nvGraphicFramePr>
        <p:xfrm>
          <a:off x="247646" y="4128987"/>
          <a:ext cx="6177215" cy="1678215"/>
        </p:xfrm>
        <a:graphic>
          <a:graphicData uri="http://schemas.openxmlformats.org/drawingml/2006/table">
            <a:tbl>
              <a:tblPr firstRow="1" firstCol="1" bandRow="1">
                <a:tableStyleId>{5C22544A-7EE6-4342-B048-85BDC9FD1C3A}</a:tableStyleId>
              </a:tblPr>
              <a:tblGrid>
                <a:gridCol w="1402487">
                  <a:extLst>
                    <a:ext uri="{9D8B030D-6E8A-4147-A177-3AD203B41FA5}">
                      <a16:colId xmlns:a16="http://schemas.microsoft.com/office/drawing/2014/main" val="20000"/>
                    </a:ext>
                  </a:extLst>
                </a:gridCol>
                <a:gridCol w="919082">
                  <a:extLst>
                    <a:ext uri="{9D8B030D-6E8A-4147-A177-3AD203B41FA5}">
                      <a16:colId xmlns:a16="http://schemas.microsoft.com/office/drawing/2014/main" val="20001"/>
                    </a:ext>
                  </a:extLst>
                </a:gridCol>
                <a:gridCol w="1001582">
                  <a:extLst>
                    <a:ext uri="{9D8B030D-6E8A-4147-A177-3AD203B41FA5}">
                      <a16:colId xmlns:a16="http://schemas.microsoft.com/office/drawing/2014/main" val="20002"/>
                    </a:ext>
                  </a:extLst>
                </a:gridCol>
                <a:gridCol w="919082">
                  <a:extLst>
                    <a:ext uri="{9D8B030D-6E8A-4147-A177-3AD203B41FA5}">
                      <a16:colId xmlns:a16="http://schemas.microsoft.com/office/drawing/2014/main" val="20003"/>
                    </a:ext>
                  </a:extLst>
                </a:gridCol>
                <a:gridCol w="952491">
                  <a:extLst>
                    <a:ext uri="{9D8B030D-6E8A-4147-A177-3AD203B41FA5}">
                      <a16:colId xmlns:a16="http://schemas.microsoft.com/office/drawing/2014/main" val="20004"/>
                    </a:ext>
                  </a:extLst>
                </a:gridCol>
                <a:gridCol w="982491">
                  <a:extLst>
                    <a:ext uri="{9D8B030D-6E8A-4147-A177-3AD203B41FA5}">
                      <a16:colId xmlns:a16="http://schemas.microsoft.com/office/drawing/2014/main" val="20005"/>
                    </a:ext>
                  </a:extLst>
                </a:gridCol>
              </a:tblGrid>
              <a:tr h="250299">
                <a:tc gridSpan="6">
                  <a:txBody>
                    <a:bodyPr/>
                    <a:lstStyle/>
                    <a:p>
                      <a:pPr algn="ctr">
                        <a:spcAft>
                          <a:spcPts val="0"/>
                        </a:spcAft>
                      </a:pPr>
                      <a:r>
                        <a:rPr lang="es-CO" sz="1400" dirty="0">
                          <a:effectLst/>
                          <a:latin typeface="Tw Cen MT Condensed" panose="020B0606020104020203" pitchFamily="34" charset="0"/>
                        </a:rPr>
                        <a:t>Valor asignado Destino 2022 por esquema y localidad de Destino</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50299">
                <a:tc>
                  <a:txBody>
                    <a:bodyPr/>
                    <a:lstStyle/>
                    <a:p>
                      <a:pPr algn="ctr">
                        <a:spcAft>
                          <a:spcPts val="0"/>
                        </a:spcAft>
                      </a:pPr>
                      <a:r>
                        <a:rPr lang="es-CO" sz="1400" dirty="0">
                          <a:effectLst/>
                          <a:latin typeface="Tw Cen MT Condensed" panose="020B0606020104020203" pitchFamily="34" charset="0"/>
                        </a:rPr>
                        <a:t>Esquema</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400" dirty="0">
                          <a:effectLst/>
                          <a:latin typeface="Tw Cen MT Condensed" panose="020B0606020104020203" pitchFamily="34" charset="0"/>
                        </a:rPr>
                        <a:t>Tunjuelito </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a:effectLst/>
                          <a:latin typeface="Tw Cen MT Condensed" panose="020B0606020104020203" pitchFamily="34" charset="0"/>
                        </a:rPr>
                        <a:t>Bosa </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a:effectLst/>
                          <a:latin typeface="Tw Cen MT Condensed" panose="020B0606020104020203" pitchFamily="34" charset="0"/>
                        </a:rPr>
                        <a:t>Kennedy</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a:effectLst/>
                          <a:latin typeface="Tw Cen MT Condensed" panose="020B0606020104020203" pitchFamily="34" charset="0"/>
                        </a:rPr>
                        <a:t>Fontibón</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CO" sz="1400">
                          <a:effectLst/>
                          <a:latin typeface="Tw Cen MT Condensed" panose="020B0606020104020203" pitchFamily="34" charset="0"/>
                        </a:rPr>
                        <a:t>Puente Aranda</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1"/>
                  </a:ext>
                </a:extLst>
              </a:tr>
              <a:tr h="250299">
                <a:tc>
                  <a:txBody>
                    <a:bodyPr/>
                    <a:lstStyle/>
                    <a:p>
                      <a:pPr algn="ctr">
                        <a:spcAft>
                          <a:spcPts val="0"/>
                        </a:spcAft>
                      </a:pPr>
                      <a:r>
                        <a:rPr lang="es-CO" sz="1400">
                          <a:effectLst/>
                          <a:latin typeface="Tw Cen MT Condensed" panose="020B0606020104020203" pitchFamily="34" charset="0"/>
                        </a:rPr>
                        <a:t>Complementario MCY</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dirty="0">
                          <a:effectLst/>
                          <a:latin typeface="Tw Cen MT Condensed" panose="020B0606020104020203" pitchFamily="34" charset="0"/>
                        </a:rPr>
                        <a:t>$ 28.170.520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$ 2.464.337.568</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$ 979.007.220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$ 3.514.909.808</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$ 1.177.085.260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2"/>
                  </a:ext>
                </a:extLst>
              </a:tr>
              <a:tr h="250299">
                <a:tc>
                  <a:txBody>
                    <a:bodyPr/>
                    <a:lstStyle/>
                    <a:p>
                      <a:pPr algn="ctr">
                        <a:spcAft>
                          <a:spcPts val="0"/>
                        </a:spcAft>
                      </a:pPr>
                      <a:r>
                        <a:rPr lang="es-CO" sz="1400">
                          <a:effectLst/>
                          <a:latin typeface="Tw Cen MT Condensed" panose="020B0606020104020203" pitchFamily="34" charset="0"/>
                        </a:rPr>
                        <a:t>Individual</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$ 50.259.300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3"/>
                  </a:ext>
                </a:extLst>
              </a:tr>
              <a:tr h="250299">
                <a:tc>
                  <a:txBody>
                    <a:bodyPr/>
                    <a:lstStyle/>
                    <a:p>
                      <a:pPr algn="ctr">
                        <a:spcAft>
                          <a:spcPts val="0"/>
                        </a:spcAft>
                      </a:pPr>
                      <a:r>
                        <a:rPr lang="es-CO" sz="1400">
                          <a:effectLst/>
                          <a:latin typeface="Tw Cen MT Condensed" panose="020B0606020104020203" pitchFamily="34" charset="0"/>
                        </a:rPr>
                        <a:t>Oferta Preferente</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a:effectLst/>
                          <a:latin typeface="Tw Cen MT Condensed" panose="020B0606020104020203" pitchFamily="34" charset="0"/>
                        </a:rPr>
                        <a:t>$ 0</a:t>
                      </a:r>
                      <a:endParaRPr lang="es-ES" sz="160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$ 8.720.330.820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4"/>
                  </a:ext>
                </a:extLst>
              </a:tr>
              <a:tr h="250299">
                <a:tc>
                  <a:txBody>
                    <a:bodyPr/>
                    <a:lstStyle/>
                    <a:p>
                      <a:pPr algn="ctr">
                        <a:spcAft>
                          <a:spcPts val="0"/>
                        </a:spcAft>
                      </a:pPr>
                      <a:r>
                        <a:rPr lang="es-CO" sz="1400" dirty="0">
                          <a:effectLst/>
                          <a:latin typeface="Tw Cen MT Condensed" panose="020B0606020104020203" pitchFamily="34" charset="0"/>
                        </a:rPr>
                        <a:t>Total, por localidad</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solidFill>
                  </a:tcPr>
                </a:tc>
                <a:tc>
                  <a:txBody>
                    <a:bodyPr/>
                    <a:lstStyle/>
                    <a:p>
                      <a:pPr algn="ctr">
                        <a:spcAft>
                          <a:spcPts val="0"/>
                        </a:spcAft>
                      </a:pPr>
                      <a:r>
                        <a:rPr lang="es-ES_tradnl" sz="1200" dirty="0">
                          <a:effectLst/>
                          <a:latin typeface="Tw Cen MT Condensed" panose="020B0606020104020203" pitchFamily="34" charset="0"/>
                        </a:rPr>
                        <a:t>$ 28.170.520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$ 11.234.927.688</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$ 979.007.220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$ 3.514.909.808</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tc>
                  <a:txBody>
                    <a:bodyPr/>
                    <a:lstStyle/>
                    <a:p>
                      <a:pPr algn="ctr">
                        <a:spcAft>
                          <a:spcPts val="0"/>
                        </a:spcAft>
                      </a:pPr>
                      <a:r>
                        <a:rPr lang="es-ES_tradnl" sz="1200" dirty="0">
                          <a:effectLst/>
                          <a:latin typeface="Tw Cen MT Condensed" panose="020B0606020104020203" pitchFamily="34" charset="0"/>
                        </a:rPr>
                        <a:t>$ 1.177.085.260</a:t>
                      </a:r>
                      <a:endParaRPr lang="es-ES" sz="1600" dirty="0">
                        <a:effectLst/>
                        <a:latin typeface="Tw Cen MT Condensed" panose="020B0606020104020203" pitchFamily="34" charset="0"/>
                        <a:ea typeface="Times New Roman" panose="02020603050405020304" pitchFamily="18" charset="0"/>
                      </a:endParaRPr>
                    </a:p>
                  </a:txBody>
                  <a:tcPr marL="44450" marR="44450" marT="0" marB="0" anchor="ctr">
                    <a:solidFill>
                      <a:srgbClr val="5A4A99">
                        <a:alpha val="14000"/>
                      </a:srgbClr>
                    </a:solidFill>
                  </a:tcPr>
                </a:tc>
                <a:extLst>
                  <a:ext uri="{0D108BD9-81ED-4DB2-BD59-A6C34878D82A}">
                    <a16:rowId xmlns:a16="http://schemas.microsoft.com/office/drawing/2014/main" val="10005"/>
                  </a:ext>
                </a:extLst>
              </a:tr>
            </a:tbl>
          </a:graphicData>
        </a:graphic>
      </p:graphicFrame>
      <p:sp>
        <p:nvSpPr>
          <p:cNvPr id="5" name="Rectángulo 4"/>
          <p:cNvSpPr/>
          <p:nvPr/>
        </p:nvSpPr>
        <p:spPr>
          <a:xfrm>
            <a:off x="725150" y="6180788"/>
            <a:ext cx="5407697" cy="1323439"/>
          </a:xfrm>
          <a:prstGeom prst="rect">
            <a:avLst/>
          </a:prstGeom>
        </p:spPr>
        <p:txBody>
          <a:bodyPr wrap="square">
            <a:spAutoFit/>
          </a:bodyPr>
          <a:lstStyle/>
          <a:p>
            <a:pPr algn="just">
              <a:spcAft>
                <a:spcPts val="0"/>
              </a:spcAft>
            </a:pPr>
            <a:r>
              <a:rPr lang="es-ES_tradnl" sz="1600" b="1"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rPr>
              <a:t>Nota: </a:t>
            </a:r>
            <a:r>
              <a:rPr lang="es-ES_tradnl" sz="16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rPr>
              <a:t>Cabe destacar que estos valores asignados no necesariamente corresponden al presupuesto invertido con cargo al proyecto 7823 o a las vigencias 2021-2022, toda vez que las asignaciones se pueden realizar con cargo a recursos en fiducia, se reitera que el presupuesto de subsidios no se asigna de manera territorial, sino que funciona a demanda según las solicitudes de los hogares y el cumplimiento de los requisitos.</a:t>
            </a:r>
            <a:endParaRPr lang="es-ES" sz="16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7" name="Rectangle 2">
            <a:extLst>
              <a:ext uri="{FF2B5EF4-FFF2-40B4-BE49-F238E27FC236}">
                <a16:creationId xmlns:a16="http://schemas.microsoft.com/office/drawing/2014/main" id="{DE8820CD-E5C1-7778-C58E-86901054EB5D}"/>
              </a:ext>
            </a:extLst>
          </p:cNvPr>
          <p:cNvSpPr>
            <a:spLocks noChangeArrowheads="1"/>
          </p:cNvSpPr>
          <p:nvPr/>
        </p:nvSpPr>
        <p:spPr bwMode="auto">
          <a:xfrm>
            <a:off x="2412179" y="5807202"/>
            <a:ext cx="210666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1100" b="1" i="0" u="none" strike="noStrike" cap="none" normalizeH="0" baseline="0" dirty="0">
                <a:ln>
                  <a:noFill/>
                </a:ln>
                <a:solidFill>
                  <a:srgbClr val="000000"/>
                </a:solidFill>
                <a:effectLst/>
                <a:latin typeface="Tw Cen MT Condensed" panose="020B0606020104020203" pitchFamily="34" charset="0"/>
                <a:ea typeface="Calibri" panose="020F0502020204030204" pitchFamily="34" charset="0"/>
                <a:cs typeface="Times New Roman" panose="02020603050405020304" pitchFamily="18" charset="0"/>
              </a:rPr>
              <a:t>Fuente</a:t>
            </a:r>
            <a:r>
              <a:rPr kumimoji="0" lang="es-CO" altLang="es-CO" sz="1100" b="0" i="1" u="none" strike="noStrike" cap="none" normalizeH="0" baseline="0" dirty="0">
                <a:ln>
                  <a:noFill/>
                </a:ln>
                <a:solidFill>
                  <a:srgbClr val="000000"/>
                </a:solidFill>
                <a:effectLst/>
                <a:latin typeface="Tw Cen MT Condensed" panose="020B0606020104020203" pitchFamily="34" charset="0"/>
                <a:ea typeface="Calibri" panose="020F0502020204030204" pitchFamily="34" charset="0"/>
                <a:cs typeface="Times New Roman" panose="02020603050405020304" pitchFamily="18" charset="0"/>
              </a:rPr>
              <a:t>: Sistema de información de subsidios</a:t>
            </a:r>
            <a:endParaRPr kumimoji="0" lang="es-CO" altLang="es-CO" sz="1600" b="0" i="0" u="none" strike="noStrike" cap="none" normalizeH="0" baseline="0" dirty="0">
              <a:ln>
                <a:noFill/>
              </a:ln>
              <a:solidFill>
                <a:schemeClr val="tx1"/>
              </a:solidFill>
              <a:effectLst/>
              <a:latin typeface="Tw Cen MT Condensed" panose="020B0606020104020203" pitchFamily="34" charset="0"/>
            </a:endParaRPr>
          </a:p>
        </p:txBody>
      </p:sp>
      <p:pic>
        <p:nvPicPr>
          <p:cNvPr id="9" name="Imagen 8">
            <a:extLst>
              <a:ext uri="{FF2B5EF4-FFF2-40B4-BE49-F238E27FC236}">
                <a16:creationId xmlns:a16="http://schemas.microsoft.com/office/drawing/2014/main" id="{16E771EB-0E06-6A47-A75F-9A53D30CF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2296217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65C3D24-DE5A-6553-C89D-00B2C18C154A}"/>
              </a:ext>
            </a:extLst>
          </p:cNvPr>
          <p:cNvSpPr txBox="1"/>
          <p:nvPr/>
        </p:nvSpPr>
        <p:spPr>
          <a:xfrm>
            <a:off x="2009775" y="204899"/>
            <a:ext cx="2838450" cy="461665"/>
          </a:xfrm>
          <a:prstGeom prst="rect">
            <a:avLst/>
          </a:prstGeom>
          <a:noFill/>
        </p:spPr>
        <p:txBody>
          <a:bodyPr wrap="square" lIns="91440" tIns="45720" rIns="91440" bIns="45720" rtlCol="0" anchor="t">
            <a:spAutoFit/>
          </a:bodyPr>
          <a:lstStyle/>
          <a:p>
            <a:pPr algn="ctr"/>
            <a:r>
              <a:rPr lang="es-CO" sz="2400" b="1" dirty="0">
                <a:solidFill>
                  <a:srgbClr val="299E89"/>
                </a:solidFill>
                <a:latin typeface="Tw Cen MT Condensed"/>
              </a:rPr>
              <a:t>Programas de subsidios</a:t>
            </a:r>
          </a:p>
        </p:txBody>
      </p:sp>
      <p:sp>
        <p:nvSpPr>
          <p:cNvPr id="3" name="CuadroTexto 2">
            <a:extLst>
              <a:ext uri="{FF2B5EF4-FFF2-40B4-BE49-F238E27FC236}">
                <a16:creationId xmlns:a16="http://schemas.microsoft.com/office/drawing/2014/main" id="{EBFE48E5-2FAD-A724-C006-3C5AD0860798}"/>
              </a:ext>
            </a:extLst>
          </p:cNvPr>
          <p:cNvSpPr txBox="1"/>
          <p:nvPr/>
        </p:nvSpPr>
        <p:spPr>
          <a:xfrm>
            <a:off x="366852" y="465568"/>
            <a:ext cx="1295109" cy="369332"/>
          </a:xfrm>
          <a:prstGeom prst="rect">
            <a:avLst/>
          </a:prstGeom>
          <a:noFill/>
        </p:spPr>
        <p:txBody>
          <a:bodyPr wrap="square" rtlCol="0">
            <a:spAutoFit/>
          </a:bodyPr>
          <a:lstStyle/>
          <a:p>
            <a:r>
              <a:rPr lang="es-CO" b="1" dirty="0">
                <a:solidFill>
                  <a:srgbClr val="5A4A99"/>
                </a:solidFill>
                <a:effectLst/>
                <a:latin typeface="Tw Cen MT Condensed" panose="020B0606020104020203" pitchFamily="34" charset="0"/>
                <a:ea typeface="Calibri" panose="020F0502020204030204" pitchFamily="34" charset="0"/>
              </a:rPr>
              <a:t>Beneficiarios:</a:t>
            </a:r>
            <a:endParaRPr lang="es-CO" b="1" dirty="0">
              <a:solidFill>
                <a:srgbClr val="5A4A99"/>
              </a:solidFill>
              <a:latin typeface="Tw Cen MT Condensed" panose="020B0606020104020203" pitchFamily="34" charset="0"/>
            </a:endParaRPr>
          </a:p>
        </p:txBody>
      </p:sp>
      <p:sp>
        <p:nvSpPr>
          <p:cNvPr id="11" name="CuadroTexto 10">
            <a:extLst>
              <a:ext uri="{FF2B5EF4-FFF2-40B4-BE49-F238E27FC236}">
                <a16:creationId xmlns:a16="http://schemas.microsoft.com/office/drawing/2014/main" id="{1AE4186F-7665-ADC3-D920-F11845C51FB1}"/>
              </a:ext>
            </a:extLst>
          </p:cNvPr>
          <p:cNvSpPr txBox="1"/>
          <p:nvPr/>
        </p:nvSpPr>
        <p:spPr>
          <a:xfrm>
            <a:off x="366852" y="6108536"/>
            <a:ext cx="6118169" cy="954107"/>
          </a:xfrm>
          <a:prstGeom prst="rect">
            <a:avLst/>
          </a:prstGeom>
          <a:solidFill>
            <a:srgbClr val="F1BC4F">
              <a:alpha val="80000"/>
            </a:srgbClr>
          </a:solidFill>
          <a:ln>
            <a:noFill/>
          </a:ln>
        </p:spPr>
        <p:txBody>
          <a:bodyPr wrap="square">
            <a:spAutoFit/>
          </a:bodyPr>
          <a:lstStyle/>
          <a:p>
            <a:r>
              <a:rPr lang="es-ES_tradnl" sz="14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rPr>
              <a:t>De igual manera para la vigencia 2022 se han fortalecido los equipos y estrategias de socialización de oferta de subsidios con la intensión de que más ciudadanos en condición de vulnerabilidad conozcan la ruta de acceso a vivienda, en total se han realizado 10 jornadas de socialización de oferta en las localidades consultadas atendiendo a 356 personas como se muestra a continuación:</a:t>
            </a:r>
            <a:endParaRPr lang="es-ES" sz="1400" dirty="0">
              <a:solidFill>
                <a:srgbClr val="000000"/>
              </a:solidFill>
              <a:latin typeface="Tw Cen MT Condensed" panose="020B0606020104020203" pitchFamily="34" charset="0"/>
              <a:ea typeface="Calibri" panose="020F0502020204030204" pitchFamily="34"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073742288"/>
              </p:ext>
            </p:extLst>
          </p:nvPr>
        </p:nvGraphicFramePr>
        <p:xfrm>
          <a:off x="366852" y="855363"/>
          <a:ext cx="6118170" cy="1139730"/>
        </p:xfrm>
        <a:graphic>
          <a:graphicData uri="http://schemas.openxmlformats.org/drawingml/2006/table">
            <a:tbl>
              <a:tblPr firstRow="1" firstCol="1" bandRow="1">
                <a:tableStyleId>{5940675A-B579-460E-94D1-54222C63F5DA}</a:tableStyleId>
              </a:tblPr>
              <a:tblGrid>
                <a:gridCol w="1488875">
                  <a:extLst>
                    <a:ext uri="{9D8B030D-6E8A-4147-A177-3AD203B41FA5}">
                      <a16:colId xmlns:a16="http://schemas.microsoft.com/office/drawing/2014/main" val="20000"/>
                    </a:ext>
                  </a:extLst>
                </a:gridCol>
                <a:gridCol w="672179">
                  <a:extLst>
                    <a:ext uri="{9D8B030D-6E8A-4147-A177-3AD203B41FA5}">
                      <a16:colId xmlns:a16="http://schemas.microsoft.com/office/drawing/2014/main" val="20001"/>
                    </a:ext>
                  </a:extLst>
                </a:gridCol>
                <a:gridCol w="850978">
                  <a:extLst>
                    <a:ext uri="{9D8B030D-6E8A-4147-A177-3AD203B41FA5}">
                      <a16:colId xmlns:a16="http://schemas.microsoft.com/office/drawing/2014/main" val="20002"/>
                    </a:ext>
                  </a:extLst>
                </a:gridCol>
                <a:gridCol w="909458">
                  <a:extLst>
                    <a:ext uri="{9D8B030D-6E8A-4147-A177-3AD203B41FA5}">
                      <a16:colId xmlns:a16="http://schemas.microsoft.com/office/drawing/2014/main" val="20003"/>
                    </a:ext>
                  </a:extLst>
                </a:gridCol>
                <a:gridCol w="1099012">
                  <a:extLst>
                    <a:ext uri="{9D8B030D-6E8A-4147-A177-3AD203B41FA5}">
                      <a16:colId xmlns:a16="http://schemas.microsoft.com/office/drawing/2014/main" val="20004"/>
                    </a:ext>
                  </a:extLst>
                </a:gridCol>
                <a:gridCol w="1097668">
                  <a:extLst>
                    <a:ext uri="{9D8B030D-6E8A-4147-A177-3AD203B41FA5}">
                      <a16:colId xmlns:a16="http://schemas.microsoft.com/office/drawing/2014/main" val="20005"/>
                    </a:ext>
                  </a:extLst>
                </a:gridCol>
              </a:tblGrid>
              <a:tr h="189955">
                <a:tc gridSpan="6">
                  <a:txBody>
                    <a:bodyPr/>
                    <a:lstStyle/>
                    <a:p>
                      <a:pPr algn="ctr">
                        <a:spcAft>
                          <a:spcPts val="0"/>
                        </a:spcAft>
                      </a:pPr>
                      <a:r>
                        <a:rPr lang="es-CO" sz="1200" dirty="0">
                          <a:solidFill>
                            <a:schemeClr val="bg1"/>
                          </a:solidFill>
                          <a:effectLst/>
                          <a:latin typeface="Tw Cen MT Condensed" panose="020B0606020104020203" pitchFamily="34" charset="0"/>
                        </a:rPr>
                        <a:t>Hogares Beneficiados 2021 esquema y localidad de Origen</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89955">
                <a:tc>
                  <a:txBody>
                    <a:bodyPr/>
                    <a:lstStyle/>
                    <a:p>
                      <a:pPr algn="ctr">
                        <a:spcAft>
                          <a:spcPts val="0"/>
                        </a:spcAft>
                      </a:pPr>
                      <a:r>
                        <a:rPr lang="es-CO" sz="1200" dirty="0">
                          <a:solidFill>
                            <a:schemeClr val="bg1"/>
                          </a:solidFill>
                          <a:effectLst/>
                          <a:latin typeface="Tw Cen MT Condensed" panose="020B0606020104020203" pitchFamily="34" charset="0"/>
                        </a:rPr>
                        <a:t>Esquema</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dirty="0">
                          <a:effectLst/>
                          <a:latin typeface="Tw Cen MT Condensed" panose="020B0606020104020203" pitchFamily="34" charset="0"/>
                        </a:rPr>
                        <a:t>Tunjuelito </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Bosa </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Kennedy</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Fontibón</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Puente Aranda</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1"/>
                  </a:ext>
                </a:extLst>
              </a:tr>
              <a:tr h="189955">
                <a:tc>
                  <a:txBody>
                    <a:bodyPr/>
                    <a:lstStyle/>
                    <a:p>
                      <a:pPr algn="ctr">
                        <a:spcAft>
                          <a:spcPts val="0"/>
                        </a:spcAft>
                      </a:pPr>
                      <a:r>
                        <a:rPr lang="es-CO" sz="1200">
                          <a:solidFill>
                            <a:schemeClr val="bg1"/>
                          </a:solidFill>
                          <a:effectLst/>
                          <a:latin typeface="Tw Cen MT Condensed" panose="020B0606020104020203" pitchFamily="34" charset="0"/>
                        </a:rPr>
                        <a:t>Complementario MCY</a:t>
                      </a:r>
                      <a:endParaRPr lang="es-ES" sz="140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dirty="0">
                          <a:effectLst/>
                          <a:latin typeface="Tw Cen MT Condensed" panose="020B0606020104020203" pitchFamily="34" charset="0"/>
                        </a:rPr>
                        <a:t>43</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140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203</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63</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43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2"/>
                  </a:ext>
                </a:extLst>
              </a:tr>
              <a:tr h="189955">
                <a:tc>
                  <a:txBody>
                    <a:bodyPr/>
                    <a:lstStyle/>
                    <a:p>
                      <a:pPr algn="ctr">
                        <a:spcAft>
                          <a:spcPts val="0"/>
                        </a:spcAft>
                      </a:pPr>
                      <a:r>
                        <a:rPr lang="es-CO" sz="1200" dirty="0">
                          <a:solidFill>
                            <a:schemeClr val="bg1"/>
                          </a:solidFill>
                          <a:effectLst/>
                          <a:latin typeface="Tw Cen MT Condensed" panose="020B0606020104020203" pitchFamily="34" charset="0"/>
                        </a:rPr>
                        <a:t>Individual</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dirty="0">
                          <a:effectLst/>
                          <a:latin typeface="Tw Cen MT Condensed" panose="020B0606020104020203" pitchFamily="34" charset="0"/>
                        </a:rPr>
                        <a:t>16</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78</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57</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4</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8</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3"/>
                  </a:ext>
                </a:extLst>
              </a:tr>
              <a:tr h="189955">
                <a:tc>
                  <a:txBody>
                    <a:bodyPr/>
                    <a:lstStyle/>
                    <a:p>
                      <a:pPr algn="ctr">
                        <a:spcAft>
                          <a:spcPts val="0"/>
                        </a:spcAft>
                      </a:pPr>
                      <a:r>
                        <a:rPr lang="es-CO" sz="1200" dirty="0">
                          <a:solidFill>
                            <a:schemeClr val="bg1"/>
                          </a:solidFill>
                          <a:effectLst/>
                          <a:latin typeface="Tw Cen MT Condensed" panose="020B0606020104020203" pitchFamily="34" charset="0"/>
                        </a:rPr>
                        <a:t>Oferta Preferente</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11</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0</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4"/>
                  </a:ext>
                </a:extLst>
              </a:tr>
              <a:tr h="189955">
                <a:tc>
                  <a:txBody>
                    <a:bodyPr/>
                    <a:lstStyle/>
                    <a:p>
                      <a:pPr algn="ctr">
                        <a:spcAft>
                          <a:spcPts val="0"/>
                        </a:spcAft>
                      </a:pPr>
                      <a:r>
                        <a:rPr lang="es-CO" sz="1200" dirty="0">
                          <a:solidFill>
                            <a:schemeClr val="bg1"/>
                          </a:solidFill>
                          <a:effectLst/>
                          <a:latin typeface="Tw Cen MT Condensed" panose="020B0606020104020203" pitchFamily="34" charset="0"/>
                        </a:rPr>
                        <a:t>Total, por localidad</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59</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238</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271</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67</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51</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5"/>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084869883"/>
              </p:ext>
            </p:extLst>
          </p:nvPr>
        </p:nvGraphicFramePr>
        <p:xfrm>
          <a:off x="366852" y="2073380"/>
          <a:ext cx="6118171" cy="1170060"/>
        </p:xfrm>
        <a:graphic>
          <a:graphicData uri="http://schemas.openxmlformats.org/drawingml/2006/table">
            <a:tbl>
              <a:tblPr firstRow="1" firstCol="1" bandRow="1">
                <a:tableStyleId>{5940675A-B579-460E-94D1-54222C63F5DA}</a:tableStyleId>
              </a:tblPr>
              <a:tblGrid>
                <a:gridCol w="1488876">
                  <a:extLst>
                    <a:ext uri="{9D8B030D-6E8A-4147-A177-3AD203B41FA5}">
                      <a16:colId xmlns:a16="http://schemas.microsoft.com/office/drawing/2014/main" val="20000"/>
                    </a:ext>
                  </a:extLst>
                </a:gridCol>
                <a:gridCol w="672179">
                  <a:extLst>
                    <a:ext uri="{9D8B030D-6E8A-4147-A177-3AD203B41FA5}">
                      <a16:colId xmlns:a16="http://schemas.microsoft.com/office/drawing/2014/main" val="20001"/>
                    </a:ext>
                  </a:extLst>
                </a:gridCol>
                <a:gridCol w="850978">
                  <a:extLst>
                    <a:ext uri="{9D8B030D-6E8A-4147-A177-3AD203B41FA5}">
                      <a16:colId xmlns:a16="http://schemas.microsoft.com/office/drawing/2014/main" val="20002"/>
                    </a:ext>
                  </a:extLst>
                </a:gridCol>
                <a:gridCol w="909458">
                  <a:extLst>
                    <a:ext uri="{9D8B030D-6E8A-4147-A177-3AD203B41FA5}">
                      <a16:colId xmlns:a16="http://schemas.microsoft.com/office/drawing/2014/main" val="20003"/>
                    </a:ext>
                  </a:extLst>
                </a:gridCol>
                <a:gridCol w="1099012">
                  <a:extLst>
                    <a:ext uri="{9D8B030D-6E8A-4147-A177-3AD203B41FA5}">
                      <a16:colId xmlns:a16="http://schemas.microsoft.com/office/drawing/2014/main" val="20004"/>
                    </a:ext>
                  </a:extLst>
                </a:gridCol>
                <a:gridCol w="1097668">
                  <a:extLst>
                    <a:ext uri="{9D8B030D-6E8A-4147-A177-3AD203B41FA5}">
                      <a16:colId xmlns:a16="http://schemas.microsoft.com/office/drawing/2014/main" val="20005"/>
                    </a:ext>
                  </a:extLst>
                </a:gridCol>
              </a:tblGrid>
              <a:tr h="195010">
                <a:tc gridSpan="6">
                  <a:txBody>
                    <a:bodyPr/>
                    <a:lstStyle/>
                    <a:p>
                      <a:pPr algn="ctr">
                        <a:spcAft>
                          <a:spcPts val="0"/>
                        </a:spcAft>
                      </a:pPr>
                      <a:r>
                        <a:rPr lang="es-CO" sz="1200" dirty="0">
                          <a:solidFill>
                            <a:schemeClr val="bg1"/>
                          </a:solidFill>
                          <a:effectLst/>
                          <a:latin typeface="Tw Cen MT Condensed" panose="020B0606020104020203" pitchFamily="34" charset="0"/>
                        </a:rPr>
                        <a:t>Hogares Beneficiados 2022 esquema y localidad de Origen</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5010">
                <a:tc>
                  <a:txBody>
                    <a:bodyPr/>
                    <a:lstStyle/>
                    <a:p>
                      <a:pPr algn="ctr">
                        <a:spcAft>
                          <a:spcPts val="0"/>
                        </a:spcAft>
                      </a:pPr>
                      <a:r>
                        <a:rPr lang="es-CO" sz="1200" dirty="0">
                          <a:solidFill>
                            <a:schemeClr val="bg1"/>
                          </a:solidFill>
                          <a:effectLst/>
                          <a:latin typeface="Tw Cen MT Condensed" panose="020B0606020104020203" pitchFamily="34" charset="0"/>
                        </a:rPr>
                        <a:t>Esquema</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dirty="0">
                          <a:effectLst/>
                          <a:latin typeface="Tw Cen MT Condensed" panose="020B0606020104020203" pitchFamily="34" charset="0"/>
                        </a:rPr>
                        <a:t>Tunjuelito </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Bosa </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Kennedy</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dirty="0">
                          <a:effectLst/>
                          <a:latin typeface="Tw Cen MT Condensed" panose="020B0606020104020203" pitchFamily="34" charset="0"/>
                        </a:rPr>
                        <a:t>Fontibón</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Puente Aranda</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1"/>
                  </a:ext>
                </a:extLst>
              </a:tr>
              <a:tr h="195010">
                <a:tc>
                  <a:txBody>
                    <a:bodyPr/>
                    <a:lstStyle/>
                    <a:p>
                      <a:pPr algn="ctr">
                        <a:spcAft>
                          <a:spcPts val="0"/>
                        </a:spcAft>
                      </a:pPr>
                      <a:r>
                        <a:rPr lang="es-CO" sz="1200" dirty="0">
                          <a:solidFill>
                            <a:schemeClr val="bg1"/>
                          </a:solidFill>
                          <a:effectLst/>
                          <a:latin typeface="Tw Cen MT Condensed" panose="020B0606020104020203" pitchFamily="34" charset="0"/>
                        </a:rPr>
                        <a:t>Complementario MCY</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31</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90</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149</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110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8</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2"/>
                  </a:ext>
                </a:extLst>
              </a:tr>
              <a:tr h="195010">
                <a:tc>
                  <a:txBody>
                    <a:bodyPr/>
                    <a:lstStyle/>
                    <a:p>
                      <a:pPr algn="ctr">
                        <a:spcAft>
                          <a:spcPts val="0"/>
                        </a:spcAft>
                      </a:pPr>
                      <a:r>
                        <a:rPr lang="es-CO" sz="1200">
                          <a:solidFill>
                            <a:schemeClr val="bg1"/>
                          </a:solidFill>
                          <a:effectLst/>
                          <a:latin typeface="Tw Cen MT Condensed" panose="020B0606020104020203" pitchFamily="34" charset="0"/>
                        </a:rPr>
                        <a:t>Individual</a:t>
                      </a:r>
                      <a:endParaRPr lang="es-ES" sz="140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11</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53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45</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5</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3"/>
                  </a:ext>
                </a:extLst>
              </a:tr>
              <a:tr h="195010">
                <a:tc>
                  <a:txBody>
                    <a:bodyPr/>
                    <a:lstStyle/>
                    <a:p>
                      <a:pPr algn="ctr">
                        <a:spcAft>
                          <a:spcPts val="0"/>
                        </a:spcAft>
                      </a:pPr>
                      <a:r>
                        <a:rPr lang="es-CO" sz="1200" dirty="0">
                          <a:solidFill>
                            <a:schemeClr val="bg1"/>
                          </a:solidFill>
                          <a:effectLst/>
                          <a:latin typeface="Tw Cen MT Condensed" panose="020B0606020104020203" pitchFamily="34" charset="0"/>
                        </a:rPr>
                        <a:t>Oferta Preferente</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18</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230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147</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8</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4"/>
                  </a:ext>
                </a:extLst>
              </a:tr>
              <a:tr h="195010">
                <a:tc>
                  <a:txBody>
                    <a:bodyPr/>
                    <a:lstStyle/>
                    <a:p>
                      <a:pPr algn="ctr">
                        <a:spcAft>
                          <a:spcPts val="0"/>
                        </a:spcAft>
                      </a:pPr>
                      <a:r>
                        <a:rPr lang="es-CO" sz="1200" dirty="0">
                          <a:solidFill>
                            <a:schemeClr val="bg1"/>
                          </a:solidFill>
                          <a:effectLst/>
                          <a:latin typeface="Tw Cen MT Condensed" panose="020B0606020104020203" pitchFamily="34" charset="0"/>
                        </a:rPr>
                        <a:t>Total, por localidad</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60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373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341</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133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21</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5"/>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306503761"/>
              </p:ext>
            </p:extLst>
          </p:nvPr>
        </p:nvGraphicFramePr>
        <p:xfrm>
          <a:off x="366852" y="3329323"/>
          <a:ext cx="6118171" cy="1230642"/>
        </p:xfrm>
        <a:graphic>
          <a:graphicData uri="http://schemas.openxmlformats.org/drawingml/2006/table">
            <a:tbl>
              <a:tblPr firstRow="1" firstCol="1" bandRow="1">
                <a:tableStyleId>{5940675A-B579-460E-94D1-54222C63F5DA}</a:tableStyleId>
              </a:tblPr>
              <a:tblGrid>
                <a:gridCol w="1488876">
                  <a:extLst>
                    <a:ext uri="{9D8B030D-6E8A-4147-A177-3AD203B41FA5}">
                      <a16:colId xmlns:a16="http://schemas.microsoft.com/office/drawing/2014/main" val="20000"/>
                    </a:ext>
                  </a:extLst>
                </a:gridCol>
                <a:gridCol w="672179">
                  <a:extLst>
                    <a:ext uri="{9D8B030D-6E8A-4147-A177-3AD203B41FA5}">
                      <a16:colId xmlns:a16="http://schemas.microsoft.com/office/drawing/2014/main" val="20001"/>
                    </a:ext>
                  </a:extLst>
                </a:gridCol>
                <a:gridCol w="850978">
                  <a:extLst>
                    <a:ext uri="{9D8B030D-6E8A-4147-A177-3AD203B41FA5}">
                      <a16:colId xmlns:a16="http://schemas.microsoft.com/office/drawing/2014/main" val="20002"/>
                    </a:ext>
                  </a:extLst>
                </a:gridCol>
                <a:gridCol w="909458">
                  <a:extLst>
                    <a:ext uri="{9D8B030D-6E8A-4147-A177-3AD203B41FA5}">
                      <a16:colId xmlns:a16="http://schemas.microsoft.com/office/drawing/2014/main" val="20003"/>
                    </a:ext>
                  </a:extLst>
                </a:gridCol>
                <a:gridCol w="1099012">
                  <a:extLst>
                    <a:ext uri="{9D8B030D-6E8A-4147-A177-3AD203B41FA5}">
                      <a16:colId xmlns:a16="http://schemas.microsoft.com/office/drawing/2014/main" val="20004"/>
                    </a:ext>
                  </a:extLst>
                </a:gridCol>
                <a:gridCol w="1097668">
                  <a:extLst>
                    <a:ext uri="{9D8B030D-6E8A-4147-A177-3AD203B41FA5}">
                      <a16:colId xmlns:a16="http://schemas.microsoft.com/office/drawing/2014/main" val="20005"/>
                    </a:ext>
                  </a:extLst>
                </a:gridCol>
              </a:tblGrid>
              <a:tr h="205107">
                <a:tc gridSpan="6">
                  <a:txBody>
                    <a:bodyPr/>
                    <a:lstStyle/>
                    <a:p>
                      <a:pPr algn="ctr">
                        <a:spcAft>
                          <a:spcPts val="0"/>
                        </a:spcAft>
                      </a:pPr>
                      <a:r>
                        <a:rPr lang="es-CO" sz="1200" dirty="0">
                          <a:solidFill>
                            <a:schemeClr val="bg1"/>
                          </a:solidFill>
                          <a:effectLst/>
                          <a:latin typeface="Tw Cen MT Condensed" panose="020B0606020104020203" pitchFamily="34" charset="0"/>
                        </a:rPr>
                        <a:t>Hogares Beneficiados 2021 esquema y localidad de Destino</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05107">
                <a:tc>
                  <a:txBody>
                    <a:bodyPr/>
                    <a:lstStyle/>
                    <a:p>
                      <a:pPr algn="ctr">
                        <a:spcAft>
                          <a:spcPts val="0"/>
                        </a:spcAft>
                      </a:pPr>
                      <a:r>
                        <a:rPr lang="es-CO" sz="1200" dirty="0">
                          <a:solidFill>
                            <a:schemeClr val="bg1"/>
                          </a:solidFill>
                          <a:effectLst/>
                          <a:latin typeface="Tw Cen MT Condensed" panose="020B0606020104020203" pitchFamily="34" charset="0"/>
                        </a:rPr>
                        <a:t>Esquema</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dirty="0">
                          <a:effectLst/>
                          <a:latin typeface="Tw Cen MT Condensed" panose="020B0606020104020203" pitchFamily="34" charset="0"/>
                        </a:rPr>
                        <a:t>Tunjuelito </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dirty="0">
                          <a:effectLst/>
                          <a:latin typeface="Tw Cen MT Condensed" panose="020B0606020104020203" pitchFamily="34" charset="0"/>
                        </a:rPr>
                        <a:t>Bosa </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Kennedy</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Fontibón</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Puente Aranda</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1"/>
                  </a:ext>
                </a:extLst>
              </a:tr>
              <a:tr h="205107">
                <a:tc>
                  <a:txBody>
                    <a:bodyPr/>
                    <a:lstStyle/>
                    <a:p>
                      <a:pPr algn="ctr">
                        <a:spcAft>
                          <a:spcPts val="0"/>
                        </a:spcAft>
                      </a:pPr>
                      <a:r>
                        <a:rPr lang="es-CO" sz="1200" dirty="0">
                          <a:solidFill>
                            <a:schemeClr val="bg1"/>
                          </a:solidFill>
                          <a:effectLst/>
                          <a:latin typeface="Tw Cen MT Condensed" panose="020B0606020104020203" pitchFamily="34" charset="0"/>
                        </a:rPr>
                        <a:t>Complementario MCY</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317</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208</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295</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2"/>
                  </a:ext>
                </a:extLst>
              </a:tr>
              <a:tr h="205107">
                <a:tc>
                  <a:txBody>
                    <a:bodyPr/>
                    <a:lstStyle/>
                    <a:p>
                      <a:pPr algn="ctr">
                        <a:spcAft>
                          <a:spcPts val="0"/>
                        </a:spcAft>
                      </a:pPr>
                      <a:r>
                        <a:rPr lang="es-CO" sz="1200" dirty="0">
                          <a:solidFill>
                            <a:schemeClr val="bg1"/>
                          </a:solidFill>
                          <a:effectLst/>
                          <a:latin typeface="Tw Cen MT Condensed" panose="020B0606020104020203" pitchFamily="34" charset="0"/>
                        </a:rPr>
                        <a:t>Individual</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25</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0</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3"/>
                  </a:ext>
                </a:extLst>
              </a:tr>
              <a:tr h="205107">
                <a:tc>
                  <a:txBody>
                    <a:bodyPr/>
                    <a:lstStyle/>
                    <a:p>
                      <a:pPr algn="ctr">
                        <a:spcAft>
                          <a:spcPts val="0"/>
                        </a:spcAft>
                      </a:pPr>
                      <a:r>
                        <a:rPr lang="es-CO" sz="1200" dirty="0">
                          <a:solidFill>
                            <a:schemeClr val="bg1"/>
                          </a:solidFill>
                          <a:effectLst/>
                          <a:latin typeface="Tw Cen MT Condensed" panose="020B0606020104020203" pitchFamily="34" charset="0"/>
                        </a:rPr>
                        <a:t>Oferta Preferente</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43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0</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4"/>
                  </a:ext>
                </a:extLst>
              </a:tr>
              <a:tr h="205107">
                <a:tc>
                  <a:txBody>
                    <a:bodyPr/>
                    <a:lstStyle/>
                    <a:p>
                      <a:pPr algn="ctr">
                        <a:spcAft>
                          <a:spcPts val="0"/>
                        </a:spcAft>
                      </a:pPr>
                      <a:r>
                        <a:rPr lang="es-CO" sz="1200" dirty="0">
                          <a:solidFill>
                            <a:schemeClr val="bg1"/>
                          </a:solidFill>
                          <a:effectLst/>
                          <a:latin typeface="Tw Cen MT Condensed" panose="020B0606020104020203" pitchFamily="34" charset="0"/>
                        </a:rPr>
                        <a:t>Total, por localidad</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385</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208</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295</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0</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5"/>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592874637"/>
              </p:ext>
            </p:extLst>
          </p:nvPr>
        </p:nvGraphicFramePr>
        <p:xfrm>
          <a:off x="366852" y="4671795"/>
          <a:ext cx="6118171" cy="1215654"/>
        </p:xfrm>
        <a:graphic>
          <a:graphicData uri="http://schemas.openxmlformats.org/drawingml/2006/table">
            <a:tbl>
              <a:tblPr firstRow="1" firstCol="1" bandRow="1">
                <a:tableStyleId>{5940675A-B579-460E-94D1-54222C63F5DA}</a:tableStyleId>
              </a:tblPr>
              <a:tblGrid>
                <a:gridCol w="1488876">
                  <a:extLst>
                    <a:ext uri="{9D8B030D-6E8A-4147-A177-3AD203B41FA5}">
                      <a16:colId xmlns:a16="http://schemas.microsoft.com/office/drawing/2014/main" val="20000"/>
                    </a:ext>
                  </a:extLst>
                </a:gridCol>
                <a:gridCol w="672179">
                  <a:extLst>
                    <a:ext uri="{9D8B030D-6E8A-4147-A177-3AD203B41FA5}">
                      <a16:colId xmlns:a16="http://schemas.microsoft.com/office/drawing/2014/main" val="20001"/>
                    </a:ext>
                  </a:extLst>
                </a:gridCol>
                <a:gridCol w="850978">
                  <a:extLst>
                    <a:ext uri="{9D8B030D-6E8A-4147-A177-3AD203B41FA5}">
                      <a16:colId xmlns:a16="http://schemas.microsoft.com/office/drawing/2014/main" val="20002"/>
                    </a:ext>
                  </a:extLst>
                </a:gridCol>
                <a:gridCol w="909458">
                  <a:extLst>
                    <a:ext uri="{9D8B030D-6E8A-4147-A177-3AD203B41FA5}">
                      <a16:colId xmlns:a16="http://schemas.microsoft.com/office/drawing/2014/main" val="20003"/>
                    </a:ext>
                  </a:extLst>
                </a:gridCol>
                <a:gridCol w="1099012">
                  <a:extLst>
                    <a:ext uri="{9D8B030D-6E8A-4147-A177-3AD203B41FA5}">
                      <a16:colId xmlns:a16="http://schemas.microsoft.com/office/drawing/2014/main" val="20004"/>
                    </a:ext>
                  </a:extLst>
                </a:gridCol>
                <a:gridCol w="1097668">
                  <a:extLst>
                    <a:ext uri="{9D8B030D-6E8A-4147-A177-3AD203B41FA5}">
                      <a16:colId xmlns:a16="http://schemas.microsoft.com/office/drawing/2014/main" val="20005"/>
                    </a:ext>
                  </a:extLst>
                </a:gridCol>
              </a:tblGrid>
              <a:tr h="202609">
                <a:tc gridSpan="6">
                  <a:txBody>
                    <a:bodyPr/>
                    <a:lstStyle/>
                    <a:p>
                      <a:pPr algn="ctr">
                        <a:spcAft>
                          <a:spcPts val="0"/>
                        </a:spcAft>
                      </a:pPr>
                      <a:r>
                        <a:rPr lang="es-CO" sz="1200" dirty="0">
                          <a:solidFill>
                            <a:schemeClr val="bg1"/>
                          </a:solidFill>
                          <a:effectLst/>
                          <a:latin typeface="Tw Cen MT Condensed" panose="020B0606020104020203" pitchFamily="34" charset="0"/>
                        </a:rPr>
                        <a:t>Hogares Beneficiados 2022 esquema y localidad de Destino</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02609">
                <a:tc>
                  <a:txBody>
                    <a:bodyPr/>
                    <a:lstStyle/>
                    <a:p>
                      <a:pPr algn="ctr">
                        <a:spcAft>
                          <a:spcPts val="0"/>
                        </a:spcAft>
                      </a:pPr>
                      <a:r>
                        <a:rPr lang="es-CO" sz="1200" dirty="0">
                          <a:solidFill>
                            <a:schemeClr val="bg1"/>
                          </a:solidFill>
                          <a:effectLst/>
                          <a:latin typeface="Tw Cen MT Condensed" panose="020B0606020104020203" pitchFamily="34" charset="0"/>
                        </a:rPr>
                        <a:t>Esquema</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dirty="0">
                          <a:effectLst/>
                          <a:latin typeface="Tw Cen MT Condensed" panose="020B0606020104020203" pitchFamily="34" charset="0"/>
                        </a:rPr>
                        <a:t>Tunjuelito </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Bosa </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Kennedy</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Fontibón</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CO" sz="1200">
                          <a:effectLst/>
                          <a:latin typeface="Tw Cen MT Condensed" panose="020B0606020104020203" pitchFamily="34" charset="0"/>
                        </a:rPr>
                        <a:t>Puente Aranda</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1"/>
                  </a:ext>
                </a:extLst>
              </a:tr>
              <a:tr h="202609">
                <a:tc>
                  <a:txBody>
                    <a:bodyPr/>
                    <a:lstStyle/>
                    <a:p>
                      <a:pPr algn="ctr">
                        <a:spcAft>
                          <a:spcPts val="0"/>
                        </a:spcAft>
                      </a:pPr>
                      <a:r>
                        <a:rPr lang="es-CO" sz="1200" dirty="0">
                          <a:solidFill>
                            <a:schemeClr val="bg1"/>
                          </a:solidFill>
                          <a:effectLst/>
                          <a:latin typeface="Tw Cen MT Condensed" panose="020B0606020104020203" pitchFamily="34" charset="0"/>
                        </a:rPr>
                        <a:t>Complementario MCY</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dirty="0">
                          <a:effectLst/>
                          <a:latin typeface="Tw Cen MT Condensed" panose="020B0606020104020203" pitchFamily="34" charset="0"/>
                        </a:rPr>
                        <a:t>3</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256</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105</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372</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119</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2"/>
                  </a:ext>
                </a:extLst>
              </a:tr>
              <a:tr h="202609">
                <a:tc>
                  <a:txBody>
                    <a:bodyPr/>
                    <a:lstStyle/>
                    <a:p>
                      <a:pPr algn="ctr">
                        <a:spcAft>
                          <a:spcPts val="0"/>
                        </a:spcAft>
                      </a:pPr>
                      <a:r>
                        <a:rPr lang="es-CO" sz="1200">
                          <a:solidFill>
                            <a:schemeClr val="bg1"/>
                          </a:solidFill>
                          <a:effectLst/>
                          <a:latin typeface="Tw Cen MT Condensed" panose="020B0606020104020203" pitchFamily="34" charset="0"/>
                        </a:rPr>
                        <a:t>Individual</a:t>
                      </a:r>
                      <a:endParaRPr lang="es-ES" sz="140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3"/>
                  </a:ext>
                </a:extLst>
              </a:tr>
              <a:tr h="202609">
                <a:tc>
                  <a:txBody>
                    <a:bodyPr/>
                    <a:lstStyle/>
                    <a:p>
                      <a:pPr algn="ctr">
                        <a:spcAft>
                          <a:spcPts val="0"/>
                        </a:spcAft>
                      </a:pPr>
                      <a:r>
                        <a:rPr lang="es-CO" sz="1200" dirty="0">
                          <a:solidFill>
                            <a:schemeClr val="bg1"/>
                          </a:solidFill>
                          <a:effectLst/>
                          <a:latin typeface="Tw Cen MT Condensed" panose="020B0606020104020203" pitchFamily="34" charset="0"/>
                        </a:rPr>
                        <a:t>Oferta Preferente</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618</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0</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4"/>
                  </a:ext>
                </a:extLst>
              </a:tr>
              <a:tr h="202609">
                <a:tc>
                  <a:txBody>
                    <a:bodyPr/>
                    <a:lstStyle/>
                    <a:p>
                      <a:pPr algn="ctr">
                        <a:spcAft>
                          <a:spcPts val="0"/>
                        </a:spcAft>
                      </a:pPr>
                      <a:r>
                        <a:rPr lang="es-CO" sz="1200" dirty="0">
                          <a:solidFill>
                            <a:schemeClr val="bg1"/>
                          </a:solidFill>
                          <a:effectLst/>
                          <a:latin typeface="Tw Cen MT Condensed" panose="020B0606020104020203" pitchFamily="34" charset="0"/>
                        </a:rPr>
                        <a:t>Total, por localidad</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200">
                          <a:effectLst/>
                          <a:latin typeface="Tw Cen MT Condensed" panose="020B0606020104020203" pitchFamily="34" charset="0"/>
                        </a:rPr>
                        <a:t>3</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877</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a:effectLst/>
                          <a:latin typeface="Tw Cen MT Condensed" panose="020B0606020104020203" pitchFamily="34" charset="0"/>
                        </a:rPr>
                        <a:t>105</a:t>
                      </a:r>
                      <a:endParaRPr lang="es-ES" sz="140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372</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200" dirty="0">
                          <a:effectLst/>
                          <a:latin typeface="Tw Cen MT Condensed" panose="020B0606020104020203" pitchFamily="34" charset="0"/>
                        </a:rPr>
                        <a:t>119</a:t>
                      </a:r>
                      <a:endParaRPr lang="es-ES" sz="1400" dirty="0">
                        <a:effectLst/>
                        <a:latin typeface="Tw Cen MT Condensed" panose="020B0606020104020203" pitchFamily="34" charset="0"/>
                        <a:ea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5"/>
                  </a:ext>
                </a:extLst>
              </a:tr>
            </a:tbl>
          </a:graphicData>
        </a:graphic>
      </p:graphicFrame>
      <p:sp>
        <p:nvSpPr>
          <p:cNvPr id="18" name="Rectangle 2">
            <a:extLst>
              <a:ext uri="{FF2B5EF4-FFF2-40B4-BE49-F238E27FC236}">
                <a16:creationId xmlns:a16="http://schemas.microsoft.com/office/drawing/2014/main" id="{DE8820CD-E5C1-7778-C58E-86901054EB5D}"/>
              </a:ext>
            </a:extLst>
          </p:cNvPr>
          <p:cNvSpPr>
            <a:spLocks noChangeArrowheads="1"/>
          </p:cNvSpPr>
          <p:nvPr/>
        </p:nvSpPr>
        <p:spPr bwMode="auto">
          <a:xfrm>
            <a:off x="2412179" y="5873203"/>
            <a:ext cx="210666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1100" b="1" i="0" u="none" strike="noStrike" cap="none" normalizeH="0" baseline="0" dirty="0">
                <a:ln>
                  <a:noFill/>
                </a:ln>
                <a:solidFill>
                  <a:srgbClr val="000000"/>
                </a:solidFill>
                <a:effectLst/>
                <a:latin typeface="Tw Cen MT Condensed" panose="020B0606020104020203" pitchFamily="34" charset="0"/>
                <a:ea typeface="Calibri" panose="020F0502020204030204" pitchFamily="34" charset="0"/>
                <a:cs typeface="Times New Roman" panose="02020603050405020304" pitchFamily="18" charset="0"/>
              </a:rPr>
              <a:t>Fuente</a:t>
            </a:r>
            <a:r>
              <a:rPr kumimoji="0" lang="es-CO" altLang="es-CO" sz="1100" b="0" i="1" u="none" strike="noStrike" cap="none" normalizeH="0" baseline="0" dirty="0">
                <a:ln>
                  <a:noFill/>
                </a:ln>
                <a:solidFill>
                  <a:srgbClr val="000000"/>
                </a:solidFill>
                <a:effectLst/>
                <a:latin typeface="Tw Cen MT Condensed" panose="020B0606020104020203" pitchFamily="34" charset="0"/>
                <a:ea typeface="Calibri" panose="020F0502020204030204" pitchFamily="34" charset="0"/>
                <a:cs typeface="Times New Roman" panose="02020603050405020304" pitchFamily="18" charset="0"/>
              </a:rPr>
              <a:t>: Sistema de información de subsidios</a:t>
            </a:r>
            <a:endParaRPr kumimoji="0" lang="es-CO" altLang="es-CO" sz="1600" b="0" i="0" u="none" strike="noStrike" cap="none" normalizeH="0" baseline="0" dirty="0">
              <a:ln>
                <a:noFill/>
              </a:ln>
              <a:solidFill>
                <a:schemeClr val="tx1"/>
              </a:solidFill>
              <a:effectLst/>
              <a:latin typeface="Tw Cen MT Condensed" panose="020B0606020104020203" pitchFamily="34"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219393871"/>
              </p:ext>
            </p:extLst>
          </p:nvPr>
        </p:nvGraphicFramePr>
        <p:xfrm>
          <a:off x="366852" y="7149997"/>
          <a:ext cx="6118169" cy="1493520"/>
        </p:xfrm>
        <a:graphic>
          <a:graphicData uri="http://schemas.openxmlformats.org/drawingml/2006/table">
            <a:tbl>
              <a:tblPr firstRow="1" firstCol="1" bandRow="1">
                <a:tableStyleId>{5940675A-B579-460E-94D1-54222C63F5DA}</a:tableStyleId>
              </a:tblPr>
              <a:tblGrid>
                <a:gridCol w="2929801">
                  <a:extLst>
                    <a:ext uri="{9D8B030D-6E8A-4147-A177-3AD203B41FA5}">
                      <a16:colId xmlns:a16="http://schemas.microsoft.com/office/drawing/2014/main" val="20000"/>
                    </a:ext>
                  </a:extLst>
                </a:gridCol>
                <a:gridCol w="1127803">
                  <a:extLst>
                    <a:ext uri="{9D8B030D-6E8A-4147-A177-3AD203B41FA5}">
                      <a16:colId xmlns:a16="http://schemas.microsoft.com/office/drawing/2014/main" val="20001"/>
                    </a:ext>
                  </a:extLst>
                </a:gridCol>
                <a:gridCol w="1035394">
                  <a:extLst>
                    <a:ext uri="{9D8B030D-6E8A-4147-A177-3AD203B41FA5}">
                      <a16:colId xmlns:a16="http://schemas.microsoft.com/office/drawing/2014/main" val="20002"/>
                    </a:ext>
                  </a:extLst>
                </a:gridCol>
                <a:gridCol w="1025171">
                  <a:extLst>
                    <a:ext uri="{9D8B030D-6E8A-4147-A177-3AD203B41FA5}">
                      <a16:colId xmlns:a16="http://schemas.microsoft.com/office/drawing/2014/main" val="20003"/>
                    </a:ext>
                  </a:extLst>
                </a:gridCol>
              </a:tblGrid>
              <a:tr h="156444">
                <a:tc>
                  <a:txBody>
                    <a:bodyPr/>
                    <a:lstStyle/>
                    <a:p>
                      <a:pPr algn="ctr">
                        <a:spcAft>
                          <a:spcPts val="0"/>
                        </a:spcAft>
                      </a:pPr>
                      <a:r>
                        <a:rPr lang="es-ES_tradnl" sz="1400" dirty="0">
                          <a:solidFill>
                            <a:schemeClr val="bg1"/>
                          </a:solidFill>
                          <a:effectLst/>
                          <a:latin typeface="Tw Cen MT Condensed" panose="020B0606020104020203" pitchFamily="34" charset="0"/>
                        </a:rPr>
                        <a:t>Tipo de población</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400">
                          <a:solidFill>
                            <a:schemeClr val="bg1"/>
                          </a:solidFill>
                          <a:effectLst/>
                          <a:latin typeface="Tw Cen MT Condensed" panose="020B0606020104020203" pitchFamily="34" charset="0"/>
                        </a:rPr>
                        <a:t>Número jornadas</a:t>
                      </a:r>
                      <a:endParaRPr lang="es-ES" sz="140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400" dirty="0">
                          <a:solidFill>
                            <a:schemeClr val="bg1"/>
                          </a:solidFill>
                          <a:effectLst/>
                          <a:latin typeface="Tw Cen MT Condensed" panose="020B0606020104020203" pitchFamily="34" charset="0"/>
                        </a:rPr>
                        <a:t>Localidad</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400" dirty="0">
                          <a:solidFill>
                            <a:schemeClr val="bg1"/>
                          </a:solidFill>
                          <a:effectLst/>
                          <a:latin typeface="Tw Cen MT Condensed" panose="020B0606020104020203" pitchFamily="34" charset="0"/>
                        </a:rPr>
                        <a:t>Asistentes</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10000"/>
                  </a:ext>
                </a:extLst>
              </a:tr>
              <a:tr h="206221">
                <a:tc rowSpan="3">
                  <a:txBody>
                    <a:bodyPr/>
                    <a:lstStyle/>
                    <a:p>
                      <a:pPr>
                        <a:spcAft>
                          <a:spcPts val="0"/>
                        </a:spcAft>
                      </a:pPr>
                      <a:r>
                        <a:rPr lang="es-ES_tradnl" sz="1400" dirty="0">
                          <a:solidFill>
                            <a:schemeClr val="bg1"/>
                          </a:solidFill>
                          <a:effectLst/>
                          <a:latin typeface="Tw Cen MT Condensed" panose="020B0606020104020203" pitchFamily="34" charset="0"/>
                        </a:rPr>
                        <a:t>Población general (ediles, población feria de servicios, otros)</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400" dirty="0">
                          <a:effectLst/>
                          <a:latin typeface="Tw Cen MT Condensed" panose="020B0606020104020203" pitchFamily="34" charset="0"/>
                        </a:rPr>
                        <a:t>3</a:t>
                      </a:r>
                      <a:endParaRPr lang="es-ES" sz="1400" dirty="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Tunjuelito</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75</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1"/>
                  </a:ext>
                </a:extLst>
              </a:tr>
              <a:tr h="206221">
                <a:tc vMerge="1">
                  <a:txBody>
                    <a:bodyPr/>
                    <a:lstStyle/>
                    <a:p>
                      <a:endParaRPr lang="es-ES"/>
                    </a:p>
                  </a:txBody>
                  <a:tcPr/>
                </a:tc>
                <a:tc>
                  <a:txBody>
                    <a:bodyPr/>
                    <a:lstStyle/>
                    <a:p>
                      <a:pPr algn="ctr">
                        <a:spcAft>
                          <a:spcPts val="0"/>
                        </a:spcAft>
                      </a:pPr>
                      <a:r>
                        <a:rPr lang="es-ES_tradnl" sz="1400" dirty="0">
                          <a:effectLst/>
                          <a:latin typeface="Tw Cen MT Condensed" panose="020B0606020104020203" pitchFamily="34" charset="0"/>
                        </a:rPr>
                        <a:t>1</a:t>
                      </a:r>
                      <a:endParaRPr lang="es-ES" sz="1400" dirty="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Bosa</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20</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2"/>
                  </a:ext>
                </a:extLst>
              </a:tr>
              <a:tr h="54512">
                <a:tc vMerge="1">
                  <a:txBody>
                    <a:bodyPr/>
                    <a:lstStyle/>
                    <a:p>
                      <a:endParaRPr lang="es-ES"/>
                    </a:p>
                  </a:txBody>
                  <a:tcPr/>
                </a:tc>
                <a:tc>
                  <a:txBody>
                    <a:bodyPr/>
                    <a:lstStyle/>
                    <a:p>
                      <a:pPr algn="ctr">
                        <a:spcAft>
                          <a:spcPts val="0"/>
                        </a:spcAft>
                      </a:pPr>
                      <a:r>
                        <a:rPr lang="es-ES_tradnl" sz="1400">
                          <a:effectLst/>
                          <a:latin typeface="Tw Cen MT Condensed" panose="020B0606020104020203" pitchFamily="34" charset="0"/>
                        </a:rPr>
                        <a:t>1</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Fontibón</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15</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3"/>
                  </a:ext>
                </a:extLst>
              </a:tr>
              <a:tr h="418668">
                <a:tc>
                  <a:txBody>
                    <a:bodyPr/>
                    <a:lstStyle/>
                    <a:p>
                      <a:pPr>
                        <a:spcAft>
                          <a:spcPts val="0"/>
                        </a:spcAft>
                      </a:pPr>
                      <a:r>
                        <a:rPr lang="es-ES_tradnl" sz="1400" dirty="0">
                          <a:solidFill>
                            <a:schemeClr val="bg1"/>
                          </a:solidFill>
                          <a:effectLst/>
                          <a:latin typeface="Tw Cen MT Condensed" panose="020B0606020104020203" pitchFamily="34" charset="0"/>
                        </a:rPr>
                        <a:t>Población vulnerable (víctimas del conflicto armado, étnicos, personas en condición de discapacidad </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400">
                          <a:effectLst/>
                          <a:latin typeface="Tw Cen MT Condensed" panose="020B0606020104020203" pitchFamily="34" charset="0"/>
                        </a:rPr>
                        <a:t>5</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Bosa</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246</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4"/>
                  </a:ext>
                </a:extLst>
              </a:tr>
              <a:tr h="156444">
                <a:tc>
                  <a:txBody>
                    <a:bodyPr/>
                    <a:lstStyle/>
                    <a:p>
                      <a:pPr algn="r">
                        <a:spcAft>
                          <a:spcPts val="0"/>
                        </a:spcAft>
                      </a:pPr>
                      <a:r>
                        <a:rPr lang="es-ES_tradnl" sz="1400" dirty="0">
                          <a:solidFill>
                            <a:schemeClr val="bg1"/>
                          </a:solidFill>
                          <a:effectLst/>
                          <a:latin typeface="Tw Cen MT Condensed" panose="020B0606020104020203" pitchFamily="34" charset="0"/>
                        </a:rPr>
                        <a:t>TOTAL</a:t>
                      </a:r>
                      <a:endParaRPr lang="es-ES" sz="1400" dirty="0">
                        <a:solidFill>
                          <a:schemeClr val="bg1"/>
                        </a:solidFill>
                        <a:effectLst/>
                        <a:latin typeface="Tw Cen MT Condensed" panose="020B0606020104020203" pitchFamily="34" charset="0"/>
                        <a:ea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spcAft>
                          <a:spcPts val="0"/>
                        </a:spcAft>
                      </a:pPr>
                      <a:r>
                        <a:rPr lang="es-ES_tradnl" sz="1400">
                          <a:effectLst/>
                          <a:latin typeface="Tw Cen MT Condensed" panose="020B0606020104020203" pitchFamily="34" charset="0"/>
                        </a:rPr>
                        <a:t>10</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a:effectLst/>
                          <a:latin typeface="Tw Cen MT Condensed" panose="020B0606020104020203" pitchFamily="34" charset="0"/>
                        </a:rPr>
                        <a:t> </a:t>
                      </a:r>
                      <a:endParaRPr lang="es-ES" sz="140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spcAft>
                          <a:spcPts val="0"/>
                        </a:spcAft>
                      </a:pPr>
                      <a:r>
                        <a:rPr lang="es-ES_tradnl" sz="1400" dirty="0">
                          <a:effectLst/>
                          <a:latin typeface="Tw Cen MT Condensed" panose="020B0606020104020203" pitchFamily="34" charset="0"/>
                        </a:rPr>
                        <a:t>356</a:t>
                      </a:r>
                      <a:endParaRPr lang="es-ES" sz="1400" dirty="0">
                        <a:effectLst/>
                        <a:latin typeface="Tw Cen MT Condensed" panose="020B0606020104020203" pitchFamily="34" charset="0"/>
                        <a:ea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74879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BBAC89-F241-1022-4F51-63D174BBBE9A}"/>
              </a:ext>
            </a:extLst>
          </p:cNvPr>
          <p:cNvSpPr txBox="1"/>
          <p:nvPr/>
        </p:nvSpPr>
        <p:spPr>
          <a:xfrm>
            <a:off x="2027545" y="27890"/>
            <a:ext cx="2802909" cy="591252"/>
          </a:xfrm>
          <a:prstGeom prst="rect">
            <a:avLst/>
          </a:prstGeom>
          <a:noFill/>
        </p:spPr>
        <p:txBody>
          <a:bodyPr wrap="square" lIns="91440" tIns="45720" rIns="91440" bIns="45720" anchor="t">
            <a:spAutoFit/>
          </a:bodyPr>
          <a:lstStyle/>
          <a:p>
            <a:pPr algn="ctr">
              <a:lnSpc>
                <a:spcPct val="150000"/>
              </a:lnSpc>
              <a:spcAft>
                <a:spcPts val="800"/>
              </a:spcAft>
            </a:pPr>
            <a:r>
              <a:rPr lang="es-CO" sz="2400" b="1" dirty="0">
                <a:solidFill>
                  <a:srgbClr val="299E89"/>
                </a:solidFill>
                <a:effectLst/>
                <a:latin typeface="Tw Cen MT Condensed"/>
                <a:ea typeface="Times New Roman" panose="02020603050405020304" pitchFamily="18" charset="0"/>
                <a:cs typeface="Times New Roman"/>
              </a:rPr>
              <a:t>FERIA DE VIVIENDA</a:t>
            </a:r>
            <a:endParaRPr lang="es-CO" sz="2000" dirty="0">
              <a:solidFill>
                <a:srgbClr val="299E89"/>
              </a:solidFill>
              <a:effectLst/>
              <a:latin typeface="Tw Cen MT Condensed"/>
              <a:ea typeface="Calibri" panose="020F0502020204030204" pitchFamily="34" charset="0"/>
              <a:cs typeface="Times New Roman"/>
            </a:endParaRPr>
          </a:p>
        </p:txBody>
      </p:sp>
      <p:sp>
        <p:nvSpPr>
          <p:cNvPr id="5" name="CuadroTexto 4">
            <a:extLst>
              <a:ext uri="{FF2B5EF4-FFF2-40B4-BE49-F238E27FC236}">
                <a16:creationId xmlns:a16="http://schemas.microsoft.com/office/drawing/2014/main" id="{62DFCE26-9024-9D84-F1A9-5883388B203C}"/>
              </a:ext>
            </a:extLst>
          </p:cNvPr>
          <p:cNvSpPr txBox="1"/>
          <p:nvPr/>
        </p:nvSpPr>
        <p:spPr>
          <a:xfrm>
            <a:off x="470262" y="679302"/>
            <a:ext cx="6045828" cy="2677656"/>
          </a:xfrm>
          <a:prstGeom prst="rect">
            <a:avLst/>
          </a:prstGeom>
          <a:solidFill>
            <a:srgbClr val="299E89">
              <a:alpha val="14000"/>
            </a:srgbClr>
          </a:solidFill>
          <a:ln>
            <a:noFill/>
          </a:ln>
        </p:spPr>
        <p:txBody>
          <a:bodyPr wrap="square" lIns="91440" tIns="45720" rIns="91440" bIns="45720" anchor="t">
            <a:spAutoFit/>
          </a:bodyPr>
          <a:lstStyle/>
          <a:p>
            <a:pPr algn="just"/>
            <a:r>
              <a:rPr lang="es-CO" sz="1400" dirty="0">
                <a:latin typeface="Tw Cen MT Condensed"/>
                <a:ea typeface="Century Gothic" panose="020B0502020202020204" pitchFamily="34" charset="0"/>
                <a:cs typeface="Times New Roman"/>
              </a:rPr>
              <a:t>La Feria de Vivienda que organiza el Distrito, liderada por la Secretaría Distrital del Hábitat es el único evento en el que participan simultanea y sincrónicamente todos los actores que confluyen en el sector vivienda (Constructores, Promotores y Desarrolladores; Entidades Financieras y Cooperativas; Cajas de Compensación Familiar, las entidades distritales y nacionales), potencializando las oportunidades y servicios hacia la ciudadanía, donde puedan lograr su cierre financiero para compra de vivienda nueva. </a:t>
            </a:r>
          </a:p>
          <a:p>
            <a:pPr algn="just"/>
            <a:endParaRPr lang="es-CO" sz="1400" dirty="0">
              <a:latin typeface="Tw Cen MT Condensed"/>
              <a:ea typeface="Century Gothic" panose="020B0502020202020204" pitchFamily="34" charset="0"/>
              <a:cs typeface="Times New Roman"/>
            </a:endParaRPr>
          </a:p>
          <a:p>
            <a:pPr algn="just"/>
            <a:r>
              <a:rPr lang="es-CO" sz="1400" dirty="0">
                <a:latin typeface="Tw Cen MT Condensed"/>
                <a:ea typeface="Century Gothic" panose="020B0502020202020204" pitchFamily="34" charset="0"/>
                <a:cs typeface="Times New Roman"/>
              </a:rPr>
              <a:t>Con la participación de constructoras de vivienda VIP y VIS, la asistencia de entidades financieras y cooperativas con tasas de interés preferenciales para crédito hipotecario y leasing habitacional, evidenciando el trabajo conjunto que se viene desarrollando, a nivel nacional y distrital, en torno a la construcción y comercialización de vivienda en Bogotá. Además, la articulación entre el sector público y privado con el objetivo de generar impacto, no solo en la reactivación económica de la ciudad, sino también en la vida de miles de hogares que trabajan por cumplir el sueño de tener vivienda propia</a:t>
            </a:r>
            <a:endParaRPr lang="es-ES" sz="1400" dirty="0">
              <a:latin typeface="Tw Cen MT Condensed"/>
              <a:ea typeface="Century Gothic" panose="020B0502020202020204" pitchFamily="34" charset="0"/>
              <a:cs typeface="Times New Roman"/>
            </a:endParaRPr>
          </a:p>
        </p:txBody>
      </p:sp>
      <p:sp>
        <p:nvSpPr>
          <p:cNvPr id="2" name="Rectángulo 1"/>
          <p:cNvSpPr/>
          <p:nvPr/>
        </p:nvSpPr>
        <p:spPr>
          <a:xfrm>
            <a:off x="470262" y="3448054"/>
            <a:ext cx="6045828" cy="830997"/>
          </a:xfrm>
          <a:prstGeom prst="rect">
            <a:avLst/>
          </a:prstGeom>
          <a:noFill/>
        </p:spPr>
        <p:txBody>
          <a:bodyPr wrap="square">
            <a:spAutoFit/>
          </a:bodyPr>
          <a:lstStyle/>
          <a:p>
            <a:r>
              <a:rPr lang="es-CO" sz="1600" dirty="0">
                <a:latin typeface="Tw Cen MT Condensed" panose="020B0606020104020203" pitchFamily="34" charset="0"/>
                <a:ea typeface="Century Gothic" panose="020B0502020202020204" pitchFamily="34" charset="0"/>
              </a:rPr>
              <a:t>Se realizó una (1) Feria de Vivienda, en la localidad de Puente Aranda. No obstante, cabe aclarar, que esta no solo benefició a las personas de dicha localidad, sino que estuvo abierta a todos los ciudadanos de Bogotá. </a:t>
            </a:r>
            <a:endParaRPr lang="es-ES" sz="1600" dirty="0">
              <a:latin typeface="Tw Cen MT Condensed" panose="020B0606020104020203" pitchFamily="34" charset="0"/>
            </a:endParaRPr>
          </a:p>
        </p:txBody>
      </p:sp>
      <p:graphicFrame>
        <p:nvGraphicFramePr>
          <p:cNvPr id="12" name="Tabla 11">
            <a:extLst>
              <a:ext uri="{FF2B5EF4-FFF2-40B4-BE49-F238E27FC236}">
                <a16:creationId xmlns:a16="http://schemas.microsoft.com/office/drawing/2014/main" id="{AB6D45D0-4D7E-83FA-921A-EBADC18B7417}"/>
              </a:ext>
            </a:extLst>
          </p:cNvPr>
          <p:cNvGraphicFramePr>
            <a:graphicFrameLocks noGrp="1"/>
          </p:cNvGraphicFramePr>
          <p:nvPr>
            <p:extLst>
              <p:ext uri="{D42A27DB-BD31-4B8C-83A1-F6EECF244321}">
                <p14:modId xmlns:p14="http://schemas.microsoft.com/office/powerpoint/2010/main" val="2619352857"/>
              </p:ext>
            </p:extLst>
          </p:nvPr>
        </p:nvGraphicFramePr>
        <p:xfrm>
          <a:off x="470262" y="4344325"/>
          <a:ext cx="3740791" cy="1360718"/>
        </p:xfrm>
        <a:graphic>
          <a:graphicData uri="http://schemas.openxmlformats.org/drawingml/2006/table">
            <a:tbl>
              <a:tblPr firstRow="1" firstCol="1" bandRow="1">
                <a:tableStyleId>{2A488322-F2BA-4B5B-9748-0D474271808F}</a:tableStyleId>
              </a:tblPr>
              <a:tblGrid>
                <a:gridCol w="3175306">
                  <a:extLst>
                    <a:ext uri="{9D8B030D-6E8A-4147-A177-3AD203B41FA5}">
                      <a16:colId xmlns:a16="http://schemas.microsoft.com/office/drawing/2014/main" val="2168753206"/>
                    </a:ext>
                  </a:extLst>
                </a:gridCol>
                <a:gridCol w="565485">
                  <a:extLst>
                    <a:ext uri="{9D8B030D-6E8A-4147-A177-3AD203B41FA5}">
                      <a16:colId xmlns:a16="http://schemas.microsoft.com/office/drawing/2014/main" val="22663456"/>
                    </a:ext>
                  </a:extLst>
                </a:gridCol>
              </a:tblGrid>
              <a:tr h="228265">
                <a:tc gridSpan="2">
                  <a:txBody>
                    <a:bodyPr/>
                    <a:lstStyle/>
                    <a:p>
                      <a:pPr algn="ctr">
                        <a:lnSpc>
                          <a:spcPct val="107000"/>
                        </a:lnSpc>
                        <a:spcAft>
                          <a:spcPts val="800"/>
                        </a:spcAft>
                      </a:pPr>
                      <a:r>
                        <a:rPr lang="es-CO" sz="1400" b="1" dirty="0">
                          <a:effectLst/>
                          <a:latin typeface="Tw Cen MT Condensed" panose="020B0606020104020203" pitchFamily="34" charset="0"/>
                        </a:rPr>
                        <a:t>FERIA DE VIVEINDA 2021 -  I</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hMerge="1">
                  <a:txBody>
                    <a:bodyPr/>
                    <a:lstStyle/>
                    <a:p>
                      <a:pPr>
                        <a:lnSpc>
                          <a:spcPct val="107000"/>
                        </a:lnSpc>
                        <a:spcAft>
                          <a:spcPts val="800"/>
                        </a:spcAft>
                      </a:pPr>
                      <a:endParaRPr lang="es-CO" sz="1600" b="1" dirty="0">
                        <a:effectLst/>
                        <a:latin typeface="Tw Cen MT" panose="020B0602020104020603" pitchFamily="34" charset="0"/>
                        <a:ea typeface="Calibri" panose="020F0502020204030204" pitchFamily="34" charset="0"/>
                        <a:cs typeface="Times New Roman" panose="02020603050405020304" pitchFamily="18" charset="0"/>
                      </a:endParaRPr>
                    </a:p>
                  </a:txBody>
                  <a:tcPr marL="44450" marR="44450" marT="0" marB="0" anchor="b">
                    <a:solidFill>
                      <a:srgbClr val="1B8C76"/>
                    </a:solidFill>
                  </a:tcPr>
                </a:tc>
                <a:extLst>
                  <a:ext uri="{0D108BD9-81ED-4DB2-BD59-A6C34878D82A}">
                    <a16:rowId xmlns:a16="http://schemas.microsoft.com/office/drawing/2014/main" val="3245550301"/>
                  </a:ext>
                </a:extLst>
              </a:tr>
              <a:tr h="228265">
                <a:tc>
                  <a:txBody>
                    <a:bodyPr/>
                    <a:lstStyle/>
                    <a:p>
                      <a:pPr>
                        <a:lnSpc>
                          <a:spcPct val="107000"/>
                        </a:lnSpc>
                        <a:spcAft>
                          <a:spcPts val="800"/>
                        </a:spcAft>
                      </a:pPr>
                      <a:r>
                        <a:rPr lang="es-CO" sz="1400" b="1" dirty="0">
                          <a:effectLst/>
                          <a:latin typeface="Tw Cen MT Condensed" panose="020B0606020104020203" pitchFamily="34" charset="0"/>
                        </a:rPr>
                        <a:t>Inscritos </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800"/>
                        </a:spcAft>
                      </a:pPr>
                      <a:r>
                        <a:rPr lang="es-ES" sz="1200" b="1" dirty="0">
                          <a:effectLst/>
                          <a:latin typeface="Tw Cen MT Condensed" panose="020B0606020104020203" pitchFamily="34" charset="0"/>
                          <a:ea typeface="Calibri" panose="020F0502020204030204" pitchFamily="34" charset="0"/>
                          <a:cs typeface="Times New Roman" panose="02020603050405020304" pitchFamily="18" charset="0"/>
                        </a:rPr>
                        <a:t>25.000</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299E89">
                        <a:alpha val="14000"/>
                      </a:srgbClr>
                    </a:solidFill>
                  </a:tcPr>
                </a:tc>
                <a:extLst>
                  <a:ext uri="{0D108BD9-81ED-4DB2-BD59-A6C34878D82A}">
                    <a16:rowId xmlns:a16="http://schemas.microsoft.com/office/drawing/2014/main" val="4171439255"/>
                  </a:ext>
                </a:extLst>
              </a:tr>
              <a:tr h="228265">
                <a:tc>
                  <a:txBody>
                    <a:bodyPr/>
                    <a:lstStyle/>
                    <a:p>
                      <a:pPr>
                        <a:lnSpc>
                          <a:spcPct val="107000"/>
                        </a:lnSpc>
                        <a:spcAft>
                          <a:spcPts val="800"/>
                        </a:spcAft>
                      </a:pPr>
                      <a:r>
                        <a:rPr lang="es-CO" sz="1400" b="1" dirty="0">
                          <a:effectLst/>
                          <a:latin typeface="Tw Cen MT Condensed" panose="020B0606020104020203" pitchFamily="34" charset="0"/>
                        </a:rPr>
                        <a:t>Participantes</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800"/>
                        </a:spcAft>
                      </a:pPr>
                      <a:r>
                        <a:rPr lang="es-CO" sz="1400" b="1" dirty="0">
                          <a:effectLst/>
                          <a:latin typeface="Tw Cen MT Condensed" panose="020B0606020104020203" pitchFamily="34" charset="0"/>
                        </a:rPr>
                        <a:t>11.000</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solidFill>
                      <a:srgbClr val="299E89">
                        <a:alpha val="14000"/>
                      </a:srgbClr>
                    </a:solidFill>
                  </a:tcPr>
                </a:tc>
                <a:extLst>
                  <a:ext uri="{0D108BD9-81ED-4DB2-BD59-A6C34878D82A}">
                    <a16:rowId xmlns:a16="http://schemas.microsoft.com/office/drawing/2014/main" val="2617773944"/>
                  </a:ext>
                </a:extLst>
              </a:tr>
              <a:tr h="228265">
                <a:tc>
                  <a:txBody>
                    <a:bodyPr/>
                    <a:lstStyle/>
                    <a:p>
                      <a:pPr>
                        <a:lnSpc>
                          <a:spcPct val="107000"/>
                        </a:lnSpc>
                        <a:spcAft>
                          <a:spcPts val="800"/>
                        </a:spcAft>
                      </a:pPr>
                      <a:r>
                        <a:rPr lang="es-ES" sz="1400" b="1" dirty="0">
                          <a:effectLst/>
                          <a:latin typeface="Tw Cen MT Condensed" panose="020B0606020104020203" pitchFamily="34" charset="0"/>
                          <a:ea typeface="Calibri" panose="020F0502020204030204" pitchFamily="34" charset="0"/>
                          <a:cs typeface="Times New Roman" panose="02020603050405020304" pitchFamily="18" charset="0"/>
                        </a:rPr>
                        <a:t>P</a:t>
                      </a:r>
                      <a:r>
                        <a:rPr lang="es-CO" sz="1400" b="1" dirty="0">
                          <a:effectLst/>
                          <a:latin typeface="Tw Cen MT Condensed" panose="020B0606020104020203" pitchFamily="34" charset="0"/>
                          <a:ea typeface="Calibri" panose="020F0502020204030204" pitchFamily="34" charset="0"/>
                          <a:cs typeface="Times New Roman" panose="02020603050405020304" pitchFamily="18" charset="0"/>
                        </a:rPr>
                        <a:t>reaprobados</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800"/>
                        </a:spcAft>
                      </a:pPr>
                      <a:r>
                        <a:rPr lang="es-CO" sz="1400" b="1" dirty="0">
                          <a:effectLst/>
                          <a:latin typeface="Tw Cen MT Condensed" panose="020B0606020104020203" pitchFamily="34" charset="0"/>
                        </a:rPr>
                        <a:t>873</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solidFill>
                      <a:srgbClr val="299E89">
                        <a:alpha val="14000"/>
                      </a:srgbClr>
                    </a:solidFill>
                  </a:tcPr>
                </a:tc>
                <a:extLst>
                  <a:ext uri="{0D108BD9-81ED-4DB2-BD59-A6C34878D82A}">
                    <a16:rowId xmlns:a16="http://schemas.microsoft.com/office/drawing/2014/main" val="3201325855"/>
                  </a:ext>
                </a:extLst>
              </a:tr>
              <a:tr h="228265">
                <a:tc>
                  <a:txBody>
                    <a:bodyPr/>
                    <a:lstStyle/>
                    <a:p>
                      <a:pPr>
                        <a:lnSpc>
                          <a:spcPct val="107000"/>
                        </a:lnSpc>
                        <a:spcAft>
                          <a:spcPts val="800"/>
                        </a:spcAft>
                      </a:pPr>
                      <a:r>
                        <a:rPr lang="es-ES" sz="1400" b="1" dirty="0">
                          <a:effectLst/>
                          <a:latin typeface="Tw Cen MT Condensed" panose="020B0606020104020203" pitchFamily="34" charset="0"/>
                          <a:ea typeface="Calibri" panose="020F0502020204030204" pitchFamily="34" charset="0"/>
                          <a:cs typeface="Times New Roman" panose="02020603050405020304" pitchFamily="18" charset="0"/>
                        </a:rPr>
                        <a:t>S</a:t>
                      </a:r>
                      <a:r>
                        <a:rPr lang="es-CO" sz="1400" b="1" dirty="0">
                          <a:effectLst/>
                          <a:latin typeface="Tw Cen MT Condensed" panose="020B0606020104020203" pitchFamily="34" charset="0"/>
                          <a:ea typeface="Calibri" panose="020F0502020204030204" pitchFamily="34" charset="0"/>
                          <a:cs typeface="Times New Roman" panose="02020603050405020304" pitchFamily="18" charset="0"/>
                        </a:rPr>
                        <a:t>eparaciones de Vivienda</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800"/>
                        </a:spcAft>
                      </a:pPr>
                      <a:r>
                        <a:rPr lang="es-CO" sz="1400" b="1" dirty="0">
                          <a:effectLst/>
                          <a:latin typeface="Tw Cen MT Condensed" panose="020B0606020104020203" pitchFamily="34" charset="0"/>
                        </a:rPr>
                        <a:t>1.129</a:t>
                      </a:r>
                      <a:endParaRPr lang="es-CO" sz="12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solidFill>
                      <a:srgbClr val="299E89">
                        <a:alpha val="14000"/>
                      </a:srgbClr>
                    </a:solidFill>
                  </a:tcPr>
                </a:tc>
                <a:extLst>
                  <a:ext uri="{0D108BD9-81ED-4DB2-BD59-A6C34878D82A}">
                    <a16:rowId xmlns:a16="http://schemas.microsoft.com/office/drawing/2014/main" val="1888679628"/>
                  </a:ext>
                </a:extLst>
              </a:tr>
              <a:tr h="0">
                <a:tc>
                  <a:txBody>
                    <a:bodyPr/>
                    <a:lstStyle/>
                    <a:p>
                      <a:pPr>
                        <a:lnSpc>
                          <a:spcPct val="107000"/>
                        </a:lnSpc>
                        <a:spcAft>
                          <a:spcPts val="800"/>
                        </a:spcAft>
                      </a:pPr>
                      <a:r>
                        <a:rPr lang="es-ES" sz="1400" b="1" dirty="0">
                          <a:effectLst/>
                          <a:latin typeface="Tw Cen MT Condensed" panose="020B0606020104020203" pitchFamily="34" charset="0"/>
                          <a:cs typeface="Times New Roman" panose="02020603050405020304" pitchFamily="18" charset="0"/>
                        </a:rPr>
                        <a:t>C</a:t>
                      </a:r>
                      <a:r>
                        <a:rPr lang="es-CO" sz="1400" b="1" dirty="0">
                          <a:effectLst/>
                          <a:latin typeface="Tw Cen MT Condensed" panose="020B0606020104020203" pitchFamily="34" charset="0"/>
                          <a:cs typeface="Times New Roman" panose="02020603050405020304" pitchFamily="18" charset="0"/>
                        </a:rPr>
                        <a:t>apacitados con Educación e Inclusión Financiera</a:t>
                      </a:r>
                      <a:endParaRPr lang="es-CO" sz="1200" b="1" dirty="0">
                        <a:effectLst/>
                        <a:latin typeface="Tw Cen MT Condensed" panose="020B0606020104020203"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800"/>
                        </a:spcAft>
                      </a:pPr>
                      <a:r>
                        <a:rPr lang="es-CO" sz="1400" b="1" dirty="0">
                          <a:effectLst/>
                          <a:latin typeface="Tw Cen MT Condensed" panose="020B0606020104020203" pitchFamily="34" charset="0"/>
                        </a:rPr>
                        <a:t>608</a:t>
                      </a:r>
                      <a:endParaRPr lang="es-CO" sz="1200" b="1" dirty="0">
                        <a:effectLst/>
                        <a:latin typeface="Tw Cen MT Condensed" panose="020B0606020104020203"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solidFill>
                      <a:srgbClr val="299E89">
                        <a:alpha val="14000"/>
                      </a:srgbClr>
                    </a:solidFill>
                  </a:tcPr>
                </a:tc>
                <a:extLst>
                  <a:ext uri="{0D108BD9-81ED-4DB2-BD59-A6C34878D82A}">
                    <a16:rowId xmlns:a16="http://schemas.microsoft.com/office/drawing/2014/main" val="495331070"/>
                  </a:ext>
                </a:extLst>
              </a:tr>
            </a:tbl>
          </a:graphicData>
        </a:graphic>
      </p:graphicFrame>
      <p:sp>
        <p:nvSpPr>
          <p:cNvPr id="4" name="Rectángulo 3"/>
          <p:cNvSpPr/>
          <p:nvPr/>
        </p:nvSpPr>
        <p:spPr>
          <a:xfrm>
            <a:off x="470259" y="8162435"/>
            <a:ext cx="3740791" cy="646331"/>
          </a:xfrm>
          <a:prstGeom prst="rect">
            <a:avLst/>
          </a:prstGeom>
          <a:solidFill>
            <a:srgbClr val="C9EAEA"/>
          </a:solidFill>
        </p:spPr>
        <p:txBody>
          <a:bodyPr wrap="square">
            <a:spAutoFit/>
          </a:bodyPr>
          <a:lstStyle/>
          <a:p>
            <a:r>
              <a:rPr lang="es-CO" sz="1200" dirty="0">
                <a:latin typeface="Tw Cen MT Condensed" panose="020B0606020104020203" pitchFamily="34" charset="0"/>
                <a:ea typeface="Calibri" panose="020F0502020204030204" pitchFamily="34" charset="0"/>
              </a:rPr>
              <a:t>Se lograron 750 separaciones con Oferta Preferente, de las cuales 303 cuentan con un acto administrativo de asignación de subsidio en el marco del programa de Oferta Preferente</a:t>
            </a:r>
            <a:endParaRPr lang="es-ES" sz="1200" dirty="0">
              <a:latin typeface="Tw Cen MT Condensed" panose="020B0606020104020203" pitchFamily="34" charset="0"/>
            </a:endParaRPr>
          </a:p>
        </p:txBody>
      </p:sp>
      <p:sp>
        <p:nvSpPr>
          <p:cNvPr id="6" name="Rectángulo 5"/>
          <p:cNvSpPr/>
          <p:nvPr/>
        </p:nvSpPr>
        <p:spPr>
          <a:xfrm>
            <a:off x="4317357" y="4332293"/>
            <a:ext cx="2198733" cy="923330"/>
          </a:xfrm>
          <a:prstGeom prst="rect">
            <a:avLst/>
          </a:prstGeom>
          <a:solidFill>
            <a:schemeClr val="accent4">
              <a:lumMod val="40000"/>
              <a:lumOff val="60000"/>
            </a:schemeClr>
          </a:solidFill>
        </p:spPr>
        <p:txBody>
          <a:bodyPr wrap="square">
            <a:spAutoFit/>
          </a:bodyPr>
          <a:lstStyle/>
          <a:p>
            <a:pPr lvl="0" algn="just">
              <a:lnSpc>
                <a:spcPct val="150000"/>
              </a:lnSpc>
              <a:spcBef>
                <a:spcPts val="600"/>
              </a:spcBef>
              <a:spcAft>
                <a:spcPts val="600"/>
              </a:spcAft>
            </a:pPr>
            <a:r>
              <a:rPr lang="es-CO" sz="1200" dirty="0">
                <a:latin typeface="Tw Cen MT Condensed" panose="020B0606020104020203" pitchFamily="34" charset="0"/>
                <a:ea typeface="Calibri" panose="020F0502020204030204" pitchFamily="34" charset="0"/>
                <a:cs typeface="Times New Roman" panose="02020603050405020304" pitchFamily="18" charset="0"/>
              </a:rPr>
              <a:t>Se inscribieron más de 25.000 personas para postularse y recibir un turno de atención para Feria de Vivienda 2021-I.</a:t>
            </a:r>
            <a:endParaRPr lang="es-ES" sz="1200" dirty="0">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4317357" y="5273282"/>
            <a:ext cx="2198733" cy="2031325"/>
          </a:xfrm>
          <a:prstGeom prst="rect">
            <a:avLst/>
          </a:prstGeom>
          <a:solidFill>
            <a:srgbClr val="ECE4F3"/>
          </a:solidFill>
        </p:spPr>
        <p:txBody>
          <a:bodyPr wrap="square">
            <a:spAutoFit/>
          </a:bodyPr>
          <a:lstStyle/>
          <a:p>
            <a:pPr lvl="0" algn="just">
              <a:lnSpc>
                <a:spcPct val="150000"/>
              </a:lnSpc>
              <a:spcBef>
                <a:spcPts val="600"/>
              </a:spcBef>
              <a:spcAft>
                <a:spcPts val="600"/>
              </a:spcAft>
            </a:pPr>
            <a:r>
              <a:rPr lang="es-CO" sz="1200" dirty="0">
                <a:latin typeface="Tw Cen MT Condensed" panose="020B0606020104020203" pitchFamily="34" charset="0"/>
                <a:ea typeface="Calibri" panose="020F0502020204030204" pitchFamily="34" charset="0"/>
                <a:cs typeface="Times New Roman" panose="02020603050405020304" pitchFamily="18" charset="0"/>
              </a:rPr>
              <a:t>Asistieron, atendieron y se capacitaron a más de 11.000 personas, en cuanto a: cómo tramitar un subsidio, cómo se solicita un crédito hipotecario ante una entidad bancaria, y cómo se concreta un negocio de adquisición de vivienda ante una constructora. </a:t>
            </a:r>
            <a:endParaRPr lang="es-ES" sz="1200" dirty="0">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470261" y="5887138"/>
            <a:ext cx="3740791" cy="1477328"/>
          </a:xfrm>
          <a:prstGeom prst="rect">
            <a:avLst/>
          </a:prstGeom>
          <a:solidFill>
            <a:schemeClr val="accent4">
              <a:lumMod val="40000"/>
              <a:lumOff val="60000"/>
            </a:schemeClr>
          </a:solidFill>
        </p:spPr>
        <p:txBody>
          <a:bodyPr wrap="square">
            <a:spAutoFit/>
          </a:bodyPr>
          <a:lstStyle/>
          <a:p>
            <a:pPr lvl="0" algn="just">
              <a:lnSpc>
                <a:spcPct val="150000"/>
              </a:lnSpc>
              <a:spcBef>
                <a:spcPts val="600"/>
              </a:spcBef>
              <a:spcAft>
                <a:spcPts val="600"/>
              </a:spcAft>
            </a:pPr>
            <a:r>
              <a:rPr lang="es-CO" sz="1200" dirty="0">
                <a:latin typeface="Tw Cen MT Condensed" panose="020B0606020104020203" pitchFamily="34" charset="0"/>
                <a:ea typeface="Calibri" panose="020F0502020204030204" pitchFamily="34" charset="0"/>
                <a:cs typeface="Times New Roman" panose="02020603050405020304" pitchFamily="18" charset="0"/>
              </a:rPr>
              <a:t>Se gestionaron a través de Entidades Financieras (Bancos y Cooperativas), aproximadamente 873 </a:t>
            </a:r>
            <a:r>
              <a:rPr lang="es-CO" sz="1200" dirty="0" err="1">
                <a:latin typeface="Tw Cen MT Condensed" panose="020B0606020104020203" pitchFamily="34" charset="0"/>
                <a:ea typeface="Calibri" panose="020F0502020204030204" pitchFamily="34" charset="0"/>
                <a:cs typeface="Times New Roman" panose="02020603050405020304" pitchFamily="18" charset="0"/>
              </a:rPr>
              <a:t>preaprobaciones</a:t>
            </a:r>
            <a:r>
              <a:rPr lang="es-CO" sz="1200" dirty="0">
                <a:latin typeface="Tw Cen MT Condensed" panose="020B0606020104020203" pitchFamily="34" charset="0"/>
                <a:ea typeface="Calibri" panose="020F0502020204030204" pitchFamily="34" charset="0"/>
                <a:cs typeface="Times New Roman" panose="02020603050405020304" pitchFamily="18" charset="0"/>
              </a:rPr>
              <a:t> de créditos hipotecarios con tasas preferenciales de feria a familias, como parte del cierre financiero a reunir por cada hogar en su proceso de adquisición de vivienda. Esto, representado en aproximadamente 81,371 millones de pesos. </a:t>
            </a:r>
            <a:endParaRPr lang="es-ES" sz="1200" dirty="0">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470260" y="7440285"/>
            <a:ext cx="3740791" cy="646331"/>
          </a:xfrm>
          <a:prstGeom prst="rect">
            <a:avLst/>
          </a:prstGeom>
          <a:solidFill>
            <a:srgbClr val="ECE4F3"/>
          </a:solidFill>
        </p:spPr>
        <p:txBody>
          <a:bodyPr wrap="square">
            <a:spAutoFit/>
          </a:bodyPr>
          <a:lstStyle/>
          <a:p>
            <a:pPr lvl="0" algn="just">
              <a:lnSpc>
                <a:spcPct val="150000"/>
              </a:lnSpc>
              <a:spcBef>
                <a:spcPts val="600"/>
              </a:spcBef>
              <a:spcAft>
                <a:spcPts val="600"/>
              </a:spcAft>
            </a:pPr>
            <a:r>
              <a:rPr lang="es-CO" sz="1200" dirty="0">
                <a:latin typeface="Tw Cen MT Condensed" panose="020B0606020104020203" pitchFamily="34" charset="0"/>
                <a:ea typeface="Calibri" panose="020F0502020204030204" pitchFamily="34" charset="0"/>
                <a:cs typeface="Times New Roman" panose="02020603050405020304" pitchFamily="18" charset="0"/>
              </a:rPr>
              <a:t>Se gestionó la separación de 1129 unidades de vivienda VIP y VIS, lo cual equivale a más de 91,449 millones de pesos. </a:t>
            </a:r>
            <a:endParaRPr lang="es-ES" sz="1200" dirty="0">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8" name="Rectángulo 17"/>
          <p:cNvSpPr/>
          <p:nvPr/>
        </p:nvSpPr>
        <p:spPr>
          <a:xfrm>
            <a:off x="4317357" y="7326715"/>
            <a:ext cx="2198733" cy="1477328"/>
          </a:xfrm>
          <a:prstGeom prst="rect">
            <a:avLst/>
          </a:prstGeom>
          <a:solidFill>
            <a:srgbClr val="C9EAEA"/>
          </a:solidFill>
        </p:spPr>
        <p:txBody>
          <a:bodyPr wrap="square">
            <a:spAutoFit/>
          </a:bodyPr>
          <a:lstStyle/>
          <a:p>
            <a:pPr lvl="0" algn="just">
              <a:lnSpc>
                <a:spcPct val="150000"/>
              </a:lnSpc>
              <a:spcBef>
                <a:spcPts val="600"/>
              </a:spcBef>
              <a:spcAft>
                <a:spcPts val="600"/>
              </a:spcAft>
            </a:pPr>
            <a:r>
              <a:rPr lang="es-CO" sz="1200" dirty="0">
                <a:latin typeface="Tw Cen MT Condensed" panose="020B0606020104020203" pitchFamily="34" charset="0"/>
                <a:ea typeface="Calibri" panose="020F0502020204030204" pitchFamily="34" charset="0"/>
                <a:cs typeface="Times New Roman" panose="02020603050405020304" pitchFamily="18" charset="0"/>
              </a:rPr>
              <a:t>Se capacitaron mediante el programa de Educación e Inclusión Financiera a 608 personas, con el fin de que éstas se eduquen en finanzas, se bancaricen y logren un cierre financiero.</a:t>
            </a:r>
            <a:endParaRPr lang="es-ES" sz="1200" dirty="0">
              <a:latin typeface="Tw Cen MT Condensed" panose="020B0606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5548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C48866B-19BA-A9BC-F44F-DF98FE748F6A}"/>
              </a:ext>
            </a:extLst>
          </p:cNvPr>
          <p:cNvSpPr txBox="1"/>
          <p:nvPr/>
        </p:nvSpPr>
        <p:spPr>
          <a:xfrm>
            <a:off x="1288870" y="277728"/>
            <a:ext cx="4491445" cy="461665"/>
          </a:xfrm>
          <a:prstGeom prst="rect">
            <a:avLst/>
          </a:prstGeom>
          <a:noFill/>
        </p:spPr>
        <p:txBody>
          <a:bodyPr wrap="square" lIns="91440" tIns="45720" rIns="91440" bIns="45720" anchor="t">
            <a:spAutoFit/>
          </a:bodyPr>
          <a:lstStyle/>
          <a:p>
            <a:pPr algn="ctr"/>
            <a:r>
              <a:rPr lang="es-CO" sz="2400" b="1">
                <a:solidFill>
                  <a:srgbClr val="EE7F48"/>
                </a:solidFill>
                <a:effectLst/>
                <a:latin typeface="Tw Cen MT Condensed"/>
                <a:ea typeface="Times New Roman" panose="02020603050405020304" pitchFamily="18" charset="0"/>
              </a:rPr>
              <a:t>EDUCACIÓN E INCLUSIÓN FINANCIERA</a:t>
            </a:r>
            <a:endParaRPr lang="es-CO" sz="2400">
              <a:solidFill>
                <a:srgbClr val="EE7F48"/>
              </a:solidFill>
              <a:latin typeface="Tw Cen MT Condensed"/>
            </a:endParaRPr>
          </a:p>
        </p:txBody>
      </p:sp>
      <p:sp>
        <p:nvSpPr>
          <p:cNvPr id="7" name="CuadroTexto 6">
            <a:extLst>
              <a:ext uri="{FF2B5EF4-FFF2-40B4-BE49-F238E27FC236}">
                <a16:creationId xmlns:a16="http://schemas.microsoft.com/office/drawing/2014/main" id="{DFE9624E-932D-D3A8-6581-1CFCEF9FC296}"/>
              </a:ext>
            </a:extLst>
          </p:cNvPr>
          <p:cNvSpPr txBox="1"/>
          <p:nvPr/>
        </p:nvSpPr>
        <p:spPr>
          <a:xfrm>
            <a:off x="258312" y="1021029"/>
            <a:ext cx="6341376" cy="1169551"/>
          </a:xfrm>
          <a:prstGeom prst="rect">
            <a:avLst/>
          </a:prstGeom>
          <a:noFill/>
        </p:spPr>
        <p:txBody>
          <a:bodyPr wrap="square">
            <a:spAutoFit/>
          </a:bodyPr>
          <a:lstStyle/>
          <a:p>
            <a:pPr algn="just">
              <a:spcAft>
                <a:spcPts val="800"/>
              </a:spcAft>
              <a:tabLst>
                <a:tab pos="0" algn="l"/>
              </a:tabLst>
            </a:pPr>
            <a:r>
              <a:rPr lang="es-CO" sz="1400" dirty="0">
                <a:effectLst/>
                <a:latin typeface="Tw Cen MT Condensed" panose="020B0606020104020203" pitchFamily="34" charset="0"/>
                <a:ea typeface="Century Gothic" panose="020B0502020202020204" pitchFamily="34" charset="0"/>
                <a:cs typeface="Times New Roman" panose="02020603050405020304" pitchFamily="18" charset="0"/>
              </a:rPr>
              <a:t>Iniciativa que a través de capacitaciones presenciales y virtuales; busca facilitar el acceso, a una solución de vivienda nueva, a hogares vulnerables a través de herramientas en materia de planificación y administración financiera, de tal manera que puedan manejar responsablemente las finanzas del hogar, creando hábitos de ahorro, y finalmente, conduciendo a la posibilidad de acceder a un crédito hipotecario que les permita financiar la adquisición de una vivienda nueva. </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82092082-0211-0A78-C814-C712C55987D0}"/>
              </a:ext>
            </a:extLst>
          </p:cNvPr>
          <p:cNvSpPr txBox="1"/>
          <p:nvPr/>
        </p:nvSpPr>
        <p:spPr>
          <a:xfrm>
            <a:off x="330478" y="3919664"/>
            <a:ext cx="6269209" cy="954107"/>
          </a:xfrm>
          <a:prstGeom prst="rect">
            <a:avLst/>
          </a:prstGeom>
          <a:noFill/>
        </p:spPr>
        <p:txBody>
          <a:bodyPr wrap="square" lIns="91440" tIns="45720" rIns="91440" bIns="45720" anchor="t">
            <a:spAutoFit/>
          </a:bodyPr>
          <a:lstStyle/>
          <a:p>
            <a:pPr lvl="0" algn="just"/>
            <a:r>
              <a:rPr lang="es-CO" sz="1400" b="1" dirty="0">
                <a:solidFill>
                  <a:srgbClr val="EE7F48"/>
                </a:solidFill>
                <a:effectLst/>
                <a:latin typeface="Tw Cen MT Condensed"/>
                <a:ea typeface="Times New Roman" panose="02020603050405020304" pitchFamily="18" charset="0"/>
                <a:cs typeface="Times New Roman"/>
              </a:rPr>
              <a:t>Actividades realizadas</a:t>
            </a:r>
            <a:r>
              <a:rPr lang="es-CO" sz="1400" b="1" dirty="0">
                <a:solidFill>
                  <a:srgbClr val="EE7F48"/>
                </a:solidFill>
                <a:latin typeface="Tw Cen MT Condensed"/>
                <a:ea typeface="Times New Roman" panose="02020603050405020304" pitchFamily="18" charset="0"/>
                <a:cs typeface="Times New Roman"/>
              </a:rPr>
              <a:t>:</a:t>
            </a:r>
          </a:p>
          <a:p>
            <a:pPr lvl="0" algn="just"/>
            <a:endParaRPr lang="es-CO" sz="1400" b="1"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s-CO"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rPr>
              <a:t>En el año 2021 en la modalidad presencial y virtual en las localidades de Fontibón, Kennedy, Bosa, Puente Aranda, Tunjuelito.</a:t>
            </a:r>
            <a:endParaRPr lang="es-ES"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E6160991-3203-A89D-C6C8-9B77A8A9E2DA}"/>
              </a:ext>
            </a:extLst>
          </p:cNvPr>
          <p:cNvSpPr txBox="1"/>
          <p:nvPr/>
        </p:nvSpPr>
        <p:spPr>
          <a:xfrm>
            <a:off x="258311" y="2165141"/>
            <a:ext cx="6341377" cy="1600438"/>
          </a:xfrm>
          <a:prstGeom prst="rect">
            <a:avLst/>
          </a:prstGeom>
          <a:noFill/>
        </p:spPr>
        <p:txBody>
          <a:bodyPr wrap="square" lIns="91440" tIns="45720" rIns="91440" bIns="45720" anchor="t">
            <a:spAutoFit/>
          </a:bodyPr>
          <a:lstStyle/>
          <a:p>
            <a:pPr lvl="0" algn="just"/>
            <a:r>
              <a:rPr lang="es-CO" sz="1400" b="1" dirty="0">
                <a:solidFill>
                  <a:srgbClr val="EE7F48"/>
                </a:solidFill>
                <a:effectLst/>
                <a:latin typeface="Tw Cen MT Condensed"/>
                <a:ea typeface="Times New Roman" panose="02020603050405020304" pitchFamily="18" charset="0"/>
                <a:cs typeface="Times New Roman"/>
              </a:rPr>
              <a:t>Presupuesto invertido</a:t>
            </a:r>
            <a:r>
              <a:rPr lang="es-CO" sz="1400" b="1" dirty="0">
                <a:solidFill>
                  <a:srgbClr val="EE7F48"/>
                </a:solidFill>
                <a:latin typeface="Tw Cen MT Condensed"/>
                <a:ea typeface="Times New Roman" panose="02020603050405020304" pitchFamily="18" charset="0"/>
                <a:cs typeface="Times New Roman"/>
              </a:rPr>
              <a:t>:</a:t>
            </a:r>
          </a:p>
          <a:p>
            <a:pPr lvl="0" algn="just"/>
            <a:endParaRPr lang="es-CO" sz="1400" b="1"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endParaRPr>
          </a:p>
          <a:p>
            <a:pPr marL="285750" lvl="0" indent="-285750" algn="just">
              <a:buFont typeface="Arial" panose="020B0604020202020204" pitchFamily="34" charset="0"/>
              <a:buChar char="•"/>
            </a:pP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En la vigencia 2021 el programa se desarrolló mediante un contrato suscrito entre la Secretaría Distrital del Hábitat y el Consorcio Beta-</a:t>
            </a:r>
            <a:r>
              <a:rPr lang="es-CO" sz="1400" dirty="0" err="1">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Incap</a:t>
            </a: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a:t>
            </a:r>
            <a:endParaRPr lang="es-CO" sz="1400" dirty="0">
              <a:latin typeface="Tw Cen MT Condensed" panose="020B0606020104020203" pitchFamily="34" charset="0"/>
              <a:ea typeface="Century Gothic" panose="020B0502020202020204" pitchFamily="34" charset="0"/>
              <a:cs typeface="Times New Roman" panose="02020603050405020304" pitchFamily="18" charset="0"/>
            </a:endParaRPr>
          </a:p>
          <a:p>
            <a:pPr marL="285750" lvl="0" indent="-285750" algn="just">
              <a:buFont typeface="Arial" panose="020B0604020202020204" pitchFamily="34" charset="0"/>
              <a:buChar char="•"/>
            </a:pPr>
            <a:endPar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endParaRPr>
          </a:p>
          <a:p>
            <a:pPr marL="285750" lvl="0" indent="-285750" algn="just">
              <a:buFont typeface="Arial" panose="020B0604020202020204" pitchFamily="34" charset="0"/>
              <a:buChar char="•"/>
            </a:pP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Para el 2022 el programa cuenta con un presupuesto basado en el recurso humano, el cual desarrollará el programa dentro de la Subdirección de Recursos Privados.</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4E036D5-BCE6-3E2C-2E5D-D42649E60883}"/>
              </a:ext>
            </a:extLst>
          </p:cNvPr>
          <p:cNvSpPr txBox="1"/>
          <p:nvPr/>
        </p:nvSpPr>
        <p:spPr>
          <a:xfrm>
            <a:off x="330477" y="6938204"/>
            <a:ext cx="6269209" cy="984885"/>
          </a:xfrm>
          <a:prstGeom prst="rect">
            <a:avLst/>
          </a:prstGeom>
          <a:noFill/>
        </p:spPr>
        <p:txBody>
          <a:bodyPr wrap="square" lIns="91440" tIns="45720" rIns="91440" bIns="45720" anchor="t">
            <a:spAutoFit/>
          </a:bodyPr>
          <a:lstStyle/>
          <a:p>
            <a:pPr lvl="0" algn="just"/>
            <a:r>
              <a:rPr lang="es-CO" sz="1600" b="1" dirty="0">
                <a:solidFill>
                  <a:srgbClr val="EE7F48"/>
                </a:solidFill>
                <a:effectLst/>
                <a:latin typeface="Tw Cen MT Condensed"/>
                <a:ea typeface="Times New Roman" panose="02020603050405020304" pitchFamily="18" charset="0"/>
                <a:cs typeface="Times New Roman"/>
              </a:rPr>
              <a:t>Población beneficiada:</a:t>
            </a:r>
          </a:p>
          <a:p>
            <a:pPr lvl="0" algn="just"/>
            <a:endParaRPr lang="es-CO"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endParaRPr>
          </a:p>
          <a:p>
            <a:pPr algn="just"/>
            <a:r>
              <a:rPr lang="es-CO"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rPr>
              <a:t>Durante el 2021 se beneficiaron a 495 pertenecientes a las localidades de Fontibón, Kennedy, Bosa, Puente Aranda, Tunjuelito, mientras que en el 2022 se han beneficiado a 1120 hogares.</a:t>
            </a:r>
            <a:endParaRPr lang="es-ES"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endParaRPr>
          </a:p>
        </p:txBody>
      </p:sp>
      <p:graphicFrame>
        <p:nvGraphicFramePr>
          <p:cNvPr id="14" name="Tabla 13">
            <a:extLst>
              <a:ext uri="{FF2B5EF4-FFF2-40B4-BE49-F238E27FC236}">
                <a16:creationId xmlns:a16="http://schemas.microsoft.com/office/drawing/2014/main" id="{7479CAB8-57AA-5A83-F787-A8614670EDCA}"/>
              </a:ext>
            </a:extLst>
          </p:cNvPr>
          <p:cNvGraphicFramePr>
            <a:graphicFrameLocks noGrp="1"/>
          </p:cNvGraphicFramePr>
          <p:nvPr>
            <p:extLst>
              <p:ext uri="{D42A27DB-BD31-4B8C-83A1-F6EECF244321}">
                <p14:modId xmlns:p14="http://schemas.microsoft.com/office/powerpoint/2010/main" val="4268989367"/>
              </p:ext>
            </p:extLst>
          </p:nvPr>
        </p:nvGraphicFramePr>
        <p:xfrm>
          <a:off x="1431235" y="5123498"/>
          <a:ext cx="4134679" cy="1764033"/>
        </p:xfrm>
        <a:graphic>
          <a:graphicData uri="http://schemas.openxmlformats.org/drawingml/2006/table">
            <a:tbl>
              <a:tblPr firstRow="1" firstCol="1" bandRow="1">
                <a:tableStyleId>{5940675A-B579-460E-94D1-54222C63F5DA}</a:tableStyleId>
              </a:tblPr>
              <a:tblGrid>
                <a:gridCol w="1279064">
                  <a:extLst>
                    <a:ext uri="{9D8B030D-6E8A-4147-A177-3AD203B41FA5}">
                      <a16:colId xmlns:a16="http://schemas.microsoft.com/office/drawing/2014/main" val="2640410729"/>
                    </a:ext>
                  </a:extLst>
                </a:gridCol>
                <a:gridCol w="1067007">
                  <a:extLst>
                    <a:ext uri="{9D8B030D-6E8A-4147-A177-3AD203B41FA5}">
                      <a16:colId xmlns:a16="http://schemas.microsoft.com/office/drawing/2014/main" val="3681906224"/>
                    </a:ext>
                  </a:extLst>
                </a:gridCol>
                <a:gridCol w="901259">
                  <a:extLst>
                    <a:ext uri="{9D8B030D-6E8A-4147-A177-3AD203B41FA5}">
                      <a16:colId xmlns:a16="http://schemas.microsoft.com/office/drawing/2014/main" val="2709248033"/>
                    </a:ext>
                  </a:extLst>
                </a:gridCol>
                <a:gridCol w="887349">
                  <a:extLst>
                    <a:ext uri="{9D8B030D-6E8A-4147-A177-3AD203B41FA5}">
                      <a16:colId xmlns:a16="http://schemas.microsoft.com/office/drawing/2014/main" val="20003"/>
                    </a:ext>
                  </a:extLst>
                </a:gridCol>
              </a:tblGrid>
              <a:tr h="425459">
                <a:tc>
                  <a:txBody>
                    <a:bodyPr/>
                    <a:lstStyle/>
                    <a:p>
                      <a:pPr algn="ctr">
                        <a:lnSpc>
                          <a:spcPct val="107000"/>
                        </a:lnSpc>
                        <a:spcAft>
                          <a:spcPts val="800"/>
                        </a:spcAft>
                      </a:pPr>
                      <a:r>
                        <a:rPr lang="es-MX" sz="1400" b="1" dirty="0">
                          <a:solidFill>
                            <a:schemeClr val="bg1"/>
                          </a:solidFill>
                          <a:effectLst/>
                          <a:latin typeface="Tw Cen MT Condensed" panose="020B0606020104020203" pitchFamily="34" charset="0"/>
                        </a:rPr>
                        <a:t>Localidad</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MX" sz="1400" b="1" dirty="0">
                          <a:solidFill>
                            <a:schemeClr val="bg1"/>
                          </a:solidFill>
                          <a:effectLst/>
                          <a:latin typeface="Tw Cen MT Condensed" panose="020B0606020104020203" pitchFamily="34" charset="0"/>
                        </a:rPr>
                        <a:t>Inscritos 2021</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MX" sz="1400" b="1" dirty="0">
                          <a:solidFill>
                            <a:schemeClr val="bg1"/>
                          </a:solidFill>
                          <a:effectLst/>
                          <a:latin typeface="Tw Cen MT Condensed" panose="020B0606020104020203" pitchFamily="34" charset="0"/>
                        </a:rPr>
                        <a:t>Inscritos 2022</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CO" sz="1400" b="1" dirty="0">
                          <a:solidFill>
                            <a:schemeClr val="bg1"/>
                          </a:solidFill>
                          <a:effectLst/>
                          <a:latin typeface="Tw Cen MT Condensed" panose="020B0606020104020203" pitchFamily="34" charset="0"/>
                        </a:rPr>
                        <a:t>Total</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extLst>
                  <a:ext uri="{0D108BD9-81ED-4DB2-BD59-A6C34878D82A}">
                    <a16:rowId xmlns:a16="http://schemas.microsoft.com/office/drawing/2014/main" val="712956898"/>
                  </a:ext>
                </a:extLst>
              </a:tr>
              <a:tr h="208506">
                <a:tc>
                  <a:txBody>
                    <a:bodyPr/>
                    <a:lstStyle/>
                    <a:p>
                      <a:pPr algn="l">
                        <a:lnSpc>
                          <a:spcPct val="107000"/>
                        </a:lnSpc>
                        <a:spcAft>
                          <a:spcPts val="800"/>
                        </a:spcAft>
                      </a:pPr>
                      <a:r>
                        <a:rPr lang="es-MX" sz="1400" b="1" dirty="0">
                          <a:solidFill>
                            <a:schemeClr val="bg1"/>
                          </a:solidFill>
                          <a:effectLst/>
                          <a:latin typeface="Tw Cen MT Condensed" panose="020B0606020104020203" pitchFamily="34" charset="0"/>
                        </a:rPr>
                        <a:t>Fontibón</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CO" sz="1400" dirty="0">
                          <a:effectLst/>
                          <a:latin typeface="Tw Cen MT Condensed" panose="020B0606020104020203" pitchFamily="34" charset="0"/>
                        </a:rPr>
                        <a:t>44</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0</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44</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2664727231"/>
                  </a:ext>
                </a:extLst>
              </a:tr>
              <a:tr h="208506">
                <a:tc>
                  <a:txBody>
                    <a:bodyPr/>
                    <a:lstStyle/>
                    <a:p>
                      <a:pPr algn="l">
                        <a:lnSpc>
                          <a:spcPct val="107000"/>
                        </a:lnSpc>
                        <a:spcAft>
                          <a:spcPts val="800"/>
                        </a:spcAft>
                      </a:pPr>
                      <a:r>
                        <a:rPr lang="es-MX" sz="1400" b="1" dirty="0">
                          <a:solidFill>
                            <a:schemeClr val="bg1"/>
                          </a:solidFill>
                          <a:effectLst/>
                          <a:latin typeface="Tw Cen MT Condensed" panose="020B0606020104020203" pitchFamily="34" charset="0"/>
                        </a:rPr>
                        <a:t>Kennedy</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CO" sz="1400" dirty="0">
                          <a:effectLst/>
                          <a:latin typeface="Tw Cen MT Condensed" panose="020B0606020104020203" pitchFamily="34" charset="0"/>
                        </a:rPr>
                        <a:t>162</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246</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408</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1475503309"/>
                  </a:ext>
                </a:extLst>
              </a:tr>
              <a:tr h="208506">
                <a:tc>
                  <a:txBody>
                    <a:bodyPr/>
                    <a:lstStyle/>
                    <a:p>
                      <a:pPr algn="l">
                        <a:lnSpc>
                          <a:spcPct val="107000"/>
                        </a:lnSpc>
                        <a:spcAft>
                          <a:spcPts val="800"/>
                        </a:spcAft>
                      </a:pPr>
                      <a:r>
                        <a:rPr lang="es-MX" sz="1400" b="1" dirty="0">
                          <a:solidFill>
                            <a:schemeClr val="bg1"/>
                          </a:solidFill>
                          <a:effectLst/>
                          <a:latin typeface="Tw Cen MT Condensed" panose="020B0606020104020203" pitchFamily="34" charset="0"/>
                        </a:rPr>
                        <a:t>Bosa</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CO" sz="1400" dirty="0">
                          <a:effectLst/>
                          <a:latin typeface="Tw Cen MT Condensed" panose="020B0606020104020203" pitchFamily="34" charset="0"/>
                        </a:rPr>
                        <a:t>236</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874</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1110</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863490105"/>
                  </a:ext>
                </a:extLst>
              </a:tr>
              <a:tr h="194089">
                <a:tc>
                  <a:txBody>
                    <a:bodyPr/>
                    <a:lstStyle/>
                    <a:p>
                      <a:pPr algn="l">
                        <a:lnSpc>
                          <a:spcPct val="107000"/>
                        </a:lnSpc>
                        <a:spcAft>
                          <a:spcPts val="800"/>
                        </a:spcAft>
                      </a:pPr>
                      <a:r>
                        <a:rPr lang="es-CO" sz="1400" b="1" dirty="0">
                          <a:solidFill>
                            <a:schemeClr val="bg1"/>
                          </a:solidFill>
                          <a:effectLst/>
                          <a:latin typeface="Tw Cen MT Condensed" panose="020B0606020104020203" pitchFamily="34" charset="0"/>
                        </a:rPr>
                        <a:t>Puente Aranda</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CO" sz="1400" dirty="0">
                          <a:effectLst/>
                          <a:latin typeface="Tw Cen MT Condensed" panose="020B0606020104020203" pitchFamily="34" charset="0"/>
                        </a:rPr>
                        <a:t>24</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0</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24</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3960407202"/>
                  </a:ext>
                </a:extLst>
              </a:tr>
              <a:tr h="208506">
                <a:tc>
                  <a:txBody>
                    <a:bodyPr/>
                    <a:lstStyle/>
                    <a:p>
                      <a:pPr algn="l">
                        <a:lnSpc>
                          <a:spcPct val="107000"/>
                        </a:lnSpc>
                        <a:spcAft>
                          <a:spcPts val="800"/>
                        </a:spcAft>
                      </a:pPr>
                      <a:r>
                        <a:rPr lang="es-MX" sz="1400" b="1" dirty="0">
                          <a:solidFill>
                            <a:schemeClr val="bg1"/>
                          </a:solidFill>
                          <a:effectLst/>
                          <a:latin typeface="Tw Cen MT Condensed" panose="020B0606020104020203" pitchFamily="34" charset="0"/>
                        </a:rPr>
                        <a:t>Tunjuelito </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CO" sz="1400" dirty="0">
                          <a:effectLst/>
                          <a:latin typeface="Tw Cen MT Condensed" panose="020B0606020104020203" pitchFamily="34" charset="0"/>
                        </a:rPr>
                        <a:t>29</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0</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dirty="0">
                          <a:effectLst/>
                          <a:latin typeface="Tw Cen MT Condensed" panose="020B0606020104020203" pitchFamily="34" charset="0"/>
                        </a:rPr>
                        <a:t>29</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2954220545"/>
                  </a:ext>
                </a:extLst>
              </a:tr>
              <a:tr h="208506">
                <a:tc>
                  <a:txBody>
                    <a:bodyPr/>
                    <a:lstStyle/>
                    <a:p>
                      <a:pPr algn="ctr">
                        <a:lnSpc>
                          <a:spcPct val="107000"/>
                        </a:lnSpc>
                        <a:spcAft>
                          <a:spcPts val="800"/>
                        </a:spcAft>
                      </a:pPr>
                      <a:r>
                        <a:rPr lang="es-MX" sz="1400" b="1" dirty="0">
                          <a:solidFill>
                            <a:schemeClr val="bg1"/>
                          </a:solidFill>
                          <a:effectLst/>
                          <a:latin typeface="Tw Cen MT Condensed" panose="020B0606020104020203" pitchFamily="34" charset="0"/>
                        </a:rPr>
                        <a:t>Total </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solidFill>
                  </a:tcPr>
                </a:tc>
                <a:tc>
                  <a:txBody>
                    <a:bodyPr/>
                    <a:lstStyle/>
                    <a:p>
                      <a:pPr algn="ctr">
                        <a:lnSpc>
                          <a:spcPct val="107000"/>
                        </a:lnSpc>
                        <a:spcAft>
                          <a:spcPts val="800"/>
                        </a:spcAft>
                      </a:pPr>
                      <a:r>
                        <a:rPr lang="es-CO" sz="1400" b="1" dirty="0">
                          <a:effectLst/>
                          <a:latin typeface="Tw Cen MT Condensed" panose="020B0606020104020203" pitchFamily="34" charset="0"/>
                        </a:rPr>
                        <a:t>495</a:t>
                      </a:r>
                      <a:endParaRPr lang="es-CO" sz="14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b="1" dirty="0">
                          <a:effectLst/>
                          <a:latin typeface="Tw Cen MT Condensed" panose="020B0606020104020203" pitchFamily="34" charset="0"/>
                        </a:rPr>
                        <a:t>1120</a:t>
                      </a:r>
                      <a:endParaRPr lang="es-CO" sz="14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tc>
                  <a:txBody>
                    <a:bodyPr/>
                    <a:lstStyle/>
                    <a:p>
                      <a:pPr algn="ctr">
                        <a:lnSpc>
                          <a:spcPct val="107000"/>
                        </a:lnSpc>
                        <a:spcAft>
                          <a:spcPts val="800"/>
                        </a:spcAft>
                      </a:pPr>
                      <a:r>
                        <a:rPr lang="es-CO" sz="1400" b="1" dirty="0">
                          <a:effectLst/>
                          <a:latin typeface="Tw Cen MT Condensed" panose="020B0606020104020203" pitchFamily="34" charset="0"/>
                        </a:rPr>
                        <a:t>1615</a:t>
                      </a:r>
                      <a:endParaRPr lang="es-CO" sz="1400" b="1"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69021">
                        <a:alpha val="14000"/>
                      </a:srgbClr>
                    </a:solidFill>
                  </a:tcPr>
                </a:tc>
                <a:extLst>
                  <a:ext uri="{0D108BD9-81ED-4DB2-BD59-A6C34878D82A}">
                    <a16:rowId xmlns:a16="http://schemas.microsoft.com/office/drawing/2014/main" val="2180710923"/>
                  </a:ext>
                </a:extLst>
              </a:tr>
            </a:tbl>
          </a:graphicData>
        </a:graphic>
      </p:graphicFrame>
      <p:sp>
        <p:nvSpPr>
          <p:cNvPr id="15" name="Rectangle 1">
            <a:extLst>
              <a:ext uri="{FF2B5EF4-FFF2-40B4-BE49-F238E27FC236}">
                <a16:creationId xmlns:a16="http://schemas.microsoft.com/office/drawing/2014/main" id="{DEF09D12-1B8F-1AFA-70B7-8196A51DF1A4}"/>
              </a:ext>
            </a:extLst>
          </p:cNvPr>
          <p:cNvSpPr>
            <a:spLocks noChangeArrowheads="1"/>
          </p:cNvSpPr>
          <p:nvPr/>
        </p:nvSpPr>
        <p:spPr bwMode="auto">
          <a:xfrm>
            <a:off x="2533085" y="4801098"/>
            <a:ext cx="22739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400" b="1"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Inscritos </a:t>
            </a:r>
            <a:r>
              <a:rPr lang="es-CO" altLang="es-CO" sz="1400" b="1" i="1"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por localidades</a:t>
            </a:r>
            <a:endParaRPr kumimoji="0" lang="es-CO" altLang="es-CO" sz="600" b="0" i="0" u="none" strike="noStrike" cap="none" normalizeH="0" baseline="0" dirty="0">
              <a:ln>
                <a:noFill/>
              </a:ln>
              <a:solidFill>
                <a:schemeClr val="tx1"/>
              </a:solidFill>
              <a:effectLst/>
            </a:endParaRPr>
          </a:p>
        </p:txBody>
      </p:sp>
      <p:pic>
        <p:nvPicPr>
          <p:cNvPr id="10" name="Imagen 9">
            <a:extLst>
              <a:ext uri="{FF2B5EF4-FFF2-40B4-BE49-F238E27FC236}">
                <a16:creationId xmlns:a16="http://schemas.microsoft.com/office/drawing/2014/main" id="{A35C95F1-2563-D348-A2AA-6642E7286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2635445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8464D-12D8-86D0-E894-919C6236C060}"/>
              </a:ext>
            </a:extLst>
          </p:cNvPr>
          <p:cNvSpPr/>
          <p:nvPr/>
        </p:nvSpPr>
        <p:spPr>
          <a:xfrm>
            <a:off x="679269" y="7611641"/>
            <a:ext cx="6178731" cy="676016"/>
          </a:xfrm>
          <a:prstGeom prst="rect">
            <a:avLst/>
          </a:prstGeom>
          <a:solidFill>
            <a:srgbClr val="F1B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400" dirty="0">
                <a:solidFill>
                  <a:srgbClr val="5A4A99"/>
                </a:solidFill>
                <a:latin typeface="Tw Cen MT Condensed" panose="020B0606020104020203" pitchFamily="34" charset="0"/>
              </a:rPr>
              <a:t>El desarrollo de la jornada fue posible gracias a alianzas público – privadas, en las cuales participaron empresas como: Fundación Jaime Duque, Constructora Bolívar, TIGO, </a:t>
            </a:r>
            <a:r>
              <a:rPr lang="es-CO" sz="1400" dirty="0" err="1">
                <a:solidFill>
                  <a:srgbClr val="5A4A99"/>
                </a:solidFill>
                <a:latin typeface="Tw Cen MT Condensed" panose="020B0606020104020203" pitchFamily="34" charset="0"/>
              </a:rPr>
              <a:t>Cencosud</a:t>
            </a:r>
            <a:r>
              <a:rPr lang="es-CO" sz="1400" dirty="0">
                <a:solidFill>
                  <a:srgbClr val="5A4A99"/>
                </a:solidFill>
                <a:latin typeface="Tw Cen MT Condensed" panose="020B0606020104020203" pitchFamily="34" charset="0"/>
              </a:rPr>
              <a:t>, Uganda y FUGA.</a:t>
            </a:r>
            <a:endParaRPr lang="es-ES" sz="1400" dirty="0">
              <a:solidFill>
                <a:srgbClr val="5A4A99"/>
              </a:solidFill>
              <a:latin typeface="Tw Cen MT Condensed" panose="020B0606020104020203" pitchFamily="34" charset="0"/>
            </a:endParaRPr>
          </a:p>
        </p:txBody>
      </p:sp>
      <p:sp>
        <p:nvSpPr>
          <p:cNvPr id="3" name="CuadroTexto 2">
            <a:extLst>
              <a:ext uri="{FF2B5EF4-FFF2-40B4-BE49-F238E27FC236}">
                <a16:creationId xmlns:a16="http://schemas.microsoft.com/office/drawing/2014/main" id="{3274EC9F-F8DB-5B18-8FC5-DAC56E508FBE}"/>
              </a:ext>
            </a:extLst>
          </p:cNvPr>
          <p:cNvSpPr txBox="1"/>
          <p:nvPr/>
        </p:nvSpPr>
        <p:spPr>
          <a:xfrm>
            <a:off x="940526" y="216766"/>
            <a:ext cx="5103223" cy="830997"/>
          </a:xfrm>
          <a:prstGeom prst="rect">
            <a:avLst/>
          </a:prstGeom>
          <a:noFill/>
        </p:spPr>
        <p:txBody>
          <a:bodyPr wrap="square">
            <a:spAutoFit/>
          </a:bodyPr>
          <a:lstStyle/>
          <a:p>
            <a:pPr algn="ctr"/>
            <a:r>
              <a:rPr lang="es-ES" sz="2400" b="1" i="0" u="none" strike="noStrike">
                <a:solidFill>
                  <a:srgbClr val="1F957E"/>
                </a:solidFill>
                <a:effectLst/>
                <a:latin typeface="Tw Cen MT Condensed" panose="020B0606020104020203" pitchFamily="34" charset="0"/>
              </a:rPr>
              <a:t>INFANCIA &amp; HABITAT  </a:t>
            </a:r>
          </a:p>
          <a:p>
            <a:pPr algn="ctr"/>
            <a:r>
              <a:rPr lang="es-ES" sz="2400" b="1" i="0" u="none" strike="noStrike">
                <a:solidFill>
                  <a:srgbClr val="1F957E"/>
                </a:solidFill>
                <a:effectLst/>
                <a:latin typeface="Tw Cen MT Condensed" panose="020B0606020104020203" pitchFamily="34" charset="0"/>
              </a:rPr>
              <a:t>Proyecto: Reciclando, Cuido Mi Planeta.</a:t>
            </a:r>
            <a:endParaRPr lang="es-CO" sz="2400"/>
          </a:p>
        </p:txBody>
      </p:sp>
      <p:sp>
        <p:nvSpPr>
          <p:cNvPr id="5" name="CuadroTexto 4">
            <a:extLst>
              <a:ext uri="{FF2B5EF4-FFF2-40B4-BE49-F238E27FC236}">
                <a16:creationId xmlns:a16="http://schemas.microsoft.com/office/drawing/2014/main" id="{430A94CF-AAD2-115D-9B6C-87F4AB47793F}"/>
              </a:ext>
            </a:extLst>
          </p:cNvPr>
          <p:cNvSpPr txBox="1"/>
          <p:nvPr/>
        </p:nvSpPr>
        <p:spPr>
          <a:xfrm>
            <a:off x="278674" y="1034517"/>
            <a:ext cx="6370320" cy="1169551"/>
          </a:xfrm>
          <a:prstGeom prst="rect">
            <a:avLst/>
          </a:prstGeom>
          <a:noFill/>
        </p:spPr>
        <p:txBody>
          <a:bodyPr wrap="square">
            <a:spAutoFit/>
          </a:bodyPr>
          <a:lstStyle/>
          <a:p>
            <a:pPr algn="just"/>
            <a:r>
              <a:rPr lang="es-ES" sz="1400" b="0" i="0" u="none" strike="noStrike" dirty="0">
                <a:effectLst/>
                <a:latin typeface="Tw Cen MT Condensed" panose="020B0606020104020203" pitchFamily="34" charset="0"/>
              </a:rPr>
              <a:t>Es un programa que busca estimular en los niños, niñas y sus cuidadores una cultura ambiental, extender conocimiento sobre el reciclaje y cambiar las percepciones y los valores que se tienen frente a los residuos desde temprana edad; fundamentado en el potencial que tiene todo residuo en ser recuperado, reciclado y reutilizado, asimismo de la importancia y el manejo adecuado del agua, </a:t>
            </a:r>
            <a:r>
              <a:rPr lang="es-CO" sz="1400" dirty="0">
                <a:latin typeface="Tw Cen MT Condensed" panose="020B0606020104020203" pitchFamily="34" charset="0"/>
              </a:rPr>
              <a:t>cambiando la percepción de como consumimos, generamos y disponemos, entre otros.</a:t>
            </a:r>
          </a:p>
        </p:txBody>
      </p:sp>
      <p:sp>
        <p:nvSpPr>
          <p:cNvPr id="4" name="Rectángulo 3"/>
          <p:cNvSpPr/>
          <p:nvPr/>
        </p:nvSpPr>
        <p:spPr>
          <a:xfrm>
            <a:off x="280353" y="2204068"/>
            <a:ext cx="6370320" cy="1600438"/>
          </a:xfrm>
          <a:prstGeom prst="rect">
            <a:avLst/>
          </a:prstGeom>
        </p:spPr>
        <p:txBody>
          <a:bodyPr wrap="square">
            <a:spAutoFit/>
          </a:bodyPr>
          <a:lstStyle/>
          <a:p>
            <a:pPr algn="just">
              <a:spcAft>
                <a:spcPts val="0"/>
              </a:spcAft>
            </a:pPr>
            <a:r>
              <a:rPr lang="es-CO" sz="1400" dirty="0">
                <a:latin typeface="Tw Cen MT Condensed" panose="020B0606020104020203" pitchFamily="34" charset="0"/>
                <a:ea typeface="Century Gothic" panose="020B0502020202020204" pitchFamily="34" charset="0"/>
                <a:cs typeface="Times New Roman" panose="02020603050405020304" pitchFamily="18" charset="0"/>
              </a:rPr>
              <a:t>El pasado sábado de 7 mayo del presente año se realizó el lanzamiento del proyecto convocando a niños, niñas y cuidadores del proyecto Parques de Bogotá Avellana con apoyo de la Constructora Bolívar y el proyecto Bosa Porvenir de la localidad de Bosa. Se llevo a cabo en “El muelle” de la FUGA donde se realizaron talleres de manejo de residuos y cultura ambiental liderado por TIGO y un recorrido por la exposición “Encuentro: anhelos de observación y escucha”. Además, la jornada estuvo acompañada de un divertido encuentro entre los niños y niñas con “la niña eco” de la Secretaría Distrital del Hábitat, con refrigerios, obsequios y rifas. Con estas acciones, estamos creando cultura ciudadana ambiental en los niños y sus familias, para mitigar el cambio climático con estas pequeñas acciones.  </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221968" y="3835153"/>
            <a:ext cx="3429000" cy="338554"/>
          </a:xfrm>
          <a:prstGeom prst="rect">
            <a:avLst/>
          </a:prstGeom>
        </p:spPr>
        <p:txBody>
          <a:bodyPr>
            <a:spAutoFit/>
          </a:bodyPr>
          <a:lstStyle/>
          <a:p>
            <a:r>
              <a:rPr lang="es-CO" sz="1600" b="1" dirty="0">
                <a:solidFill>
                  <a:srgbClr val="299E89"/>
                </a:solidFill>
                <a:latin typeface="Tw Cen MT Condensed"/>
                <a:ea typeface="Times New Roman" panose="02020603050405020304" pitchFamily="18" charset="0"/>
                <a:cs typeface="Times New Roman"/>
              </a:rPr>
              <a:t>Hogares beneficiarios por el Piloto Bosa</a:t>
            </a:r>
            <a:r>
              <a:rPr lang="es-CO" sz="1400" b="1" dirty="0">
                <a:solidFill>
                  <a:srgbClr val="299E89"/>
                </a:solidFill>
                <a:latin typeface="Tw Cen MT Condensed"/>
                <a:ea typeface="Times New Roman" panose="02020603050405020304" pitchFamily="18" charset="0"/>
                <a:cs typeface="Times New Roman"/>
              </a:rPr>
              <a:t>.</a:t>
            </a:r>
            <a:endParaRPr lang="es-ES" sz="1400" b="1" dirty="0">
              <a:solidFill>
                <a:srgbClr val="299E89"/>
              </a:solidFill>
              <a:latin typeface="Tw Cen MT Condensed"/>
              <a:ea typeface="Times New Roman" panose="02020603050405020304" pitchFamily="18" charset="0"/>
              <a:cs typeface="Times New Roman"/>
            </a:endParaRPr>
          </a:p>
        </p:txBody>
      </p:sp>
      <p:graphicFrame>
        <p:nvGraphicFramePr>
          <p:cNvPr id="8" name="Tabla 7"/>
          <p:cNvGraphicFramePr>
            <a:graphicFrameLocks noGrp="1"/>
          </p:cNvGraphicFramePr>
          <p:nvPr>
            <p:extLst>
              <p:ext uri="{D42A27DB-BD31-4B8C-83A1-F6EECF244321}">
                <p14:modId xmlns:p14="http://schemas.microsoft.com/office/powerpoint/2010/main" val="1777610747"/>
              </p:ext>
            </p:extLst>
          </p:nvPr>
        </p:nvGraphicFramePr>
        <p:xfrm>
          <a:off x="278675" y="4258955"/>
          <a:ext cx="2698105" cy="951676"/>
        </p:xfrm>
        <a:graphic>
          <a:graphicData uri="http://schemas.openxmlformats.org/drawingml/2006/table">
            <a:tbl>
              <a:tblPr firstRow="1" firstCol="1" bandRow="1">
                <a:tableStyleId>{5940675A-B579-460E-94D1-54222C63F5DA}</a:tableStyleId>
              </a:tblPr>
              <a:tblGrid>
                <a:gridCol w="854998">
                  <a:extLst>
                    <a:ext uri="{9D8B030D-6E8A-4147-A177-3AD203B41FA5}">
                      <a16:colId xmlns:a16="http://schemas.microsoft.com/office/drawing/2014/main" val="20000"/>
                    </a:ext>
                  </a:extLst>
                </a:gridCol>
                <a:gridCol w="1843107">
                  <a:extLst>
                    <a:ext uri="{9D8B030D-6E8A-4147-A177-3AD203B41FA5}">
                      <a16:colId xmlns:a16="http://schemas.microsoft.com/office/drawing/2014/main" val="20001"/>
                    </a:ext>
                  </a:extLst>
                </a:gridCol>
              </a:tblGrid>
              <a:tr h="237919">
                <a:tc>
                  <a:txBody>
                    <a:bodyPr/>
                    <a:lstStyle/>
                    <a:p>
                      <a:pPr algn="ctr">
                        <a:lnSpc>
                          <a:spcPct val="107000"/>
                        </a:lnSpc>
                        <a:spcAft>
                          <a:spcPts val="0"/>
                        </a:spcAft>
                      </a:pPr>
                      <a:r>
                        <a:rPr lang="es-CO" sz="1400" b="1" dirty="0">
                          <a:solidFill>
                            <a:schemeClr val="bg1"/>
                          </a:solidFill>
                          <a:effectLst/>
                          <a:latin typeface="Tw Cen MT Condensed" panose="020B0606020104020203" pitchFamily="34" charset="0"/>
                        </a:rPr>
                        <a:t>Localidad</a:t>
                      </a:r>
                      <a:endParaRPr lang="es-ES" sz="12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7000"/>
                        </a:lnSpc>
                        <a:spcAft>
                          <a:spcPts val="0"/>
                        </a:spcAft>
                      </a:pPr>
                      <a:r>
                        <a:rPr lang="es-CO" sz="1400" b="1" dirty="0">
                          <a:solidFill>
                            <a:schemeClr val="bg1"/>
                          </a:solidFill>
                          <a:effectLst/>
                          <a:latin typeface="Tw Cen MT Condensed" panose="020B0606020104020203" pitchFamily="34" charset="0"/>
                        </a:rPr>
                        <a:t>Hogares Beneficiados</a:t>
                      </a:r>
                      <a:endParaRPr lang="es-ES" sz="12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10000"/>
                  </a:ext>
                </a:extLst>
              </a:tr>
              <a:tr h="237919">
                <a:tc rowSpan="2">
                  <a:txBody>
                    <a:bodyPr/>
                    <a:lstStyle/>
                    <a:p>
                      <a:pPr algn="ctr">
                        <a:lnSpc>
                          <a:spcPct val="107000"/>
                        </a:lnSpc>
                        <a:spcAft>
                          <a:spcPts val="0"/>
                        </a:spcAft>
                      </a:pPr>
                      <a:r>
                        <a:rPr lang="es-CO" sz="1400" dirty="0">
                          <a:solidFill>
                            <a:schemeClr val="bg1"/>
                          </a:solidFill>
                          <a:effectLst/>
                          <a:latin typeface="Tw Cen MT Condensed" panose="020B0606020104020203" pitchFamily="34" charset="0"/>
                        </a:rPr>
                        <a:t>Bosa</a:t>
                      </a:r>
                      <a:endParaRPr lang="es-ES" sz="12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7000"/>
                        </a:lnSpc>
                        <a:spcAft>
                          <a:spcPts val="0"/>
                        </a:spcAft>
                      </a:pPr>
                      <a:r>
                        <a:rPr lang="es-CO" sz="1400" dirty="0">
                          <a:effectLst/>
                          <a:latin typeface="Tw Cen MT Condensed" panose="020B0606020104020203" pitchFamily="34" charset="0"/>
                        </a:rPr>
                        <a:t>40 niños y niñas</a:t>
                      </a:r>
                      <a:endParaRPr lang="es-ES"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1"/>
                  </a:ext>
                </a:extLst>
              </a:tr>
              <a:tr h="237919">
                <a:tc vMerge="1">
                  <a:txBody>
                    <a:bodyPr/>
                    <a:lstStyle/>
                    <a:p>
                      <a:endParaRPr lang="es-ES"/>
                    </a:p>
                  </a:txBody>
                  <a:tcPr/>
                </a:tc>
                <a:tc>
                  <a:txBody>
                    <a:bodyPr/>
                    <a:lstStyle/>
                    <a:p>
                      <a:pPr algn="ctr">
                        <a:lnSpc>
                          <a:spcPct val="107000"/>
                        </a:lnSpc>
                        <a:spcAft>
                          <a:spcPts val="0"/>
                        </a:spcAft>
                      </a:pPr>
                      <a:r>
                        <a:rPr lang="es-CO" sz="1400" dirty="0">
                          <a:effectLst/>
                          <a:latin typeface="Tw Cen MT Condensed" panose="020B0606020104020203" pitchFamily="34" charset="0"/>
                        </a:rPr>
                        <a:t>7 cuidadores</a:t>
                      </a:r>
                      <a:endParaRPr lang="es-ES"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2"/>
                  </a:ext>
                </a:extLst>
              </a:tr>
              <a:tr h="237919">
                <a:tc>
                  <a:txBody>
                    <a:bodyPr/>
                    <a:lstStyle/>
                    <a:p>
                      <a:pPr algn="ctr">
                        <a:lnSpc>
                          <a:spcPct val="107000"/>
                        </a:lnSpc>
                        <a:spcAft>
                          <a:spcPts val="0"/>
                        </a:spcAft>
                      </a:pPr>
                      <a:r>
                        <a:rPr lang="es-CO" sz="1400" dirty="0">
                          <a:solidFill>
                            <a:schemeClr val="bg1"/>
                          </a:solidFill>
                          <a:effectLst/>
                          <a:latin typeface="Tw Cen MT Condensed" panose="020B0606020104020203" pitchFamily="34" charset="0"/>
                        </a:rPr>
                        <a:t>TOTAL</a:t>
                      </a:r>
                      <a:endParaRPr lang="es-ES" sz="12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7000"/>
                        </a:lnSpc>
                        <a:spcAft>
                          <a:spcPts val="0"/>
                        </a:spcAft>
                      </a:pPr>
                      <a:r>
                        <a:rPr lang="es-CO" sz="1400" dirty="0">
                          <a:effectLst/>
                          <a:latin typeface="Tw Cen MT Condensed" panose="020B0606020104020203" pitchFamily="34" charset="0"/>
                        </a:rPr>
                        <a:t>40 Hogares beneficiados</a:t>
                      </a:r>
                      <a:endParaRPr lang="es-ES" sz="12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3"/>
                  </a:ext>
                </a:extLst>
              </a:tr>
            </a:tbl>
          </a:graphicData>
        </a:graphic>
      </p:graphicFrame>
      <p:sp>
        <p:nvSpPr>
          <p:cNvPr id="10" name="Rectángulo 9"/>
          <p:cNvSpPr/>
          <p:nvPr/>
        </p:nvSpPr>
        <p:spPr>
          <a:xfrm>
            <a:off x="3120926" y="4196688"/>
            <a:ext cx="3528068" cy="954107"/>
          </a:xfrm>
          <a:prstGeom prst="rect">
            <a:avLst/>
          </a:prstGeom>
        </p:spPr>
        <p:txBody>
          <a:bodyPr wrap="square">
            <a:spAutoFit/>
          </a:bodyPr>
          <a:lstStyle/>
          <a:p>
            <a:pPr algn="just">
              <a:spcAft>
                <a:spcPts val="800"/>
              </a:spcAft>
            </a:pPr>
            <a:r>
              <a:rPr lang="es-CO" sz="1400" dirty="0">
                <a:latin typeface="Tw Cen MT Condensed" panose="020B0606020104020203" pitchFamily="34" charset="0"/>
                <a:ea typeface="Century Gothic" panose="020B0502020202020204" pitchFamily="34" charset="0"/>
                <a:cs typeface="Times New Roman" panose="02020603050405020304" pitchFamily="18" charset="0"/>
              </a:rPr>
              <a:t>Particularmente para la infancia a quien va dirigido el proyecto, aprenderán a transmitir lo aprendido en las jornadas en sus ámbitos inmediatos y como cuidar de ellos mediante hábitos responsables, correcta separación de residuos entre otros.</a:t>
            </a:r>
            <a:endParaRPr lang="es-ES" sz="1400" dirty="0">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278675" y="5535312"/>
            <a:ext cx="6370320" cy="1703030"/>
          </a:xfrm>
          <a:prstGeom prst="rect">
            <a:avLst/>
          </a:prstGeom>
        </p:spPr>
        <p:txBody>
          <a:bodyPr wrap="square">
            <a:spAutoFit/>
          </a:bodyPr>
          <a:lstStyle/>
          <a:p>
            <a:pPr algn="just">
              <a:spcAft>
                <a:spcPts val="800"/>
              </a:spcAft>
              <a:tabLst>
                <a:tab pos="0" algn="l"/>
              </a:tabLst>
            </a:pPr>
            <a:r>
              <a:rPr lang="es-CO" sz="1400" dirty="0">
                <a:latin typeface="Tw Cen MT Condensed" panose="020B0606020104020203" pitchFamily="34" charset="0"/>
                <a:ea typeface="Century Gothic" panose="020B0502020202020204" pitchFamily="34" charset="0"/>
                <a:cs typeface="Times New Roman" panose="02020603050405020304" pitchFamily="18" charset="0"/>
              </a:rPr>
              <a:t>El concepto de </a:t>
            </a:r>
            <a:r>
              <a:rPr lang="es-CO" sz="1400" dirty="0" err="1">
                <a:latin typeface="Tw Cen MT Condensed" panose="020B0606020104020203" pitchFamily="34" charset="0"/>
                <a:ea typeface="Century Gothic" panose="020B0502020202020204" pitchFamily="34" charset="0"/>
                <a:cs typeface="Times New Roman" panose="02020603050405020304" pitchFamily="18" charset="0"/>
              </a:rPr>
              <a:t>Microterritorio</a:t>
            </a:r>
            <a:r>
              <a:rPr lang="es-CO" sz="1400" dirty="0">
                <a:latin typeface="Tw Cen MT Condensed" panose="020B0606020104020203" pitchFamily="34" charset="0"/>
                <a:ea typeface="Century Gothic" panose="020B0502020202020204" pitchFamily="34" charset="0"/>
                <a:cs typeface="Times New Roman" panose="02020603050405020304" pitchFamily="18" charset="0"/>
              </a:rPr>
              <a:t> consiste en la agrupación por localidades de diferentes proyectos de vivienda VIS y VIP de la Secretaría Distrital del Hábitat facilitados a familias en condición de vulnerabilidad. Generar estos espacios tiene como objetivo prestar una atención integra a las familias, donde la entrega de dichas viviendas es solo el primer paso hacia una habitabilidad inclusiva, sostenible y sobre todo con calidad de vida. </a:t>
            </a:r>
            <a:endParaRPr lang="es-ES" sz="1400" dirty="0">
              <a:latin typeface="Tw Cen MT Condensed" panose="020B0606020104020203" pitchFamily="34" charset="0"/>
              <a:ea typeface="Century Gothic" panose="020B0502020202020204" pitchFamily="34" charset="0"/>
              <a:cs typeface="Times New Roman" panose="02020603050405020304" pitchFamily="18" charset="0"/>
            </a:endParaRPr>
          </a:p>
          <a:p>
            <a:pPr algn="just">
              <a:spcAft>
                <a:spcPts val="800"/>
              </a:spcAft>
              <a:tabLst>
                <a:tab pos="0" algn="l"/>
              </a:tabLst>
            </a:pPr>
            <a:r>
              <a:rPr lang="es-CO" sz="1400" dirty="0">
                <a:latin typeface="Tw Cen MT Condensed" panose="020B0606020104020203" pitchFamily="34" charset="0"/>
                <a:ea typeface="Century Gothic" panose="020B0502020202020204" pitchFamily="34" charset="0"/>
                <a:cs typeface="Times New Roman" panose="02020603050405020304" pitchFamily="18" charset="0"/>
              </a:rPr>
              <a:t>Por lo tanto, se presta especial atención a la infancia, siendo la base de cada hogar y los más propicios para llevar el mensaje del proyecto a sus familias. Para este escenario se tiene proyectado diversos talleres y capacitaciones en alianza con diferentes actores del sector privado, buscando que el proyecto sea autosustentable. </a:t>
            </a:r>
            <a:endParaRPr lang="es-ES" sz="1400" dirty="0">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679269" y="7322567"/>
            <a:ext cx="2055243" cy="369332"/>
          </a:xfrm>
          <a:prstGeom prst="rect">
            <a:avLst/>
          </a:prstGeom>
        </p:spPr>
        <p:txBody>
          <a:bodyPr wrap="none">
            <a:spAutoFit/>
          </a:bodyPr>
          <a:lstStyle/>
          <a:p>
            <a:pPr lvl="0"/>
            <a:r>
              <a:rPr lang="es-CO" b="1" dirty="0">
                <a:solidFill>
                  <a:srgbClr val="5A4A99"/>
                </a:solidFill>
                <a:latin typeface="Tw Cen MT Condensed" panose="020B0606020104020203" pitchFamily="34" charset="0"/>
              </a:rPr>
              <a:t>Presupuesto invertido. </a:t>
            </a:r>
            <a:endParaRPr lang="es-ES" dirty="0">
              <a:solidFill>
                <a:srgbClr val="5A4A99"/>
              </a:solidFill>
              <a:latin typeface="Tw Cen MT Condensed" panose="020B0606020104020203" pitchFamily="34" charset="0"/>
            </a:endParaRPr>
          </a:p>
        </p:txBody>
      </p:sp>
      <p:pic>
        <p:nvPicPr>
          <p:cNvPr id="14" name="Imagen 13">
            <a:extLst>
              <a:ext uri="{FF2B5EF4-FFF2-40B4-BE49-F238E27FC236}">
                <a16:creationId xmlns:a16="http://schemas.microsoft.com/office/drawing/2014/main" id="{F0599E80-2DCC-C640-90BD-BF00429FD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2076304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BBAC89-F241-1022-4F51-63D174BBBE9A}"/>
              </a:ext>
            </a:extLst>
          </p:cNvPr>
          <p:cNvSpPr txBox="1"/>
          <p:nvPr/>
        </p:nvSpPr>
        <p:spPr>
          <a:xfrm>
            <a:off x="2027545" y="88050"/>
            <a:ext cx="2802909" cy="591252"/>
          </a:xfrm>
          <a:prstGeom prst="rect">
            <a:avLst/>
          </a:prstGeom>
          <a:noFill/>
        </p:spPr>
        <p:txBody>
          <a:bodyPr wrap="square" lIns="91440" tIns="45720" rIns="91440" bIns="45720" anchor="t">
            <a:spAutoFit/>
          </a:bodyPr>
          <a:lstStyle/>
          <a:p>
            <a:pPr algn="ctr">
              <a:lnSpc>
                <a:spcPct val="150000"/>
              </a:lnSpc>
              <a:spcAft>
                <a:spcPts val="800"/>
              </a:spcAft>
            </a:pPr>
            <a:r>
              <a:rPr lang="es-CO" sz="2400" b="1">
                <a:solidFill>
                  <a:srgbClr val="299E89"/>
                </a:solidFill>
                <a:effectLst/>
                <a:latin typeface="Tw Cen MT Condensed"/>
                <a:ea typeface="Times New Roman" panose="02020603050405020304" pitchFamily="18" charset="0"/>
                <a:cs typeface="Times New Roman"/>
              </a:rPr>
              <a:t>ARRIENDO SOLIDARIO</a:t>
            </a:r>
            <a:endParaRPr lang="es-CO" sz="2000">
              <a:solidFill>
                <a:srgbClr val="299E89"/>
              </a:solidFill>
              <a:effectLst/>
              <a:latin typeface="Tw Cen MT Condensed"/>
              <a:ea typeface="Calibri" panose="020F0502020204030204" pitchFamily="34" charset="0"/>
              <a:cs typeface="Times New Roman"/>
            </a:endParaRPr>
          </a:p>
        </p:txBody>
      </p:sp>
      <p:sp>
        <p:nvSpPr>
          <p:cNvPr id="5" name="CuadroTexto 4">
            <a:extLst>
              <a:ext uri="{FF2B5EF4-FFF2-40B4-BE49-F238E27FC236}">
                <a16:creationId xmlns:a16="http://schemas.microsoft.com/office/drawing/2014/main" id="{62DFCE26-9024-9D84-F1A9-5883388B203C}"/>
              </a:ext>
            </a:extLst>
          </p:cNvPr>
          <p:cNvSpPr txBox="1"/>
          <p:nvPr/>
        </p:nvSpPr>
        <p:spPr>
          <a:xfrm>
            <a:off x="470262" y="679302"/>
            <a:ext cx="6045828" cy="2388474"/>
          </a:xfrm>
          <a:prstGeom prst="rect">
            <a:avLst/>
          </a:prstGeom>
          <a:solidFill>
            <a:srgbClr val="299E89">
              <a:alpha val="14000"/>
            </a:srgbClr>
          </a:solidFill>
          <a:ln>
            <a:noFill/>
          </a:ln>
        </p:spPr>
        <p:txBody>
          <a:bodyPr wrap="square" lIns="91440" tIns="45720" rIns="91440" bIns="45720" anchor="t">
            <a:spAutoFit/>
          </a:bodyPr>
          <a:lstStyle/>
          <a:p>
            <a:pPr algn="just">
              <a:lnSpc>
                <a:spcPct val="107000"/>
              </a:lnSpc>
            </a:pPr>
            <a:r>
              <a:rPr lang="es-CO" sz="1400">
                <a:effectLst/>
                <a:latin typeface="Tw Cen MT Condensed"/>
                <a:ea typeface="Century Gothic" panose="020B0502020202020204" pitchFamily="34" charset="0"/>
                <a:cs typeface="Times New Roman"/>
              </a:rPr>
              <a:t>El programa Aporte Temporal Solidario de Arrendamiento – ATSA-, es una iniciativa distrital creada por el Decreto 145 de 2021 en su artículo 30, que busca generar mecanismos para facilitar el acceso a una solución de vivienda a hogares vulnerables en Bogotá, entregándoles un aporte en dinero cuyo propósito es apoyar de manera parcial o total el gasto en arrendamiento de hogares que por situaciones de calamidad o fuerza mayor se vean afectados en sus ingresos para acceder, mantener o continuar con su solución habitacional.</a:t>
            </a:r>
            <a:endParaRPr lang="es-CO" sz="1400">
              <a:effectLst/>
              <a:latin typeface="Tw Cen MT Condensed"/>
              <a:ea typeface="Calibri" panose="020F0502020204030204" pitchFamily="34" charset="0"/>
              <a:cs typeface="Times New Roman"/>
            </a:endParaRPr>
          </a:p>
          <a:p>
            <a:pPr marL="180340" algn="just">
              <a:lnSpc>
                <a:spcPct val="107000"/>
              </a:lnSpc>
            </a:pPr>
            <a:endParaRPr lang="es-CO" sz="1400">
              <a:effectLst/>
              <a:latin typeface="Tw Cen MT Condensed"/>
              <a:ea typeface="Calibri" panose="020F0502020204030204" pitchFamily="34" charset="0"/>
              <a:cs typeface="Times New Roman"/>
            </a:endParaRPr>
          </a:p>
          <a:p>
            <a:pPr algn="just">
              <a:lnSpc>
                <a:spcPct val="107000"/>
              </a:lnSpc>
              <a:spcAft>
                <a:spcPts val="800"/>
              </a:spcAft>
            </a:pPr>
            <a:r>
              <a:rPr lang="es-CO" sz="1400">
                <a:effectLst/>
                <a:latin typeface="Tw Cen MT Condensed"/>
                <a:ea typeface="Century Gothic" panose="020B0502020202020204" pitchFamily="34" charset="0"/>
                <a:cs typeface="Times New Roman"/>
              </a:rPr>
              <a:t>La Secretaría Distrital de Hábitat entrega a los hogares que cumplan con los requisitos del programa, un aporte en dinero por un periodo de dos meses correspondiente a $270.000 cada uno, destinados a cubrir parcial o total el gasto en arrendamiento, contribuyendo a la disminución de los factores que mantienen o acentúan su condición de vulnerabilidad.</a:t>
            </a:r>
            <a:endParaRPr lang="es-CO" sz="1400">
              <a:effectLst/>
              <a:latin typeface="Tw Cen MT Condensed"/>
              <a:ea typeface="Calibri" panose="020F0502020204030204" pitchFamily="34" charset="0"/>
              <a:cs typeface="Times New Roman"/>
            </a:endParaRPr>
          </a:p>
        </p:txBody>
      </p:sp>
      <p:sp>
        <p:nvSpPr>
          <p:cNvPr id="7" name="CuadroTexto 6">
            <a:extLst>
              <a:ext uri="{FF2B5EF4-FFF2-40B4-BE49-F238E27FC236}">
                <a16:creationId xmlns:a16="http://schemas.microsoft.com/office/drawing/2014/main" id="{39D8C123-2B8E-45F8-6C95-3E65DD8BC3ED}"/>
              </a:ext>
            </a:extLst>
          </p:cNvPr>
          <p:cNvSpPr txBox="1"/>
          <p:nvPr/>
        </p:nvSpPr>
        <p:spPr>
          <a:xfrm>
            <a:off x="470262" y="3233239"/>
            <a:ext cx="6045828" cy="1169551"/>
          </a:xfrm>
          <a:prstGeom prst="rect">
            <a:avLst/>
          </a:prstGeom>
          <a:noFill/>
        </p:spPr>
        <p:txBody>
          <a:bodyPr wrap="square" lIns="91440" tIns="45720" rIns="91440" bIns="45720" anchor="t">
            <a:spAutoFit/>
          </a:bodyPr>
          <a:lstStyle/>
          <a:p>
            <a:pPr lvl="0" algn="just"/>
            <a:r>
              <a:rPr lang="es-CO" sz="1400" b="1" dirty="0">
                <a:solidFill>
                  <a:srgbClr val="5A4A99"/>
                </a:solidFill>
                <a:effectLst/>
                <a:latin typeface="Tw Cen MT Condensed"/>
                <a:ea typeface="Times New Roman" panose="02020603050405020304" pitchFamily="18" charset="0"/>
                <a:cs typeface="Times New Roman"/>
              </a:rPr>
              <a:t>Actividades realizadas</a:t>
            </a:r>
            <a:r>
              <a:rPr lang="es-CO" sz="1400" b="1" dirty="0">
                <a:solidFill>
                  <a:srgbClr val="5A4A99"/>
                </a:solidFill>
                <a:latin typeface="Tw Cen MT Condensed"/>
                <a:ea typeface="Times New Roman" panose="02020603050405020304" pitchFamily="18" charset="0"/>
                <a:cs typeface="Times New Roman"/>
              </a:rPr>
              <a:t>:</a:t>
            </a:r>
          </a:p>
          <a:p>
            <a:pPr algn="just"/>
            <a:r>
              <a:rPr lang="es-CO"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rPr>
              <a:t>E</a:t>
            </a: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l programa </a:t>
            </a:r>
            <a:r>
              <a:rPr lang="es-CO" sz="1400" b="1"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Aporte Temporal Solidario de Arrendamiento -ATSA</a:t>
            </a: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 implementado por la Secretaría Distrital de Hábitat en el mes de julio de 2021, </a:t>
            </a:r>
            <a:r>
              <a:rPr lang="es-CO"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rPr>
              <a:t>al 30 de agosto de 2022 ha asignado este aporte a 2.918 hogares de las localidades de Fontibón, Kennedy, Bosa, Puente Aranda y Tunjuelito como se muestra a continuación: </a:t>
            </a:r>
            <a:endParaRPr lang="es-ES"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id="{8E03F571-CC10-A759-F38F-73346877E22A}"/>
              </a:ext>
            </a:extLst>
          </p:cNvPr>
          <p:cNvGraphicFramePr>
            <a:graphicFrameLocks noGrp="1"/>
          </p:cNvGraphicFramePr>
          <p:nvPr>
            <p:extLst>
              <p:ext uri="{D42A27DB-BD31-4B8C-83A1-F6EECF244321}">
                <p14:modId xmlns:p14="http://schemas.microsoft.com/office/powerpoint/2010/main" val="125106952"/>
              </p:ext>
            </p:extLst>
          </p:nvPr>
        </p:nvGraphicFramePr>
        <p:xfrm>
          <a:off x="560463" y="5000851"/>
          <a:ext cx="1778771" cy="1909399"/>
        </p:xfrm>
        <a:graphic>
          <a:graphicData uri="http://schemas.openxmlformats.org/drawingml/2006/table">
            <a:tbl>
              <a:tblPr firstRow="1" firstCol="1" bandRow="1">
                <a:tableStyleId>{5940675A-B579-460E-94D1-54222C63F5DA}</a:tableStyleId>
              </a:tblPr>
              <a:tblGrid>
                <a:gridCol w="942748">
                  <a:extLst>
                    <a:ext uri="{9D8B030D-6E8A-4147-A177-3AD203B41FA5}">
                      <a16:colId xmlns:a16="http://schemas.microsoft.com/office/drawing/2014/main" val="2404322160"/>
                    </a:ext>
                  </a:extLst>
                </a:gridCol>
                <a:gridCol w="836023">
                  <a:extLst>
                    <a:ext uri="{9D8B030D-6E8A-4147-A177-3AD203B41FA5}">
                      <a16:colId xmlns:a16="http://schemas.microsoft.com/office/drawing/2014/main" val="595549338"/>
                    </a:ext>
                  </a:extLst>
                </a:gridCol>
              </a:tblGrid>
              <a:tr h="484627">
                <a:tc>
                  <a:txBody>
                    <a:bodyPr/>
                    <a:lstStyle/>
                    <a:p>
                      <a:pPr algn="ctr">
                        <a:lnSpc>
                          <a:spcPct val="107000"/>
                        </a:lnSpc>
                        <a:spcAft>
                          <a:spcPts val="800"/>
                        </a:spcAft>
                      </a:pPr>
                      <a:r>
                        <a:rPr lang="es-CO" sz="1400" dirty="0">
                          <a:solidFill>
                            <a:schemeClr val="bg1"/>
                          </a:solidFill>
                          <a:effectLst/>
                          <a:latin typeface="Tw Cen MT Condensed" panose="020B0606020104020203" pitchFamily="34" charset="0"/>
                        </a:rPr>
                        <a:t>LOCALIDAD</a:t>
                      </a:r>
                      <a:endParaRPr lang="es-CO"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7000"/>
                        </a:lnSpc>
                        <a:spcAft>
                          <a:spcPts val="800"/>
                        </a:spcAft>
                      </a:pPr>
                      <a:r>
                        <a:rPr lang="es-CO" sz="1400" dirty="0">
                          <a:solidFill>
                            <a:schemeClr val="bg1"/>
                          </a:solidFill>
                          <a:effectLst/>
                          <a:latin typeface="Tw Cen MT Condensed" panose="020B0606020104020203" pitchFamily="34" charset="0"/>
                        </a:rPr>
                        <a:t>No. Hogares beneficiados</a:t>
                      </a:r>
                      <a:endParaRPr lang="es-CO"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910361601"/>
                  </a:ext>
                </a:extLst>
              </a:tr>
              <a:tr h="237462">
                <a:tc>
                  <a:txBody>
                    <a:bodyPr/>
                    <a:lstStyle/>
                    <a:p>
                      <a:pPr>
                        <a:lnSpc>
                          <a:spcPct val="107000"/>
                        </a:lnSpc>
                        <a:spcAft>
                          <a:spcPts val="0"/>
                        </a:spcAft>
                      </a:pPr>
                      <a:r>
                        <a:rPr lang="es-CO" sz="1400" dirty="0">
                          <a:solidFill>
                            <a:schemeClr val="bg1"/>
                          </a:solidFill>
                          <a:effectLst/>
                          <a:latin typeface="Tw Cen MT Condensed" panose="020B0606020104020203" pitchFamily="34" charset="0"/>
                        </a:rPr>
                        <a:t>Fontibón</a:t>
                      </a:r>
                      <a:endParaRPr lang="es-ES"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0"/>
                        </a:spcAft>
                      </a:pPr>
                      <a:r>
                        <a:rPr lang="es-CO" sz="1400" dirty="0">
                          <a:effectLst/>
                          <a:latin typeface="Tw Cen MT Condensed" panose="020B0606020104020203" pitchFamily="34" charset="0"/>
                        </a:rPr>
                        <a:t>175</a:t>
                      </a:r>
                      <a:endParaRPr lang="es-ES" sz="1400"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4186891706"/>
                  </a:ext>
                </a:extLst>
              </a:tr>
              <a:tr h="237462">
                <a:tc>
                  <a:txBody>
                    <a:bodyPr/>
                    <a:lstStyle/>
                    <a:p>
                      <a:pPr>
                        <a:lnSpc>
                          <a:spcPct val="107000"/>
                        </a:lnSpc>
                        <a:spcAft>
                          <a:spcPts val="0"/>
                        </a:spcAft>
                      </a:pPr>
                      <a:r>
                        <a:rPr lang="es-CO" sz="1400" dirty="0">
                          <a:solidFill>
                            <a:schemeClr val="bg1"/>
                          </a:solidFill>
                          <a:effectLst/>
                          <a:latin typeface="Tw Cen MT Condensed" panose="020B0606020104020203" pitchFamily="34" charset="0"/>
                        </a:rPr>
                        <a:t>Kennedy</a:t>
                      </a:r>
                      <a:endParaRPr lang="es-ES"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0"/>
                        </a:spcAft>
                      </a:pPr>
                      <a:r>
                        <a:rPr lang="es-CO" sz="1400" dirty="0">
                          <a:effectLst/>
                          <a:latin typeface="Tw Cen MT Condensed" panose="020B0606020104020203" pitchFamily="34" charset="0"/>
                        </a:rPr>
                        <a:t>1381</a:t>
                      </a:r>
                      <a:endParaRPr lang="es-ES" sz="1400"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3060795249"/>
                  </a:ext>
                </a:extLst>
              </a:tr>
              <a:tr h="237462">
                <a:tc>
                  <a:txBody>
                    <a:bodyPr/>
                    <a:lstStyle/>
                    <a:p>
                      <a:pPr>
                        <a:lnSpc>
                          <a:spcPct val="107000"/>
                        </a:lnSpc>
                        <a:spcAft>
                          <a:spcPts val="0"/>
                        </a:spcAft>
                      </a:pPr>
                      <a:r>
                        <a:rPr lang="es-CO" sz="1400" dirty="0">
                          <a:solidFill>
                            <a:schemeClr val="bg1"/>
                          </a:solidFill>
                          <a:effectLst/>
                          <a:latin typeface="Tw Cen MT Condensed" panose="020B0606020104020203" pitchFamily="34" charset="0"/>
                        </a:rPr>
                        <a:t>Bosa</a:t>
                      </a:r>
                      <a:endParaRPr lang="es-ES"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0"/>
                        </a:spcAft>
                      </a:pPr>
                      <a:r>
                        <a:rPr lang="es-CO" sz="1400" dirty="0">
                          <a:effectLst/>
                          <a:latin typeface="Tw Cen MT Condensed" panose="020B0606020104020203" pitchFamily="34" charset="0"/>
                        </a:rPr>
                        <a:t>891</a:t>
                      </a:r>
                      <a:endParaRPr lang="es-ES" sz="1400"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368630877"/>
                  </a:ext>
                </a:extLst>
              </a:tr>
              <a:tr h="237462">
                <a:tc>
                  <a:txBody>
                    <a:bodyPr/>
                    <a:lstStyle/>
                    <a:p>
                      <a:pPr>
                        <a:lnSpc>
                          <a:spcPct val="107000"/>
                        </a:lnSpc>
                        <a:spcAft>
                          <a:spcPts val="0"/>
                        </a:spcAft>
                      </a:pPr>
                      <a:r>
                        <a:rPr lang="es-CO" sz="1400" dirty="0">
                          <a:solidFill>
                            <a:schemeClr val="bg1"/>
                          </a:solidFill>
                          <a:effectLst/>
                          <a:latin typeface="Tw Cen MT Condensed" panose="020B0606020104020203" pitchFamily="34" charset="0"/>
                        </a:rPr>
                        <a:t>Puente Aranda</a:t>
                      </a:r>
                      <a:endParaRPr lang="es-ES"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0"/>
                        </a:spcAft>
                      </a:pPr>
                      <a:r>
                        <a:rPr lang="es-CO" sz="1400" dirty="0">
                          <a:effectLst/>
                          <a:latin typeface="Tw Cen MT Condensed" panose="020B0606020104020203" pitchFamily="34" charset="0"/>
                        </a:rPr>
                        <a:t>144</a:t>
                      </a:r>
                      <a:endParaRPr lang="es-ES" sz="1400"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3338107447"/>
                  </a:ext>
                </a:extLst>
              </a:tr>
              <a:tr h="237462">
                <a:tc>
                  <a:txBody>
                    <a:bodyPr/>
                    <a:lstStyle/>
                    <a:p>
                      <a:pPr>
                        <a:lnSpc>
                          <a:spcPct val="107000"/>
                        </a:lnSpc>
                        <a:spcAft>
                          <a:spcPts val="0"/>
                        </a:spcAft>
                      </a:pPr>
                      <a:r>
                        <a:rPr lang="es-CO" sz="1400" dirty="0">
                          <a:solidFill>
                            <a:schemeClr val="bg1"/>
                          </a:solidFill>
                          <a:effectLst/>
                          <a:latin typeface="Tw Cen MT Condensed" panose="020B0606020104020203" pitchFamily="34" charset="0"/>
                        </a:rPr>
                        <a:t>Tunjuelito</a:t>
                      </a:r>
                      <a:endParaRPr lang="es-ES"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0"/>
                        </a:spcAft>
                      </a:pPr>
                      <a:r>
                        <a:rPr lang="es-CO" sz="1400" dirty="0">
                          <a:effectLst/>
                          <a:latin typeface="Tw Cen MT Condensed" panose="020B0606020104020203" pitchFamily="34" charset="0"/>
                        </a:rPr>
                        <a:t>327</a:t>
                      </a:r>
                      <a:endParaRPr lang="es-ES" sz="1400"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317432902"/>
                  </a:ext>
                </a:extLst>
              </a:tr>
              <a:tr h="237462">
                <a:tc>
                  <a:txBody>
                    <a:bodyPr/>
                    <a:lstStyle/>
                    <a:p>
                      <a:pPr>
                        <a:lnSpc>
                          <a:spcPct val="107000"/>
                        </a:lnSpc>
                        <a:spcAft>
                          <a:spcPts val="800"/>
                        </a:spcAft>
                      </a:pPr>
                      <a:r>
                        <a:rPr lang="es-CO" sz="1400" dirty="0">
                          <a:solidFill>
                            <a:schemeClr val="bg1"/>
                          </a:solidFill>
                          <a:effectLst/>
                          <a:latin typeface="Tw Cen MT Condensed" panose="020B0606020104020203" pitchFamily="34" charset="0"/>
                        </a:rPr>
                        <a:t>Total </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r">
                        <a:lnSpc>
                          <a:spcPct val="107000"/>
                        </a:lnSpc>
                        <a:spcAft>
                          <a:spcPts val="0"/>
                        </a:spcAft>
                      </a:pPr>
                      <a:r>
                        <a:rPr lang="es-CO" sz="1400" dirty="0">
                          <a:effectLst/>
                          <a:latin typeface="Tw Cen MT Condensed" panose="020B0606020104020203" pitchFamily="34" charset="0"/>
                        </a:rPr>
                        <a:t>2.918</a:t>
                      </a:r>
                      <a:endParaRPr lang="es-ES" sz="1400"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4230896496"/>
                  </a:ext>
                </a:extLst>
              </a:tr>
            </a:tbl>
          </a:graphicData>
        </a:graphic>
      </p:graphicFrame>
      <p:sp>
        <p:nvSpPr>
          <p:cNvPr id="9" name="Rectangle 1">
            <a:extLst>
              <a:ext uri="{FF2B5EF4-FFF2-40B4-BE49-F238E27FC236}">
                <a16:creationId xmlns:a16="http://schemas.microsoft.com/office/drawing/2014/main" id="{E1DC20C9-20E4-85CB-B7CE-2591D95AC153}"/>
              </a:ext>
            </a:extLst>
          </p:cNvPr>
          <p:cNvSpPr>
            <a:spLocks noChangeArrowheads="1"/>
          </p:cNvSpPr>
          <p:nvPr/>
        </p:nvSpPr>
        <p:spPr bwMode="auto">
          <a:xfrm>
            <a:off x="396112" y="4527394"/>
            <a:ext cx="21074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1200" b="1"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Hogares beneficiarios Arriendo Solidario por localidad.</a:t>
            </a:r>
            <a:endParaRPr kumimoji="0" lang="es-CO" altLang="es-CO" sz="1800" b="1" i="1" u="none" strike="noStrike" cap="none" normalizeH="0" baseline="0" dirty="0">
              <a:ln>
                <a:noFill/>
              </a:ln>
              <a:solidFill>
                <a:schemeClr val="tx1"/>
              </a:solidFill>
              <a:effectLst/>
              <a:latin typeface="Tw Cen MT Condensed" panose="020B0606020104020203" pitchFamily="34" charset="0"/>
            </a:endParaRPr>
          </a:p>
        </p:txBody>
      </p:sp>
      <p:sp>
        <p:nvSpPr>
          <p:cNvPr id="11" name="CuadroTexto 10">
            <a:extLst>
              <a:ext uri="{FF2B5EF4-FFF2-40B4-BE49-F238E27FC236}">
                <a16:creationId xmlns:a16="http://schemas.microsoft.com/office/drawing/2014/main" id="{686E3035-D8E7-9CA5-EEF1-724F248A3A76}"/>
              </a:ext>
            </a:extLst>
          </p:cNvPr>
          <p:cNvSpPr txBox="1"/>
          <p:nvPr/>
        </p:nvSpPr>
        <p:spPr>
          <a:xfrm>
            <a:off x="2781300" y="4754392"/>
            <a:ext cx="3734790" cy="1487587"/>
          </a:xfrm>
          <a:prstGeom prst="rect">
            <a:avLst/>
          </a:prstGeom>
          <a:noFill/>
        </p:spPr>
        <p:txBody>
          <a:bodyPr wrap="square" lIns="91440" tIns="45720" rIns="91440" bIns="45720" anchor="t">
            <a:spAutoFit/>
          </a:bodyPr>
          <a:lstStyle/>
          <a:p>
            <a:pPr lvl="0" algn="just">
              <a:spcAft>
                <a:spcPts val="800"/>
              </a:spcAft>
            </a:pPr>
            <a:r>
              <a:rPr lang="es-CO" sz="1400" b="1" dirty="0">
                <a:solidFill>
                  <a:srgbClr val="5A4A99"/>
                </a:solidFill>
                <a:effectLst/>
                <a:latin typeface="Tw Cen MT Condensed"/>
                <a:ea typeface="Times New Roman" panose="02020603050405020304" pitchFamily="18" charset="0"/>
                <a:cs typeface="Times New Roman"/>
              </a:rPr>
              <a:t>Presupuesto invertido</a:t>
            </a:r>
            <a:r>
              <a:rPr lang="es-CO" sz="1400" b="1" dirty="0">
                <a:solidFill>
                  <a:srgbClr val="5A4A99"/>
                </a:solidFill>
                <a:latin typeface="Tw Cen MT Condensed"/>
                <a:ea typeface="Times New Roman" panose="02020603050405020304" pitchFamily="18" charset="0"/>
                <a:cs typeface="Times New Roman"/>
              </a:rPr>
              <a:t>:</a:t>
            </a:r>
          </a:p>
          <a:p>
            <a:pPr lvl="0" algn="just">
              <a:spcAft>
                <a:spcPts val="800"/>
              </a:spcAft>
            </a:pP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La Secretaría Distrital de Hábitat ha apoyado a </a:t>
            </a:r>
            <a:r>
              <a:rPr lang="es-CO" sz="1400" b="1"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rPr>
              <a:t>2</a:t>
            </a:r>
            <a:r>
              <a:rPr lang="es-CO" sz="1400" b="1"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.918</a:t>
            </a: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 hogares en condiciones de pobreza o vulnerabilidad que </a:t>
            </a:r>
            <a:r>
              <a:rPr lang="es-CO"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rPr>
              <a:t>viven en arriendo en la ciudad de Bogotá en las localidades de Fontibón, Kennedy, Bosa, Puente Aranda y Tunjuelito. El presupuesto asignado al corte del 31 de agosto de 2022 a estos hogares asciende a $ 1.551.420.000.</a:t>
            </a:r>
          </a:p>
        </p:txBody>
      </p:sp>
      <p:sp>
        <p:nvSpPr>
          <p:cNvPr id="13" name="CuadroTexto 12">
            <a:extLst>
              <a:ext uri="{FF2B5EF4-FFF2-40B4-BE49-F238E27FC236}">
                <a16:creationId xmlns:a16="http://schemas.microsoft.com/office/drawing/2014/main" id="{F1DB432A-9BA0-F24F-3B8D-047D11E8261C}"/>
              </a:ext>
            </a:extLst>
          </p:cNvPr>
          <p:cNvSpPr txBox="1"/>
          <p:nvPr/>
        </p:nvSpPr>
        <p:spPr>
          <a:xfrm>
            <a:off x="560462" y="6611000"/>
            <a:ext cx="5955628" cy="1338508"/>
          </a:xfrm>
          <a:prstGeom prst="rect">
            <a:avLst/>
          </a:prstGeom>
          <a:noFill/>
        </p:spPr>
        <p:txBody>
          <a:bodyPr wrap="square" lIns="91440" tIns="45720" rIns="91440" bIns="45720" anchor="t">
            <a:spAutoFit/>
          </a:bodyPr>
          <a:lstStyle/>
          <a:p>
            <a:pPr algn="ctr">
              <a:lnSpc>
                <a:spcPct val="107000"/>
              </a:lnSpc>
              <a:spcAft>
                <a:spcPts val="800"/>
              </a:spcAft>
            </a:pPr>
            <a:r>
              <a:rPr lang="es-CO" sz="1400" b="1" dirty="0">
                <a:solidFill>
                  <a:srgbClr val="5A4A99"/>
                </a:solidFill>
                <a:effectLst/>
                <a:latin typeface="Tw Cen MT Condensed"/>
                <a:ea typeface="Times New Roman" panose="02020603050405020304" pitchFamily="18" charset="0"/>
                <a:cs typeface="Times New Roman"/>
              </a:rPr>
              <a:t>Población beneficiada</a:t>
            </a:r>
            <a:r>
              <a:rPr lang="es-CO" sz="1400" b="1" dirty="0">
                <a:solidFill>
                  <a:srgbClr val="5A4A99"/>
                </a:solidFill>
                <a:latin typeface="Tw Cen MT Condensed"/>
                <a:ea typeface="Times New Roman" panose="02020603050405020304" pitchFamily="18" charset="0"/>
                <a:cs typeface="Times New Roman"/>
              </a:rPr>
              <a:t>:</a:t>
            </a:r>
          </a:p>
          <a:p>
            <a:pPr algn="just">
              <a:lnSpc>
                <a:spcPct val="107000"/>
              </a:lnSpc>
              <a:spcAft>
                <a:spcPts val="800"/>
              </a:spcAft>
            </a:pPr>
            <a:r>
              <a:rPr lang="es-CO" sz="1400" dirty="0">
                <a:effectLst/>
                <a:latin typeface="Tw Cen MT Condensed" panose="020B0606020104020203" pitchFamily="34" charset="0"/>
                <a:ea typeface="Century Gothic" panose="020B0502020202020204" pitchFamily="34" charset="0"/>
                <a:cs typeface="Times New Roman" panose="02020603050405020304" pitchFamily="18" charset="0"/>
              </a:rPr>
              <a:t>Hogares en condiciones de pobreza o vulnerabilidad que vivan en arriendo en la ciudad de Bogotá, con el fin de aliviar el gasto de dichas familias en esta modalidad o que por estar en situaciones de calamidad o fuerza mayor se vean afectados en sus ingresos familiares para acceder, mantener o continuar con su solución habitacional.</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D87CE54D-AF52-C94E-8D22-5E1F36971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4058942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490569-7062-4C0C-A0F0-E6CAC590A169}"/>
              </a:ext>
            </a:extLst>
          </p:cNvPr>
          <p:cNvSpPr txBox="1"/>
          <p:nvPr/>
        </p:nvSpPr>
        <p:spPr>
          <a:xfrm>
            <a:off x="2033995" y="168897"/>
            <a:ext cx="2790009" cy="591252"/>
          </a:xfrm>
          <a:prstGeom prst="rect">
            <a:avLst/>
          </a:prstGeom>
          <a:noFill/>
        </p:spPr>
        <p:txBody>
          <a:bodyPr wrap="square" lIns="91440" tIns="45720" rIns="91440" bIns="45720" anchor="t">
            <a:spAutoFit/>
          </a:bodyPr>
          <a:lstStyle/>
          <a:p>
            <a:pPr algn="ctr">
              <a:lnSpc>
                <a:spcPct val="150000"/>
              </a:lnSpc>
              <a:spcAft>
                <a:spcPts val="800"/>
              </a:spcAft>
            </a:pPr>
            <a:r>
              <a:rPr lang="es-CO" sz="2400" b="1">
                <a:solidFill>
                  <a:srgbClr val="5A4A99"/>
                </a:solidFill>
                <a:effectLst/>
                <a:latin typeface="Tw Cen MT Condensed"/>
                <a:ea typeface="Times New Roman" panose="02020603050405020304" pitchFamily="18" charset="0"/>
                <a:cs typeface="Times New Roman"/>
              </a:rPr>
              <a:t>MI AHORRO, MI HOGAR</a:t>
            </a:r>
            <a:endParaRPr lang="es-CO" sz="2000">
              <a:solidFill>
                <a:srgbClr val="5A4A99"/>
              </a:solidFill>
              <a:effectLst/>
              <a:latin typeface="Tw Cen MT Condensed"/>
              <a:ea typeface="Calibri" panose="020F0502020204030204" pitchFamily="34" charset="0"/>
              <a:cs typeface="Times New Roman"/>
            </a:endParaRPr>
          </a:p>
        </p:txBody>
      </p:sp>
      <p:sp>
        <p:nvSpPr>
          <p:cNvPr id="5" name="CuadroTexto 4">
            <a:extLst>
              <a:ext uri="{FF2B5EF4-FFF2-40B4-BE49-F238E27FC236}">
                <a16:creationId xmlns:a16="http://schemas.microsoft.com/office/drawing/2014/main" id="{C0164E64-B835-0A86-B834-06E98B61FD69}"/>
              </a:ext>
            </a:extLst>
          </p:cNvPr>
          <p:cNvSpPr txBox="1"/>
          <p:nvPr/>
        </p:nvSpPr>
        <p:spPr>
          <a:xfrm>
            <a:off x="219891" y="943029"/>
            <a:ext cx="6418217" cy="954107"/>
          </a:xfrm>
          <a:prstGeom prst="rect">
            <a:avLst/>
          </a:prstGeom>
          <a:noFill/>
        </p:spPr>
        <p:txBody>
          <a:bodyPr wrap="square">
            <a:spAutoFit/>
          </a:bodyPr>
          <a:lstStyle/>
          <a:p>
            <a:pPr algn="just"/>
            <a:r>
              <a:rPr lang="es-CO" sz="1400">
                <a:solidFill>
                  <a:srgbClr val="000000"/>
                </a:solidFill>
                <a:latin typeface="Tw Cen MT Condensed" panose="020B0606020104020203" pitchFamily="34" charset="0"/>
                <a:ea typeface="Times New Roman" panose="02020603050405020304" pitchFamily="18" charset="0"/>
              </a:rPr>
              <a:t>S</a:t>
            </a:r>
            <a:r>
              <a:rPr lang="es-CO" sz="1400">
                <a:solidFill>
                  <a:srgbClr val="000000"/>
                </a:solidFill>
                <a:effectLst/>
                <a:latin typeface="Tw Cen MT Condensed" panose="020B0606020104020203" pitchFamily="34" charset="0"/>
                <a:ea typeface="Times New Roman" panose="02020603050405020304" pitchFamily="18" charset="0"/>
              </a:rPr>
              <a:t>e define como un aporte distrital en dinero que se adjudica a hogares con jefatura femenina en riesgo de feminicidio y/o víctimas del conflicto armado y cuyo ingreso sea hasta 2 SMMLV, durante un período de hasta doce (12) meses, destinado a cubrir parcial o totalmente el canon mensual de una unidad de vivienda, condicionado a que el hogar beneficiario ahorre un monto mensual.</a:t>
            </a:r>
            <a:endParaRPr lang="es-CO" sz="1400">
              <a:latin typeface="Tw Cen MT Condensed" panose="020B0606020104020203" pitchFamily="34" charset="0"/>
            </a:endParaRPr>
          </a:p>
        </p:txBody>
      </p:sp>
      <p:sp>
        <p:nvSpPr>
          <p:cNvPr id="7" name="CuadroTexto 6">
            <a:extLst>
              <a:ext uri="{FF2B5EF4-FFF2-40B4-BE49-F238E27FC236}">
                <a16:creationId xmlns:a16="http://schemas.microsoft.com/office/drawing/2014/main" id="{540C6C9F-F21E-CB8D-F576-321ED75551E9}"/>
              </a:ext>
            </a:extLst>
          </p:cNvPr>
          <p:cNvSpPr txBox="1"/>
          <p:nvPr/>
        </p:nvSpPr>
        <p:spPr>
          <a:xfrm>
            <a:off x="296449" y="1977658"/>
            <a:ext cx="6252753" cy="3146311"/>
          </a:xfrm>
          <a:prstGeom prst="rect">
            <a:avLst/>
          </a:prstGeom>
          <a:noFill/>
        </p:spPr>
        <p:txBody>
          <a:bodyPr wrap="square">
            <a:spAutoFit/>
          </a:bodyPr>
          <a:lstStyle/>
          <a:p>
            <a:pPr lvl="0">
              <a:lnSpc>
                <a:spcPct val="107000"/>
              </a:lnSpc>
              <a:spcAft>
                <a:spcPts val="800"/>
              </a:spcAft>
            </a:pPr>
            <a:r>
              <a:rPr lang="es-CO" sz="1600" b="1" dirty="0">
                <a:solidFill>
                  <a:srgbClr val="5A4A99"/>
                </a:solidFill>
                <a:latin typeface="Tw Cen MT Condensed"/>
                <a:ea typeface="Times New Roman" panose="02020603050405020304" pitchFamily="18" charset="0"/>
                <a:cs typeface="Times New Roman"/>
              </a:rPr>
              <a:t>Actividades realizadas:</a:t>
            </a:r>
          </a:p>
          <a:p>
            <a:pPr algn="just"/>
            <a:r>
              <a:rPr lang="es-CO" sz="1400"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En </a:t>
            </a:r>
            <a:r>
              <a:rPr lang="es-CO" sz="1400" dirty="0" err="1">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MiAhorro</a:t>
            </a:r>
            <a:r>
              <a:rPr lang="es-CO" sz="1400"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 </a:t>
            </a:r>
            <a:r>
              <a:rPr lang="es-CO" sz="1400" dirty="0" err="1">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MiHogar</a:t>
            </a:r>
            <a:r>
              <a:rPr lang="es-CO" sz="1400"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 se han establecido la realización de dos talleres para que la población que se postula al mismo comprenda mejor las condiciones y </a:t>
            </a:r>
            <a:r>
              <a:rPr lang="es-CO" sz="1400" dirty="0" err="1">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operativización</a:t>
            </a:r>
            <a:r>
              <a:rPr lang="es-CO" sz="1400"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 del programa. Los talleres se realizan de acuerdo con la fase en la que se encuentre cada hogar postulado. </a:t>
            </a:r>
          </a:p>
          <a:p>
            <a:pPr algn="just"/>
            <a:endParaRPr lang="es-ES" sz="1400"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endParaRPr>
          </a:p>
          <a:p>
            <a:pPr marL="285750" lvl="0" indent="-285750" algn="just">
              <a:spcAft>
                <a:spcPts val="800"/>
              </a:spcAft>
              <a:buFont typeface="Arial" panose="020B0604020202020204" pitchFamily="34" charset="0"/>
              <a:buChar char="•"/>
            </a:pPr>
            <a:r>
              <a:rPr lang="es-CO" sz="1400" b="1" i="1"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Taller 1 – Corresponde a Fase 1</a:t>
            </a: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 </a:t>
            </a:r>
            <a:r>
              <a:rPr lang="es-CO" sz="1400" b="1" i="1"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Postulación del hogar</a:t>
            </a:r>
            <a:r>
              <a:rPr lang="es-CO" sz="1400" b="1" i="1"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  </a:t>
            </a:r>
            <a:r>
              <a:rPr lang="es-CO" sz="1400"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P</a:t>
            </a: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articipan toda jefe de hogar que pretende ser beneficiaria y que se postuló por los canales establecidos por la Secretaría para tal fin.</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s-CO" sz="1400" b="1" i="1"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Taller 2 </a:t>
            </a: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 </a:t>
            </a:r>
            <a:r>
              <a:rPr lang="es-CO" sz="1400" b="1" i="1"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Corresponde a Fase 3. Postulación de la vivienda</a:t>
            </a:r>
            <a:r>
              <a:rPr lang="es-CO" sz="1400" b="1" i="1"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  </a:t>
            </a:r>
            <a:r>
              <a:rPr lang="es-CO" sz="1400" dirty="0">
                <a:solidFill>
                  <a:srgbClr val="000000"/>
                </a:solidFill>
                <a:latin typeface="Tw Cen MT Condensed" panose="020B0606020104020203" pitchFamily="34" charset="0"/>
                <a:ea typeface="Times New Roman" panose="02020603050405020304" pitchFamily="18" charset="0"/>
                <a:cs typeface="Times New Roman" panose="02020603050405020304" pitchFamily="18" charset="0"/>
              </a:rPr>
              <a:t>Solo </a:t>
            </a: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asisten las mujeres que han sido beneficiadas, allí postulan su vivienda y entregan a documentación correspondiente a la cuenta donde van a depositar su ahorro. </a:t>
            </a:r>
            <a:endParaRPr lang="es-CO" sz="1400" dirty="0">
              <a:latin typeface="Tw Cen MT Condensed" panose="020B0606020104020203" pitchFamily="34" charset="0"/>
              <a:ea typeface="Times New Roman" panose="02020603050405020304" pitchFamily="18" charset="0"/>
              <a:cs typeface="Times New Roman" panose="02020603050405020304" pitchFamily="18" charset="0"/>
            </a:endParaRPr>
          </a:p>
          <a:p>
            <a:pPr lvl="0" algn="just"/>
            <a:endParaRPr lang="es-CO" sz="1400" b="1" dirty="0">
              <a:latin typeface="Tw Cen MT Condensed" panose="020B0606020104020203" pitchFamily="34" charset="0"/>
              <a:cs typeface="Times New Roman" panose="02020603050405020304" pitchFamily="18" charset="0"/>
            </a:endParaRPr>
          </a:p>
          <a:p>
            <a:pPr lvl="0" algn="ctr"/>
            <a:r>
              <a:rPr lang="es-CO" sz="1400" b="1" dirty="0">
                <a:latin typeface="Tw Cen MT Condensed" panose="020B0606020104020203" pitchFamily="34" charset="0"/>
              </a:rPr>
              <a:t>En las dos vigencias se han realizado un total de 100 talleres, en los cuales se han atenido aproximadamente 3.600 hogares.</a:t>
            </a:r>
            <a:endParaRPr lang="es-ES" sz="1400" b="1" dirty="0">
              <a:latin typeface="Tw Cen MT Condensed" panose="020B0606020104020203" pitchFamily="34" charset="0"/>
            </a:endParaRPr>
          </a:p>
        </p:txBody>
      </p:sp>
      <p:sp>
        <p:nvSpPr>
          <p:cNvPr id="9" name="CuadroTexto 8">
            <a:extLst>
              <a:ext uri="{FF2B5EF4-FFF2-40B4-BE49-F238E27FC236}">
                <a16:creationId xmlns:a16="http://schemas.microsoft.com/office/drawing/2014/main" id="{05681797-0553-AD6C-0E59-C2DDD7C3B55D}"/>
              </a:ext>
            </a:extLst>
          </p:cNvPr>
          <p:cNvSpPr txBox="1"/>
          <p:nvPr/>
        </p:nvSpPr>
        <p:spPr>
          <a:xfrm>
            <a:off x="3570871" y="6476323"/>
            <a:ext cx="2978331" cy="1384995"/>
          </a:xfrm>
          <a:prstGeom prst="rect">
            <a:avLst/>
          </a:prstGeom>
          <a:solidFill>
            <a:srgbClr val="5A4A99"/>
          </a:solidFill>
          <a:ln>
            <a:noFill/>
          </a:ln>
        </p:spPr>
        <p:txBody>
          <a:bodyPr wrap="square">
            <a:spAutoFit/>
          </a:bodyPr>
          <a:lstStyle/>
          <a:p>
            <a:pPr lvl="0" algn="just"/>
            <a:r>
              <a:rPr lang="es-CO" sz="1400" dirty="0">
                <a:solidFill>
                  <a:srgbClr val="FFFFFF"/>
                </a:solidFill>
                <a:effectLst/>
                <a:latin typeface="Tw Cen MT Condensed" panose="020B0606020104020203" pitchFamily="34" charset="0"/>
                <a:ea typeface="Times New Roman" panose="02020603050405020304" pitchFamily="18" charset="0"/>
                <a:cs typeface="Times New Roman" panose="02020603050405020304" pitchFamily="18" charset="0"/>
              </a:rPr>
              <a:t>El presupuesto del programa es de $29.031.557.815 millones de pesos constituidos en a la transferencia al depósito en la Secretaría Distrital de Hacienda. De estos recursos, mensualmente se descuenta el valor aprobado a cada hogar que cumpla con los requisitos del ahorro. </a:t>
            </a:r>
            <a:endParaRPr lang="es-CO" sz="1400" dirty="0">
              <a:solidFill>
                <a:srgbClr val="FFFFFF"/>
              </a:solidFill>
              <a:effectLst/>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AF2E74B7-9260-FF11-7967-A35EA9AF11D9}"/>
              </a:ext>
            </a:extLst>
          </p:cNvPr>
          <p:cNvSpPr txBox="1"/>
          <p:nvPr/>
        </p:nvSpPr>
        <p:spPr>
          <a:xfrm>
            <a:off x="296448" y="5054449"/>
            <a:ext cx="6034136" cy="889282"/>
          </a:xfrm>
          <a:prstGeom prst="rect">
            <a:avLst/>
          </a:prstGeom>
          <a:noFill/>
        </p:spPr>
        <p:txBody>
          <a:bodyPr wrap="square">
            <a:spAutoFit/>
          </a:bodyPr>
          <a:lstStyle/>
          <a:p>
            <a:pPr>
              <a:lnSpc>
                <a:spcPct val="107000"/>
              </a:lnSpc>
              <a:spcAft>
                <a:spcPts val="800"/>
              </a:spcAft>
            </a:pPr>
            <a:r>
              <a:rPr lang="es-CO" sz="1600" b="1" dirty="0">
                <a:solidFill>
                  <a:srgbClr val="5A4A99"/>
                </a:solidFill>
                <a:latin typeface="Tw Cen MT Condensed"/>
                <a:ea typeface="Times New Roman" panose="02020603050405020304" pitchFamily="18" charset="0"/>
                <a:cs typeface="Times New Roman"/>
              </a:rPr>
              <a:t>Población beneficiada:</a:t>
            </a:r>
            <a:endParaRPr lang="es-CO" sz="1400" b="1"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endParaRPr>
          </a:p>
          <a:p>
            <a:pPr lvl="0" algn="just"/>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El programa ha beneficiado un total de 81 mujeres en las localidades de Antonio Nariño, La Candelaria, Los Mártires y Tunjuelito, el resumen es el siguiente:</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p:txBody>
      </p:sp>
      <p:graphicFrame>
        <p:nvGraphicFramePr>
          <p:cNvPr id="14" name="Tabla 13">
            <a:extLst>
              <a:ext uri="{FF2B5EF4-FFF2-40B4-BE49-F238E27FC236}">
                <a16:creationId xmlns:a16="http://schemas.microsoft.com/office/drawing/2014/main" id="{D2995F81-B22F-F970-7357-C0AE79D8672D}"/>
              </a:ext>
            </a:extLst>
          </p:cNvPr>
          <p:cNvGraphicFramePr>
            <a:graphicFrameLocks noGrp="1"/>
          </p:cNvGraphicFramePr>
          <p:nvPr>
            <p:extLst>
              <p:ext uri="{D42A27DB-BD31-4B8C-83A1-F6EECF244321}">
                <p14:modId xmlns:p14="http://schemas.microsoft.com/office/powerpoint/2010/main" val="3425288228"/>
              </p:ext>
            </p:extLst>
          </p:nvPr>
        </p:nvGraphicFramePr>
        <p:xfrm>
          <a:off x="260772" y="6259729"/>
          <a:ext cx="3050102" cy="1669846"/>
        </p:xfrm>
        <a:graphic>
          <a:graphicData uri="http://schemas.openxmlformats.org/drawingml/2006/table">
            <a:tbl>
              <a:tblPr firstRow="1" firstCol="1" bandRow="1">
                <a:tableStyleId>{5940675A-B579-460E-94D1-54222C63F5DA}</a:tableStyleId>
              </a:tblPr>
              <a:tblGrid>
                <a:gridCol w="1180035">
                  <a:extLst>
                    <a:ext uri="{9D8B030D-6E8A-4147-A177-3AD203B41FA5}">
                      <a16:colId xmlns:a16="http://schemas.microsoft.com/office/drawing/2014/main" val="2385689085"/>
                    </a:ext>
                  </a:extLst>
                </a:gridCol>
                <a:gridCol w="551823">
                  <a:extLst>
                    <a:ext uri="{9D8B030D-6E8A-4147-A177-3AD203B41FA5}">
                      <a16:colId xmlns:a16="http://schemas.microsoft.com/office/drawing/2014/main" val="4260425726"/>
                    </a:ext>
                  </a:extLst>
                </a:gridCol>
                <a:gridCol w="521166">
                  <a:extLst>
                    <a:ext uri="{9D8B030D-6E8A-4147-A177-3AD203B41FA5}">
                      <a16:colId xmlns:a16="http://schemas.microsoft.com/office/drawing/2014/main" val="2368550249"/>
                    </a:ext>
                  </a:extLst>
                </a:gridCol>
                <a:gridCol w="797078">
                  <a:extLst>
                    <a:ext uri="{9D8B030D-6E8A-4147-A177-3AD203B41FA5}">
                      <a16:colId xmlns:a16="http://schemas.microsoft.com/office/drawing/2014/main" val="2831623607"/>
                    </a:ext>
                  </a:extLst>
                </a:gridCol>
              </a:tblGrid>
              <a:tr h="254710">
                <a:tc>
                  <a:txBody>
                    <a:bodyPr/>
                    <a:lstStyle/>
                    <a:p>
                      <a:pPr algn="ctr">
                        <a:lnSpc>
                          <a:spcPct val="107000"/>
                        </a:lnSpc>
                        <a:spcAft>
                          <a:spcPts val="800"/>
                        </a:spcAft>
                      </a:pPr>
                      <a:r>
                        <a:rPr lang="es-CO" sz="1400" b="1" dirty="0">
                          <a:solidFill>
                            <a:schemeClr val="bg1"/>
                          </a:solidFill>
                          <a:effectLst/>
                          <a:latin typeface="Tw Cen MT Condensed" panose="020B0606020104020203" pitchFamily="34" charset="0"/>
                        </a:rPr>
                        <a:t>Localidad</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800"/>
                        </a:spcAft>
                      </a:pPr>
                      <a:r>
                        <a:rPr lang="es-CO" sz="1400" b="1" dirty="0">
                          <a:solidFill>
                            <a:schemeClr val="bg1"/>
                          </a:solidFill>
                          <a:effectLst/>
                          <a:latin typeface="Tw Cen MT Condensed" panose="020B0606020104020203" pitchFamily="34" charset="0"/>
                        </a:rPr>
                        <a:t>2021</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800"/>
                        </a:spcAft>
                      </a:pPr>
                      <a:r>
                        <a:rPr lang="es-CO" sz="1400" b="1" dirty="0">
                          <a:solidFill>
                            <a:schemeClr val="bg1"/>
                          </a:solidFill>
                          <a:effectLst/>
                          <a:latin typeface="Tw Cen MT Condensed" panose="020B0606020104020203" pitchFamily="34" charset="0"/>
                        </a:rPr>
                        <a:t>2022</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800"/>
                        </a:spcAft>
                      </a:pPr>
                      <a:r>
                        <a:rPr lang="es-CO" sz="1400" b="1" dirty="0">
                          <a:solidFill>
                            <a:schemeClr val="bg1"/>
                          </a:solidFill>
                          <a:effectLst/>
                          <a:latin typeface="Tw Cen MT Condensed" panose="020B0606020104020203" pitchFamily="34" charset="0"/>
                        </a:rPr>
                        <a:t>Total</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extLst>
                  <a:ext uri="{0D108BD9-81ED-4DB2-BD59-A6C34878D82A}">
                    <a16:rowId xmlns:a16="http://schemas.microsoft.com/office/drawing/2014/main" val="210761351"/>
                  </a:ext>
                </a:extLst>
              </a:tr>
              <a:tr h="235856">
                <a:tc>
                  <a:txBody>
                    <a:bodyPr/>
                    <a:lstStyle/>
                    <a:p>
                      <a:pPr>
                        <a:lnSpc>
                          <a:spcPct val="107000"/>
                        </a:lnSpc>
                        <a:spcAft>
                          <a:spcPts val="0"/>
                        </a:spcAft>
                      </a:pPr>
                      <a:r>
                        <a:rPr lang="es-CO" sz="1400">
                          <a:solidFill>
                            <a:schemeClr val="bg1"/>
                          </a:solidFill>
                          <a:effectLst/>
                          <a:latin typeface="Tw Cen MT Condensed" panose="020B0606020104020203" pitchFamily="34" charset="0"/>
                        </a:rPr>
                        <a:t>Bosa</a:t>
                      </a:r>
                      <a:endParaRPr lang="es-ES" sz="140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0"/>
                        </a:spcAft>
                      </a:pPr>
                      <a:r>
                        <a:rPr lang="es-CO" sz="1400" dirty="0">
                          <a:effectLst/>
                          <a:latin typeface="Tw Cen MT Condensed" panose="020B0606020104020203" pitchFamily="34" charset="0"/>
                        </a:rPr>
                        <a:t>55</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a:effectLst/>
                          <a:latin typeface="Tw Cen MT Condensed" panose="020B0606020104020203" pitchFamily="34" charset="0"/>
                        </a:rPr>
                        <a:t>377</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a:effectLst/>
                          <a:latin typeface="Tw Cen MT Condensed" panose="020B0606020104020203" pitchFamily="34" charset="0"/>
                        </a:rPr>
                        <a:t>432</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2455988770"/>
                  </a:ext>
                </a:extLst>
              </a:tr>
              <a:tr h="235856">
                <a:tc>
                  <a:txBody>
                    <a:bodyPr/>
                    <a:lstStyle/>
                    <a:p>
                      <a:pPr>
                        <a:lnSpc>
                          <a:spcPct val="107000"/>
                        </a:lnSpc>
                        <a:spcAft>
                          <a:spcPts val="0"/>
                        </a:spcAft>
                      </a:pPr>
                      <a:r>
                        <a:rPr lang="es-CO" sz="1400">
                          <a:solidFill>
                            <a:schemeClr val="bg1"/>
                          </a:solidFill>
                          <a:effectLst/>
                          <a:latin typeface="Tw Cen MT Condensed" panose="020B0606020104020203" pitchFamily="34" charset="0"/>
                        </a:rPr>
                        <a:t>Fontibón</a:t>
                      </a:r>
                      <a:endParaRPr lang="es-ES" sz="140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0"/>
                        </a:spcAft>
                      </a:pPr>
                      <a:r>
                        <a:rPr lang="es-CO" sz="1400" dirty="0">
                          <a:effectLst/>
                          <a:latin typeface="Tw Cen MT Condensed" panose="020B0606020104020203" pitchFamily="34" charset="0"/>
                        </a:rPr>
                        <a:t>8</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a:effectLst/>
                          <a:latin typeface="Tw Cen MT Condensed" panose="020B0606020104020203" pitchFamily="34" charset="0"/>
                        </a:rPr>
                        <a:t>42</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a:effectLst/>
                          <a:latin typeface="Tw Cen MT Condensed" panose="020B0606020104020203" pitchFamily="34" charset="0"/>
                        </a:rPr>
                        <a:t>50</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4271944344"/>
                  </a:ext>
                </a:extLst>
              </a:tr>
              <a:tr h="235856">
                <a:tc>
                  <a:txBody>
                    <a:bodyPr/>
                    <a:lstStyle/>
                    <a:p>
                      <a:pPr>
                        <a:lnSpc>
                          <a:spcPct val="107000"/>
                        </a:lnSpc>
                        <a:spcAft>
                          <a:spcPts val="0"/>
                        </a:spcAft>
                      </a:pPr>
                      <a:r>
                        <a:rPr lang="es-CO" sz="1400" dirty="0">
                          <a:solidFill>
                            <a:schemeClr val="bg1"/>
                          </a:solidFill>
                          <a:effectLst/>
                          <a:latin typeface="Tw Cen MT Condensed" panose="020B0606020104020203" pitchFamily="34" charset="0"/>
                        </a:rPr>
                        <a:t>Kennedy </a:t>
                      </a:r>
                      <a:endParaRPr lang="es-ES"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0"/>
                        </a:spcAft>
                      </a:pPr>
                      <a:r>
                        <a:rPr lang="es-CO" sz="1400" dirty="0">
                          <a:effectLst/>
                          <a:latin typeface="Tw Cen MT Condensed" panose="020B0606020104020203" pitchFamily="34" charset="0"/>
                        </a:rPr>
                        <a:t>46</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dirty="0">
                          <a:effectLst/>
                          <a:latin typeface="Tw Cen MT Condensed" panose="020B0606020104020203" pitchFamily="34" charset="0"/>
                        </a:rPr>
                        <a:t>313</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a:effectLst/>
                          <a:latin typeface="Tw Cen MT Condensed" panose="020B0606020104020203" pitchFamily="34" charset="0"/>
                        </a:rPr>
                        <a:t>359</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3996175769"/>
                  </a:ext>
                </a:extLst>
              </a:tr>
              <a:tr h="235856">
                <a:tc>
                  <a:txBody>
                    <a:bodyPr/>
                    <a:lstStyle/>
                    <a:p>
                      <a:pPr>
                        <a:lnSpc>
                          <a:spcPct val="107000"/>
                        </a:lnSpc>
                        <a:spcAft>
                          <a:spcPts val="0"/>
                        </a:spcAft>
                      </a:pPr>
                      <a:r>
                        <a:rPr lang="es-CO" sz="1400">
                          <a:solidFill>
                            <a:schemeClr val="bg1"/>
                          </a:solidFill>
                          <a:effectLst/>
                          <a:latin typeface="Tw Cen MT Condensed" panose="020B0606020104020203" pitchFamily="34" charset="0"/>
                        </a:rPr>
                        <a:t>Puente Aranda</a:t>
                      </a:r>
                      <a:endParaRPr lang="es-ES" sz="140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0"/>
                        </a:spcAft>
                      </a:pPr>
                      <a:r>
                        <a:rPr lang="es-CO" sz="1400">
                          <a:effectLst/>
                          <a:latin typeface="Tw Cen MT Condensed" panose="020B0606020104020203" pitchFamily="34" charset="0"/>
                        </a:rPr>
                        <a:t>6</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dirty="0">
                          <a:effectLst/>
                          <a:latin typeface="Tw Cen MT Condensed" panose="020B0606020104020203" pitchFamily="34" charset="0"/>
                        </a:rPr>
                        <a:t>45</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dirty="0">
                          <a:effectLst/>
                          <a:latin typeface="Tw Cen MT Condensed" panose="020B0606020104020203" pitchFamily="34" charset="0"/>
                        </a:rPr>
                        <a:t>51</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4248294987"/>
                  </a:ext>
                </a:extLst>
              </a:tr>
              <a:tr h="235856">
                <a:tc>
                  <a:txBody>
                    <a:bodyPr/>
                    <a:lstStyle/>
                    <a:p>
                      <a:pPr>
                        <a:lnSpc>
                          <a:spcPct val="107000"/>
                        </a:lnSpc>
                        <a:spcAft>
                          <a:spcPts val="0"/>
                        </a:spcAft>
                      </a:pPr>
                      <a:r>
                        <a:rPr lang="es-CO" sz="1400" dirty="0">
                          <a:solidFill>
                            <a:schemeClr val="bg1"/>
                          </a:solidFill>
                          <a:effectLst/>
                          <a:latin typeface="Tw Cen MT Condensed" panose="020B0606020104020203" pitchFamily="34" charset="0"/>
                        </a:rPr>
                        <a:t>Tunjuelito</a:t>
                      </a:r>
                      <a:endParaRPr lang="es-ES" sz="1400"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0"/>
                        </a:spcAft>
                      </a:pPr>
                      <a:r>
                        <a:rPr lang="es-CO" sz="1400">
                          <a:effectLst/>
                          <a:latin typeface="Tw Cen MT Condensed" panose="020B0606020104020203" pitchFamily="34" charset="0"/>
                        </a:rPr>
                        <a:t>11</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dirty="0">
                          <a:effectLst/>
                          <a:latin typeface="Tw Cen MT Condensed" panose="020B0606020104020203" pitchFamily="34" charset="0"/>
                        </a:rPr>
                        <a:t>64</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dirty="0">
                          <a:effectLst/>
                          <a:latin typeface="Tw Cen MT Condensed" panose="020B0606020104020203" pitchFamily="34" charset="0"/>
                        </a:rPr>
                        <a:t>75</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3951722712"/>
                  </a:ext>
                </a:extLst>
              </a:tr>
              <a:tr h="235856">
                <a:tc>
                  <a:txBody>
                    <a:bodyPr/>
                    <a:lstStyle/>
                    <a:p>
                      <a:pPr algn="ctr">
                        <a:lnSpc>
                          <a:spcPct val="107000"/>
                        </a:lnSpc>
                        <a:spcAft>
                          <a:spcPts val="800"/>
                        </a:spcAft>
                      </a:pPr>
                      <a:r>
                        <a:rPr lang="es-CO" sz="1400" b="1" dirty="0">
                          <a:solidFill>
                            <a:schemeClr val="bg1"/>
                          </a:solidFill>
                          <a:effectLst/>
                          <a:latin typeface="Tw Cen MT Condensed" panose="020B0606020104020203" pitchFamily="34" charset="0"/>
                        </a:rPr>
                        <a:t>Total general</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solidFill>
                  </a:tcPr>
                </a:tc>
                <a:tc>
                  <a:txBody>
                    <a:bodyPr/>
                    <a:lstStyle/>
                    <a:p>
                      <a:pPr algn="ctr">
                        <a:lnSpc>
                          <a:spcPct val="107000"/>
                        </a:lnSpc>
                        <a:spcAft>
                          <a:spcPts val="0"/>
                        </a:spcAft>
                      </a:pPr>
                      <a:r>
                        <a:rPr lang="es-CO" sz="1400" b="1" dirty="0">
                          <a:effectLst/>
                          <a:latin typeface="Tw Cen MT Condensed" panose="020B0606020104020203" pitchFamily="34" charset="0"/>
                        </a:rPr>
                        <a:t>28</a:t>
                      </a:r>
                      <a:endParaRPr lang="es-ES" sz="1400" b="1"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b="1" dirty="0">
                          <a:effectLst/>
                          <a:latin typeface="Tw Cen MT Condensed" panose="020B0606020104020203" pitchFamily="34" charset="0"/>
                        </a:rPr>
                        <a:t>58</a:t>
                      </a:r>
                      <a:endParaRPr lang="es-ES" sz="1400" b="1"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tc>
                  <a:txBody>
                    <a:bodyPr/>
                    <a:lstStyle/>
                    <a:p>
                      <a:pPr algn="ctr">
                        <a:lnSpc>
                          <a:spcPct val="107000"/>
                        </a:lnSpc>
                        <a:spcAft>
                          <a:spcPts val="0"/>
                        </a:spcAft>
                      </a:pPr>
                      <a:r>
                        <a:rPr lang="es-CO" sz="1400" b="1" dirty="0">
                          <a:effectLst/>
                          <a:latin typeface="Tw Cen MT Condensed" panose="020B0606020104020203" pitchFamily="34" charset="0"/>
                        </a:rPr>
                        <a:t>86</a:t>
                      </a:r>
                      <a:endParaRPr lang="es-ES" sz="1400" b="1" dirty="0">
                        <a:solidFill>
                          <a:schemeClr val="tx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A4A99">
                        <a:alpha val="14000"/>
                      </a:srgbClr>
                    </a:solidFill>
                  </a:tcPr>
                </a:tc>
                <a:extLst>
                  <a:ext uri="{0D108BD9-81ED-4DB2-BD59-A6C34878D82A}">
                    <a16:rowId xmlns:a16="http://schemas.microsoft.com/office/drawing/2014/main" val="185011021"/>
                  </a:ext>
                </a:extLst>
              </a:tr>
            </a:tbl>
          </a:graphicData>
        </a:graphic>
      </p:graphicFrame>
      <p:sp>
        <p:nvSpPr>
          <p:cNvPr id="15" name="Rectangle 2">
            <a:extLst>
              <a:ext uri="{FF2B5EF4-FFF2-40B4-BE49-F238E27FC236}">
                <a16:creationId xmlns:a16="http://schemas.microsoft.com/office/drawing/2014/main" id="{87B0F33C-2D12-A831-2544-2B1CE71F71D8}"/>
              </a:ext>
            </a:extLst>
          </p:cNvPr>
          <p:cNvSpPr>
            <a:spLocks noChangeArrowheads="1"/>
          </p:cNvSpPr>
          <p:nvPr/>
        </p:nvSpPr>
        <p:spPr bwMode="auto">
          <a:xfrm>
            <a:off x="184215" y="5985357"/>
            <a:ext cx="31266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1200" b="1"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Hogares beneficiarios </a:t>
            </a:r>
            <a:r>
              <a:rPr kumimoji="0" lang="es-CO" altLang="es-CO" sz="1200" b="1" i="1" u="none" strike="noStrike" cap="none" normalizeH="0" baseline="0" dirty="0" err="1">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MiAhorro</a:t>
            </a:r>
            <a:r>
              <a:rPr kumimoji="0" lang="es-CO" altLang="es-CO" sz="1200" b="1"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 </a:t>
            </a:r>
            <a:r>
              <a:rPr kumimoji="0" lang="es-CO" altLang="es-CO" sz="1200" b="1" i="1" u="none" strike="noStrike" cap="none" normalizeH="0" baseline="0" dirty="0" err="1">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MiHogar</a:t>
            </a:r>
            <a:r>
              <a:rPr kumimoji="0" lang="es-CO" altLang="es-CO" sz="1200" b="1"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 por localidad.</a:t>
            </a:r>
            <a:endParaRPr kumimoji="0" lang="es-CO" altLang="es-CO" sz="600" b="1" i="1" u="none" strike="noStrike" cap="none" normalizeH="0" baseline="0" dirty="0">
              <a:ln>
                <a:noFill/>
              </a:ln>
              <a:solidFill>
                <a:schemeClr val="tx1"/>
              </a:solidFill>
              <a:effectLst/>
              <a:latin typeface="Tw Cen MT Condensed" panose="020B0606020104020203" pitchFamily="34" charset="0"/>
            </a:endParaRPr>
          </a:p>
        </p:txBody>
      </p:sp>
      <p:sp>
        <p:nvSpPr>
          <p:cNvPr id="17" name="CuadroTexto 16">
            <a:extLst>
              <a:ext uri="{FF2B5EF4-FFF2-40B4-BE49-F238E27FC236}">
                <a16:creationId xmlns:a16="http://schemas.microsoft.com/office/drawing/2014/main" id="{D0AFC2B2-36BC-0BD7-B44B-900ED3C5855A}"/>
              </a:ext>
            </a:extLst>
          </p:cNvPr>
          <p:cNvSpPr txBox="1"/>
          <p:nvPr/>
        </p:nvSpPr>
        <p:spPr>
          <a:xfrm>
            <a:off x="148539" y="7929576"/>
            <a:ext cx="3274567"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1200" b="0"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Fuente:  Información del Programa </a:t>
            </a:r>
            <a:r>
              <a:rPr kumimoji="0" lang="es-CO" altLang="es-CO" sz="1200" b="0" i="1" u="none" strike="noStrike" cap="none" normalizeH="0" baseline="0" dirty="0" err="1">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MiAhorro</a:t>
            </a:r>
            <a:r>
              <a:rPr kumimoji="0" lang="es-CO" altLang="es-CO" sz="1200" b="0"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 </a:t>
            </a:r>
            <a:r>
              <a:rPr kumimoji="0" lang="es-CO" altLang="es-CO" sz="1200" b="0" i="1" u="none" strike="noStrike" cap="none" normalizeH="0" baseline="0" dirty="0" err="1">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MiHogar</a:t>
            </a:r>
            <a:r>
              <a:rPr kumimoji="0" lang="es-CO" altLang="es-CO" sz="1200" b="0" i="1" u="none" strike="noStrike" cap="none" normalizeH="0" baseline="0" dirty="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 Corte 31 agosto de 2022</a:t>
            </a:r>
            <a:endParaRPr kumimoji="0" lang="es-CO" altLang="es-CO" sz="1200" b="0" i="0" u="none" strike="noStrike" cap="none" normalizeH="0" baseline="0" dirty="0">
              <a:ln>
                <a:noFill/>
              </a:ln>
              <a:solidFill>
                <a:schemeClr val="tx1"/>
              </a:solidFill>
              <a:effectLst/>
              <a:latin typeface="Tw Cen MT Condensed" panose="020B0606020104020203" pitchFamily="34" charset="0"/>
            </a:endParaRPr>
          </a:p>
        </p:txBody>
      </p:sp>
      <p:sp>
        <p:nvSpPr>
          <p:cNvPr id="2" name="Rectángulo 1"/>
          <p:cNvSpPr/>
          <p:nvPr/>
        </p:nvSpPr>
        <p:spPr>
          <a:xfrm>
            <a:off x="4029252" y="6106380"/>
            <a:ext cx="1806071" cy="338554"/>
          </a:xfrm>
          <a:prstGeom prst="rect">
            <a:avLst/>
          </a:prstGeom>
        </p:spPr>
        <p:txBody>
          <a:bodyPr wrap="none">
            <a:spAutoFit/>
          </a:bodyPr>
          <a:lstStyle/>
          <a:p>
            <a:pPr lvl="0" algn="ctr"/>
            <a:r>
              <a:rPr lang="es-CO" sz="1600" b="1" dirty="0">
                <a:solidFill>
                  <a:srgbClr val="5A4A99"/>
                </a:solidFill>
                <a:latin typeface="Tw Cen MT Condensed" panose="020B0606020104020203" pitchFamily="34" charset="0"/>
                <a:ea typeface="Times New Roman" panose="02020603050405020304" pitchFamily="18" charset="0"/>
                <a:cs typeface="Times New Roman" panose="02020603050405020304" pitchFamily="18" charset="0"/>
              </a:rPr>
              <a:t>Presupuesto invertido:</a:t>
            </a:r>
          </a:p>
        </p:txBody>
      </p:sp>
      <p:pic>
        <p:nvPicPr>
          <p:cNvPr id="12" name="Imagen 11">
            <a:extLst>
              <a:ext uri="{FF2B5EF4-FFF2-40B4-BE49-F238E27FC236}">
                <a16:creationId xmlns:a16="http://schemas.microsoft.com/office/drawing/2014/main" id="{C4081381-2365-1349-A000-6DA651A2D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1861587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92DD91-684B-919A-6EAA-162E6B9E5B13}"/>
              </a:ext>
            </a:extLst>
          </p:cNvPr>
          <p:cNvSpPr txBox="1"/>
          <p:nvPr/>
        </p:nvSpPr>
        <p:spPr>
          <a:xfrm>
            <a:off x="1597541" y="151074"/>
            <a:ext cx="3429000" cy="591252"/>
          </a:xfrm>
          <a:prstGeom prst="rect">
            <a:avLst/>
          </a:prstGeom>
          <a:noFill/>
        </p:spPr>
        <p:txBody>
          <a:bodyPr wrap="square" lIns="91440" tIns="45720" rIns="91440" bIns="45720" anchor="t">
            <a:spAutoFit/>
          </a:bodyPr>
          <a:lstStyle/>
          <a:p>
            <a:pPr algn="ctr">
              <a:lnSpc>
                <a:spcPct val="150000"/>
              </a:lnSpc>
              <a:spcAft>
                <a:spcPts val="800"/>
              </a:spcAft>
            </a:pPr>
            <a:r>
              <a:rPr lang="es-CO" sz="2400" b="1">
                <a:solidFill>
                  <a:srgbClr val="299E89"/>
                </a:solidFill>
                <a:effectLst/>
                <a:latin typeface="Tw Cen MT Condensed"/>
                <a:ea typeface="Times New Roman" panose="02020603050405020304" pitchFamily="18" charset="0"/>
                <a:cs typeface="Times New Roman"/>
              </a:rPr>
              <a:t>URBANISMO TÁCTICO</a:t>
            </a:r>
            <a:r>
              <a:rPr lang="es-CO" sz="2400" b="1">
                <a:solidFill>
                  <a:srgbClr val="299E89"/>
                </a:solidFill>
                <a:latin typeface="Tw Cen MT Condensed"/>
                <a:ea typeface="Times New Roman" panose="02020603050405020304" pitchFamily="18" charset="0"/>
                <a:cs typeface="Times New Roman"/>
              </a:rPr>
              <a:t> </a:t>
            </a:r>
            <a:endParaRPr lang="es-CO" sz="2000">
              <a:solidFill>
                <a:srgbClr val="299E89"/>
              </a:solidFill>
              <a:effectLst/>
              <a:latin typeface="Tw Cen MT Condensed" panose="020B0606020104020203"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71782F6C-D79F-24F9-E761-EBB9EEC2C4DA}"/>
              </a:ext>
            </a:extLst>
          </p:cNvPr>
          <p:cNvSpPr txBox="1"/>
          <p:nvPr/>
        </p:nvSpPr>
        <p:spPr>
          <a:xfrm>
            <a:off x="308344" y="875699"/>
            <a:ext cx="6273209" cy="1244893"/>
          </a:xfrm>
          <a:prstGeom prst="rect">
            <a:avLst/>
          </a:prstGeom>
          <a:noFill/>
        </p:spPr>
        <p:txBody>
          <a:bodyPr wrap="square">
            <a:spAutoFit/>
          </a:bodyPr>
          <a:lstStyle/>
          <a:p>
            <a:pPr algn="just">
              <a:lnSpc>
                <a:spcPct val="107000"/>
              </a:lnSpc>
              <a:spcAft>
                <a:spcPts val="800"/>
              </a:spcAft>
            </a:pP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A partir del reconocimiento de las dinámicas urbanas y sociales que se presentan en las distintas localidades de la ciudad y de los procesos de participación comunitaria ya existentes en algunos barrios (por ejemplo, a través de las conformadas redes </a:t>
            </a:r>
            <a:r>
              <a:rPr lang="es-CO" sz="1400" dirty="0" err="1">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cuidadanas</a:t>
            </a:r>
            <a:r>
              <a:rPr lang="es-CO" sz="1400" dirty="0">
                <a:solidFill>
                  <a:srgbClr val="000000"/>
                </a:solidFill>
                <a:effectLst/>
                <a:latin typeface="Tw Cen MT Condensed" panose="020B0606020104020203" pitchFamily="34" charset="0"/>
                <a:ea typeface="Century Gothic" panose="020B0502020202020204" pitchFamily="34" charset="0"/>
                <a:cs typeface="Times New Roman" panose="02020603050405020304" pitchFamily="18" charset="0"/>
              </a:rPr>
              <a:t>), se han desarrollado intervenciones de urbanismo táctico, a partir de la acción </a:t>
            </a:r>
            <a:r>
              <a:rPr lang="es-CO" sz="1400" dirty="0">
                <a:solidFill>
                  <a:srgbClr val="000000"/>
                </a:solidFill>
                <a:latin typeface="Tw Cen MT Condensed" panose="020B0606020104020203" pitchFamily="34" charset="0"/>
                <a:ea typeface="Century Gothic" panose="020B0502020202020204" pitchFamily="34" charset="0"/>
                <a:cs typeface="Times New Roman" panose="02020603050405020304" pitchFamily="18" charset="0"/>
              </a:rPr>
              <a:t>de los ciudadanos y el diseño participativo buscando recuperar, apropiar y transformar el espacio público de la mano de los habitantes.</a:t>
            </a:r>
          </a:p>
        </p:txBody>
      </p:sp>
      <p:sp>
        <p:nvSpPr>
          <p:cNvPr id="7" name="CuadroTexto 6">
            <a:extLst>
              <a:ext uri="{FF2B5EF4-FFF2-40B4-BE49-F238E27FC236}">
                <a16:creationId xmlns:a16="http://schemas.microsoft.com/office/drawing/2014/main" id="{96BDAE4E-FAC9-DFF9-720A-A163D3347CEF}"/>
              </a:ext>
            </a:extLst>
          </p:cNvPr>
          <p:cNvSpPr txBox="1"/>
          <p:nvPr/>
        </p:nvSpPr>
        <p:spPr>
          <a:xfrm>
            <a:off x="291284" y="2221025"/>
            <a:ext cx="6273208" cy="841256"/>
          </a:xfrm>
          <a:prstGeom prst="rect">
            <a:avLst/>
          </a:prstGeom>
          <a:noFill/>
        </p:spPr>
        <p:txBody>
          <a:bodyPr wrap="square" lIns="91440" tIns="45720" rIns="91440" bIns="45720" anchor="t">
            <a:spAutoFit/>
          </a:bodyPr>
          <a:lstStyle/>
          <a:p>
            <a:pPr lvl="0" algn="just">
              <a:spcAft>
                <a:spcPts val="800"/>
              </a:spcAft>
            </a:pPr>
            <a:r>
              <a:rPr lang="es-CO" sz="1400" b="1" dirty="0">
                <a:solidFill>
                  <a:srgbClr val="299E89"/>
                </a:solidFill>
                <a:effectLst/>
                <a:latin typeface="Tw Cen MT Condensed"/>
                <a:ea typeface="Times New Roman" panose="02020603050405020304" pitchFamily="18" charset="0"/>
                <a:cs typeface="Times New Roman"/>
              </a:rPr>
              <a:t>Actividades realizadas</a:t>
            </a:r>
            <a:r>
              <a:rPr lang="es-CO" sz="1400" b="1" dirty="0">
                <a:solidFill>
                  <a:srgbClr val="299E89"/>
                </a:solidFill>
                <a:latin typeface="Tw Cen MT Condensed"/>
                <a:ea typeface="Times New Roman" panose="02020603050405020304" pitchFamily="18" charset="0"/>
                <a:cs typeface="Times New Roman"/>
              </a:rPr>
              <a:t>:</a:t>
            </a:r>
            <a:endParaRPr lang="es-CO" sz="1400" dirty="0">
              <a:solidFill>
                <a:srgbClr val="299E89"/>
              </a:solidFill>
              <a:effectLst/>
              <a:latin typeface="Tw Cen MT Condensed"/>
              <a:ea typeface="Calibri" panose="020F0502020204030204" pitchFamily="34" charset="0"/>
              <a:cs typeface="Times New Roman"/>
            </a:endParaRPr>
          </a:p>
          <a:p>
            <a:r>
              <a:rPr lang="es-CO" sz="1400" dirty="0">
                <a:latin typeface="Tw Cen MT Condensed" panose="020B0606020104020203" pitchFamily="34" charset="0"/>
                <a:ea typeface="Century Gothic" panose="020B0502020202020204" pitchFamily="34" charset="0"/>
              </a:rPr>
              <a:t>Entre enero de 2021 y agosto de 2022 se han desarrollado un total de seis (6) intervenciones en las localidades de Fontibón, Kennedy, Bosa y Puente Aranda las cuales se detallan a continuación:</a:t>
            </a:r>
            <a:endParaRPr lang="es-ES" sz="1400" dirty="0">
              <a:latin typeface="Tw Cen MT Condensed" panose="020B0606020104020203" pitchFamily="34" charset="0"/>
              <a:ea typeface="Century Gothic" panose="020B0502020202020204" pitchFamily="34" charset="0"/>
            </a:endParaRPr>
          </a:p>
        </p:txBody>
      </p:sp>
      <p:graphicFrame>
        <p:nvGraphicFramePr>
          <p:cNvPr id="8" name="Tabla 7">
            <a:extLst>
              <a:ext uri="{FF2B5EF4-FFF2-40B4-BE49-F238E27FC236}">
                <a16:creationId xmlns:a16="http://schemas.microsoft.com/office/drawing/2014/main" id="{C3AB9ECB-5100-2DB5-24D9-DDBF22E48606}"/>
              </a:ext>
            </a:extLst>
          </p:cNvPr>
          <p:cNvGraphicFramePr>
            <a:graphicFrameLocks noGrp="1"/>
          </p:cNvGraphicFramePr>
          <p:nvPr>
            <p:extLst>
              <p:ext uri="{D42A27DB-BD31-4B8C-83A1-F6EECF244321}">
                <p14:modId xmlns:p14="http://schemas.microsoft.com/office/powerpoint/2010/main" val="1150298747"/>
              </p:ext>
            </p:extLst>
          </p:nvPr>
        </p:nvGraphicFramePr>
        <p:xfrm>
          <a:off x="533611" y="3376757"/>
          <a:ext cx="5784111" cy="2509132"/>
        </p:xfrm>
        <a:graphic>
          <a:graphicData uri="http://schemas.openxmlformats.org/drawingml/2006/table">
            <a:tbl>
              <a:tblPr firstRow="1" firstCol="1" bandRow="1">
                <a:tableStyleId>{5940675A-B579-460E-94D1-54222C63F5DA}</a:tableStyleId>
              </a:tblPr>
              <a:tblGrid>
                <a:gridCol w="1872705">
                  <a:extLst>
                    <a:ext uri="{9D8B030D-6E8A-4147-A177-3AD203B41FA5}">
                      <a16:colId xmlns:a16="http://schemas.microsoft.com/office/drawing/2014/main" val="4223618246"/>
                    </a:ext>
                  </a:extLst>
                </a:gridCol>
                <a:gridCol w="830179">
                  <a:extLst>
                    <a:ext uri="{9D8B030D-6E8A-4147-A177-3AD203B41FA5}">
                      <a16:colId xmlns:a16="http://schemas.microsoft.com/office/drawing/2014/main" val="1084791853"/>
                    </a:ext>
                  </a:extLst>
                </a:gridCol>
                <a:gridCol w="1251284">
                  <a:extLst>
                    <a:ext uri="{9D8B030D-6E8A-4147-A177-3AD203B41FA5}">
                      <a16:colId xmlns:a16="http://schemas.microsoft.com/office/drawing/2014/main" val="3959372610"/>
                    </a:ext>
                  </a:extLst>
                </a:gridCol>
                <a:gridCol w="962526">
                  <a:extLst>
                    <a:ext uri="{9D8B030D-6E8A-4147-A177-3AD203B41FA5}">
                      <a16:colId xmlns:a16="http://schemas.microsoft.com/office/drawing/2014/main" val="2048512927"/>
                    </a:ext>
                  </a:extLst>
                </a:gridCol>
                <a:gridCol w="867417">
                  <a:extLst>
                    <a:ext uri="{9D8B030D-6E8A-4147-A177-3AD203B41FA5}">
                      <a16:colId xmlns:a16="http://schemas.microsoft.com/office/drawing/2014/main" val="3459793559"/>
                    </a:ext>
                  </a:extLst>
                </a:gridCol>
              </a:tblGrid>
              <a:tr h="310047">
                <a:tc>
                  <a:txBody>
                    <a:bodyPr/>
                    <a:lstStyle/>
                    <a:p>
                      <a:pPr algn="ctr">
                        <a:lnSpc>
                          <a:spcPct val="100000"/>
                        </a:lnSpc>
                        <a:spcAft>
                          <a:spcPts val="800"/>
                        </a:spcAft>
                      </a:pPr>
                      <a:r>
                        <a:rPr lang="es-CO" sz="1400" b="1" dirty="0">
                          <a:solidFill>
                            <a:schemeClr val="bg1"/>
                          </a:solidFill>
                          <a:effectLst/>
                          <a:latin typeface="Tw Cen MT Condensed" panose="020B0606020104020203" pitchFamily="34" charset="0"/>
                        </a:rPr>
                        <a:t>Intervención</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b="1" dirty="0">
                          <a:solidFill>
                            <a:schemeClr val="bg1"/>
                          </a:solidFill>
                          <a:effectLst/>
                          <a:latin typeface="Tw Cen MT Condensed" panose="020B0606020104020203" pitchFamily="34" charset="0"/>
                        </a:rPr>
                        <a:t>Fecha</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b="1" dirty="0">
                          <a:solidFill>
                            <a:schemeClr val="bg1"/>
                          </a:solidFill>
                          <a:effectLst/>
                          <a:latin typeface="Tw Cen MT Condensed" panose="020B0606020104020203" pitchFamily="34" charset="0"/>
                        </a:rPr>
                        <a:t>Entidad o Convenio</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b="1" dirty="0">
                          <a:solidFill>
                            <a:schemeClr val="bg1"/>
                          </a:solidFill>
                          <a:effectLst/>
                          <a:latin typeface="Tw Cen MT Condensed" panose="020B0606020104020203" pitchFamily="34" charset="0"/>
                        </a:rPr>
                        <a:t>Valor Inversión</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b="1" dirty="0">
                          <a:solidFill>
                            <a:schemeClr val="bg1"/>
                          </a:solidFill>
                          <a:effectLst/>
                          <a:latin typeface="Tw Cen MT Condensed" panose="020B0606020104020203" pitchFamily="34" charset="0"/>
                        </a:rPr>
                        <a:t>Población Beneficiada</a:t>
                      </a:r>
                      <a:endParaRPr lang="es-CO"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extLst>
                  <a:ext uri="{0D108BD9-81ED-4DB2-BD59-A6C34878D82A}">
                    <a16:rowId xmlns:a16="http://schemas.microsoft.com/office/drawing/2014/main" val="3370791160"/>
                  </a:ext>
                </a:extLst>
              </a:tr>
              <a:tr h="259997">
                <a:tc>
                  <a:txBody>
                    <a:bodyPr/>
                    <a:lstStyle/>
                    <a:p>
                      <a:pPr algn="ctr">
                        <a:lnSpc>
                          <a:spcPct val="107000"/>
                        </a:lnSpc>
                        <a:spcAft>
                          <a:spcPts val="0"/>
                        </a:spcAft>
                      </a:pPr>
                      <a:r>
                        <a:rPr lang="es-CO" sz="1400"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Parque La Cabaña </a:t>
                      </a:r>
                      <a:r>
                        <a:rPr lang="es-CO" sz="1400" b="1"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(Fontibón)</a:t>
                      </a:r>
                      <a:endParaRPr lang="es-ES"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kern="1200" dirty="0">
                          <a:solidFill>
                            <a:schemeClr val="tx1"/>
                          </a:solidFill>
                          <a:effectLst/>
                          <a:latin typeface="Tw Cen MT Condensed" panose="020B0606020104020203" pitchFamily="34" charset="0"/>
                          <a:ea typeface="+mn-ea"/>
                          <a:cs typeface="+mn-cs"/>
                        </a:rPr>
                        <a:t>28/08/2021</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Pinturas </a:t>
                      </a:r>
                      <a:r>
                        <a:rPr lang="es-CO" sz="1400" dirty="0" err="1">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Bler</a:t>
                      </a: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 y SDSCJ</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3.000.000</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2.334</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2317402936"/>
                  </a:ext>
                </a:extLst>
              </a:tr>
              <a:tr h="325272">
                <a:tc>
                  <a:txBody>
                    <a:bodyPr/>
                    <a:lstStyle/>
                    <a:p>
                      <a:pPr algn="ctr">
                        <a:lnSpc>
                          <a:spcPct val="107000"/>
                        </a:lnSpc>
                        <a:spcAft>
                          <a:spcPts val="0"/>
                        </a:spcAft>
                      </a:pPr>
                      <a:r>
                        <a:rPr lang="es-CO" sz="1400"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Parque Primavera </a:t>
                      </a:r>
                      <a:r>
                        <a:rPr lang="es-CO" sz="1400" b="1"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(Puente Aranda)</a:t>
                      </a:r>
                      <a:endParaRPr lang="es-ES"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kern="1200" dirty="0">
                          <a:solidFill>
                            <a:schemeClr val="tx1"/>
                          </a:solidFill>
                          <a:effectLst/>
                          <a:latin typeface="Tw Cen MT Condensed" panose="020B0606020104020203" pitchFamily="34" charset="0"/>
                          <a:ea typeface="+mn-ea"/>
                          <a:cs typeface="+mn-cs"/>
                        </a:rPr>
                        <a:t>11/09/2021</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SDSCJ, Alcaldía Local y Policía </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2.000.000</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1.467</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2"/>
                  </a:ext>
                </a:extLst>
              </a:tr>
              <a:tr h="159407">
                <a:tc>
                  <a:txBody>
                    <a:bodyPr/>
                    <a:lstStyle/>
                    <a:p>
                      <a:pPr algn="ctr">
                        <a:lnSpc>
                          <a:spcPct val="107000"/>
                        </a:lnSpc>
                        <a:spcAft>
                          <a:spcPts val="0"/>
                        </a:spcAft>
                      </a:pPr>
                      <a:r>
                        <a:rPr lang="es-CO" sz="1400"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Parque Arabia </a:t>
                      </a:r>
                      <a:r>
                        <a:rPr lang="es-CO" sz="1400" b="1"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(Fontibón)</a:t>
                      </a:r>
                      <a:endParaRPr lang="es-ES"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kern="1200" dirty="0">
                          <a:solidFill>
                            <a:schemeClr val="tx1"/>
                          </a:solidFill>
                          <a:effectLst/>
                          <a:latin typeface="Tw Cen MT Condensed" panose="020B0606020104020203" pitchFamily="34" charset="0"/>
                          <a:ea typeface="+mn-ea"/>
                          <a:cs typeface="+mn-cs"/>
                        </a:rPr>
                        <a:t>11/12/2021</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WOM</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10.000.000</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1.056</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3397035211"/>
                  </a:ext>
                </a:extLst>
              </a:tr>
              <a:tr h="346072">
                <a:tc>
                  <a:txBody>
                    <a:bodyPr/>
                    <a:lstStyle/>
                    <a:p>
                      <a:pPr algn="ctr">
                        <a:lnSpc>
                          <a:spcPct val="107000"/>
                        </a:lnSpc>
                        <a:spcAft>
                          <a:spcPts val="0"/>
                        </a:spcAft>
                      </a:pPr>
                      <a:r>
                        <a:rPr lang="es-CO" sz="1400"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Parque Luis Carlos Galán </a:t>
                      </a:r>
                      <a:r>
                        <a:rPr lang="es-CO" sz="1400" b="1"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(Kennedy)</a:t>
                      </a:r>
                      <a:endParaRPr lang="es-ES"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0000"/>
                        </a:lnSpc>
                        <a:spcAft>
                          <a:spcPts val="800"/>
                        </a:spcAft>
                      </a:pPr>
                      <a:r>
                        <a:rPr lang="es-CO" sz="1400" kern="1200" dirty="0">
                          <a:solidFill>
                            <a:schemeClr val="tx1"/>
                          </a:solidFill>
                          <a:effectLst/>
                          <a:latin typeface="Tw Cen MT Condensed" panose="020B0606020104020203" pitchFamily="34" charset="0"/>
                          <a:ea typeface="+mn-ea"/>
                          <a:cs typeface="+mn-cs"/>
                        </a:rPr>
                        <a:t>30/04/2022</a:t>
                      </a:r>
                      <a:endParaRPr lang="es-CO"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WOM</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15.000.000</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1.500 aprox.</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254412786"/>
                  </a:ext>
                </a:extLst>
              </a:tr>
              <a:tr h="325272">
                <a:tc>
                  <a:txBody>
                    <a:bodyPr/>
                    <a:lstStyle/>
                    <a:p>
                      <a:pPr algn="ctr">
                        <a:lnSpc>
                          <a:spcPct val="107000"/>
                        </a:lnSpc>
                        <a:spcAft>
                          <a:spcPts val="0"/>
                        </a:spcAft>
                      </a:pPr>
                      <a:r>
                        <a:rPr lang="es-CO" sz="1400"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Parque Santa Martha de Pastrana </a:t>
                      </a:r>
                      <a:r>
                        <a:rPr lang="es-CO" sz="1400" b="1"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(Kennedy)</a:t>
                      </a:r>
                      <a:endParaRPr lang="es-ES"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11/06/2022</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WOM</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15.000.000</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2.000 aprox.</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5"/>
                  </a:ext>
                </a:extLst>
              </a:tr>
              <a:tr h="259997">
                <a:tc>
                  <a:txBody>
                    <a:bodyPr/>
                    <a:lstStyle/>
                    <a:p>
                      <a:pPr algn="ctr">
                        <a:lnSpc>
                          <a:spcPct val="107000"/>
                        </a:lnSpc>
                        <a:spcAft>
                          <a:spcPts val="0"/>
                        </a:spcAft>
                      </a:pPr>
                      <a:r>
                        <a:rPr lang="es-CO" sz="1400"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Parque El Triángulo </a:t>
                      </a:r>
                      <a:r>
                        <a:rPr lang="es-CO" sz="1400" b="1" dirty="0">
                          <a:solidFill>
                            <a:schemeClr val="bg1"/>
                          </a:solidFill>
                          <a:effectLst/>
                          <a:latin typeface="Tw Cen MT Condensed" panose="020B0606020104020203" pitchFamily="34" charset="0"/>
                          <a:ea typeface="Times New Roman" panose="02020603050405020304" pitchFamily="18" charset="0"/>
                          <a:cs typeface="Times New Roman" panose="02020603050405020304" pitchFamily="18" charset="0"/>
                        </a:rPr>
                        <a:t>(Bosa)</a:t>
                      </a:r>
                      <a:endParaRPr lang="es-ES" sz="1400" b="1" dirty="0">
                        <a:solidFill>
                          <a:schemeClr val="bg1"/>
                        </a:solidFill>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09/07/2022</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Constructora Bolívar</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6.000.000</a:t>
                      </a:r>
                      <a:endParaRPr lang="es-ES" sz="140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tc>
                  <a:txBody>
                    <a:bodyPr/>
                    <a:lstStyle/>
                    <a:p>
                      <a:pPr algn="ctr">
                        <a:lnSpc>
                          <a:spcPct val="107000"/>
                        </a:lnSpc>
                        <a:spcAft>
                          <a:spcPts val="0"/>
                        </a:spcAft>
                      </a:pPr>
                      <a:r>
                        <a:rPr lang="es-CO" sz="1400" dirty="0">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800 aprox.</a:t>
                      </a:r>
                      <a:endParaRPr lang="es-ES" sz="1400" dirty="0">
                        <a:effectLst/>
                        <a:latin typeface="Tw Cen MT Condensed" panose="020B0606020104020203" pitchFamily="34" charset="0"/>
                        <a:ea typeface="Calibri" panose="020F0502020204030204" pitchFamily="34" charset="0"/>
                        <a:cs typeface="Times New Roman" panose="02020603050405020304" pitchFamily="18" charset="0"/>
                      </a:endParaRPr>
                    </a:p>
                  </a:txBody>
                  <a:tcPr marL="44450" marR="4445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99E89">
                        <a:alpha val="14000"/>
                      </a:srgbClr>
                    </a:solidFill>
                  </a:tcPr>
                </a:tc>
                <a:extLst>
                  <a:ext uri="{0D108BD9-81ED-4DB2-BD59-A6C34878D82A}">
                    <a16:rowId xmlns:a16="http://schemas.microsoft.com/office/drawing/2014/main" val="10006"/>
                  </a:ext>
                </a:extLst>
              </a:tr>
            </a:tbl>
          </a:graphicData>
        </a:graphic>
      </p:graphicFrame>
      <p:sp>
        <p:nvSpPr>
          <p:cNvPr id="9" name="Rectangle 1">
            <a:extLst>
              <a:ext uri="{FF2B5EF4-FFF2-40B4-BE49-F238E27FC236}">
                <a16:creationId xmlns:a16="http://schemas.microsoft.com/office/drawing/2014/main" id="{65CCE27A-6B1F-4110-8FC4-6A36B4F208AC}"/>
              </a:ext>
            </a:extLst>
          </p:cNvPr>
          <p:cNvSpPr>
            <a:spLocks noChangeArrowheads="1"/>
          </p:cNvSpPr>
          <p:nvPr/>
        </p:nvSpPr>
        <p:spPr bwMode="auto">
          <a:xfrm>
            <a:off x="2110553" y="3068980"/>
            <a:ext cx="2750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400" b="1" i="1" u="none" strike="noStrike" cap="none" normalizeH="0" baseline="0">
                <a:ln>
                  <a:noFill/>
                </a:ln>
                <a:solidFill>
                  <a:srgbClr val="000000"/>
                </a:solidFill>
                <a:effectLst/>
                <a:latin typeface="Tw Cen MT Condensed" panose="020B0606020104020203" pitchFamily="34" charset="0"/>
                <a:ea typeface="Times New Roman" panose="02020603050405020304" pitchFamily="18" charset="0"/>
                <a:cs typeface="Times New Roman" panose="02020603050405020304" pitchFamily="18" charset="0"/>
              </a:rPr>
              <a:t>Intervenciones realizadas por localidad.</a:t>
            </a:r>
            <a:endParaRPr kumimoji="0" lang="es-CO" altLang="es-CO" sz="2000" b="0" i="1" u="none" strike="noStrike" cap="none" normalizeH="0" baseline="0">
              <a:ln>
                <a:noFill/>
              </a:ln>
              <a:solidFill>
                <a:schemeClr val="tx1"/>
              </a:solidFill>
              <a:effectLst/>
              <a:latin typeface="Tw Cen MT Condensed" panose="020B0606020104020203" pitchFamily="34" charset="0"/>
            </a:endParaRPr>
          </a:p>
        </p:txBody>
      </p:sp>
      <p:sp>
        <p:nvSpPr>
          <p:cNvPr id="11" name="CuadroTexto 10">
            <a:extLst>
              <a:ext uri="{FF2B5EF4-FFF2-40B4-BE49-F238E27FC236}">
                <a16:creationId xmlns:a16="http://schemas.microsoft.com/office/drawing/2014/main" id="{049AC378-C3DC-4337-A52C-208CED1A8557}"/>
              </a:ext>
            </a:extLst>
          </p:cNvPr>
          <p:cNvSpPr txBox="1"/>
          <p:nvPr/>
        </p:nvSpPr>
        <p:spPr>
          <a:xfrm>
            <a:off x="3682866" y="6285138"/>
            <a:ext cx="2687350" cy="1056700"/>
          </a:xfrm>
          <a:prstGeom prst="rect">
            <a:avLst/>
          </a:prstGeom>
          <a:noFill/>
        </p:spPr>
        <p:txBody>
          <a:bodyPr wrap="square" lIns="91440" tIns="45720" rIns="91440" bIns="45720" anchor="t">
            <a:spAutoFit/>
          </a:bodyPr>
          <a:lstStyle/>
          <a:p>
            <a:pPr algn="just">
              <a:spcAft>
                <a:spcPts val="800"/>
              </a:spcAft>
            </a:pPr>
            <a:r>
              <a:rPr lang="es-CO" sz="1400" b="1" dirty="0">
                <a:solidFill>
                  <a:srgbClr val="299E89"/>
                </a:solidFill>
                <a:latin typeface="Tw Cen MT Condensed"/>
                <a:cs typeface="Times New Roman"/>
              </a:rPr>
              <a:t>Población beneficiada:</a:t>
            </a:r>
          </a:p>
          <a:p>
            <a:pPr algn="just"/>
            <a:r>
              <a:rPr lang="es-CO" sz="1400" dirty="0">
                <a:latin typeface="Tw Cen MT Condensed" panose="020B0606020104020203" pitchFamily="34" charset="0"/>
              </a:rPr>
              <a:t>Las seis (6) intervenciones han beneficiado a aproximadamente a 9.000 personas de manera directa (1km de rango de influencia).</a:t>
            </a:r>
            <a:endParaRPr lang="es-ES" sz="1400" dirty="0">
              <a:latin typeface="Tw Cen MT Condensed" panose="020B0606020104020203" pitchFamily="34" charset="0"/>
            </a:endParaRPr>
          </a:p>
        </p:txBody>
      </p:sp>
      <p:sp>
        <p:nvSpPr>
          <p:cNvPr id="13" name="CuadroTexto 12">
            <a:extLst>
              <a:ext uri="{FF2B5EF4-FFF2-40B4-BE49-F238E27FC236}">
                <a16:creationId xmlns:a16="http://schemas.microsoft.com/office/drawing/2014/main" id="{B4A90711-9973-7213-7F5B-E76FEC1685CD}"/>
              </a:ext>
            </a:extLst>
          </p:cNvPr>
          <p:cNvSpPr txBox="1"/>
          <p:nvPr/>
        </p:nvSpPr>
        <p:spPr>
          <a:xfrm>
            <a:off x="308344" y="6285138"/>
            <a:ext cx="2960515" cy="1056700"/>
          </a:xfrm>
          <a:prstGeom prst="rect">
            <a:avLst/>
          </a:prstGeom>
          <a:noFill/>
        </p:spPr>
        <p:txBody>
          <a:bodyPr wrap="square" lIns="91440" tIns="45720" rIns="91440" bIns="45720" anchor="t">
            <a:spAutoFit/>
          </a:bodyPr>
          <a:lstStyle/>
          <a:p>
            <a:pPr lvl="0" algn="just">
              <a:spcAft>
                <a:spcPts val="800"/>
              </a:spcAft>
            </a:pPr>
            <a:r>
              <a:rPr lang="es-CO" sz="1400" b="1" dirty="0">
                <a:solidFill>
                  <a:srgbClr val="299E89"/>
                </a:solidFill>
                <a:effectLst/>
                <a:latin typeface="Tw Cen MT Condensed"/>
                <a:ea typeface="Times New Roman" panose="02020603050405020304" pitchFamily="18" charset="0"/>
                <a:cs typeface="Times New Roman"/>
              </a:rPr>
              <a:t>Presupuesto invertido:</a:t>
            </a:r>
          </a:p>
          <a:p>
            <a:pPr algn="just"/>
            <a:r>
              <a:rPr lang="es-CO" sz="1400" dirty="0">
                <a:latin typeface="Tw Cen MT Condensed" panose="020B0606020104020203" pitchFamily="34" charset="0"/>
              </a:rPr>
              <a:t>Estas intervenciones (Fontibón, Kennedy, Bosa y Puente Aranda) ascienden en inversión/donación a aproximadamente $41.000.000 de pesos.</a:t>
            </a:r>
            <a:endParaRPr lang="es-ES" sz="1400" dirty="0">
              <a:latin typeface="Tw Cen MT Condensed" panose="020B0606020104020203" pitchFamily="34" charset="0"/>
            </a:endParaRPr>
          </a:p>
        </p:txBody>
      </p:sp>
      <p:pic>
        <p:nvPicPr>
          <p:cNvPr id="10" name="Imagen 9">
            <a:extLst>
              <a:ext uri="{FF2B5EF4-FFF2-40B4-BE49-F238E27FC236}">
                <a16:creationId xmlns:a16="http://schemas.microsoft.com/office/drawing/2014/main" id="{D8432DA4-E97A-3045-9588-D43ECDA3E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1584772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A76B8A-C771-6149-867E-3F523EF62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113358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918579"/>
            <a:ext cx="962208" cy="400110"/>
          </a:xfrm>
          <a:prstGeom prst="rect">
            <a:avLst/>
          </a:prstGeom>
          <a:noFill/>
        </p:spPr>
        <p:txBody>
          <a:bodyPr wrap="square" rtlCol="0">
            <a:spAutoFit/>
          </a:bodyPr>
          <a:lstStyle/>
          <a:p>
            <a:r>
              <a:rPr lang="es-CO" sz="2000" b="1" dirty="0">
                <a:latin typeface="Tw Cen MT Condensed" panose="020B0606020104020203" pitchFamily="34" charset="0"/>
              </a:rPr>
              <a:t>Kennedy</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2" name="Tabla 5">
            <a:extLst>
              <a:ext uri="{FF2B5EF4-FFF2-40B4-BE49-F238E27FC236}">
                <a16:creationId xmlns:a16="http://schemas.microsoft.com/office/drawing/2014/main" id="{D46CFF6C-E7E6-4C4C-AC84-46E0980DB102}"/>
              </a:ext>
            </a:extLst>
          </p:cNvPr>
          <p:cNvGraphicFramePr>
            <a:graphicFrameLocks noGrp="1"/>
          </p:cNvGraphicFramePr>
          <p:nvPr>
            <p:extLst>
              <p:ext uri="{D42A27DB-BD31-4B8C-83A1-F6EECF244321}">
                <p14:modId xmlns:p14="http://schemas.microsoft.com/office/powerpoint/2010/main" val="1465122643"/>
              </p:ext>
            </p:extLst>
          </p:nvPr>
        </p:nvGraphicFramePr>
        <p:xfrm>
          <a:off x="330200" y="1304730"/>
          <a:ext cx="6146798" cy="3463392"/>
        </p:xfrm>
        <a:graphic>
          <a:graphicData uri="http://schemas.openxmlformats.org/drawingml/2006/table">
            <a:tbl>
              <a:tblPr firstRow="1" bandRow="1">
                <a:tableStyleId>{5940675A-B579-460E-94D1-54222C63F5DA}</a:tableStyleId>
              </a:tblPr>
              <a:tblGrid>
                <a:gridCol w="996427">
                  <a:extLst>
                    <a:ext uri="{9D8B030D-6E8A-4147-A177-3AD203B41FA5}">
                      <a16:colId xmlns:a16="http://schemas.microsoft.com/office/drawing/2014/main" val="3229440780"/>
                    </a:ext>
                  </a:extLst>
                </a:gridCol>
                <a:gridCol w="1294063">
                  <a:extLst>
                    <a:ext uri="{9D8B030D-6E8A-4147-A177-3AD203B41FA5}">
                      <a16:colId xmlns:a16="http://schemas.microsoft.com/office/drawing/2014/main" val="2058085413"/>
                    </a:ext>
                  </a:extLst>
                </a:gridCol>
                <a:gridCol w="1009369">
                  <a:extLst>
                    <a:ext uri="{9D8B030D-6E8A-4147-A177-3AD203B41FA5}">
                      <a16:colId xmlns:a16="http://schemas.microsoft.com/office/drawing/2014/main" val="27832707"/>
                    </a:ext>
                  </a:extLst>
                </a:gridCol>
                <a:gridCol w="698794">
                  <a:extLst>
                    <a:ext uri="{9D8B030D-6E8A-4147-A177-3AD203B41FA5}">
                      <a16:colId xmlns:a16="http://schemas.microsoft.com/office/drawing/2014/main" val="2397824674"/>
                    </a:ext>
                  </a:extLst>
                </a:gridCol>
                <a:gridCol w="970547">
                  <a:extLst>
                    <a:ext uri="{9D8B030D-6E8A-4147-A177-3AD203B41FA5}">
                      <a16:colId xmlns:a16="http://schemas.microsoft.com/office/drawing/2014/main" val="1757931460"/>
                    </a:ext>
                  </a:extLst>
                </a:gridCol>
                <a:gridCol w="1177598">
                  <a:extLst>
                    <a:ext uri="{9D8B030D-6E8A-4147-A177-3AD203B41FA5}">
                      <a16:colId xmlns:a16="http://schemas.microsoft.com/office/drawing/2014/main" val="281178303"/>
                    </a:ext>
                  </a:extLst>
                </a:gridCol>
              </a:tblGrid>
              <a:tr h="561004">
                <a:tc gridSpan="2">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hMerge="1">
                  <a:txBody>
                    <a:bodyPr/>
                    <a:lstStyle/>
                    <a:p>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tc>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600" b="0" kern="1200" dirty="0">
                          <a:solidFill>
                            <a:schemeClr val="tx1"/>
                          </a:solidFill>
                          <a:latin typeface="Tw Cen MT Condensed" panose="020B0606020104020203" pitchFamily="34" charset="0"/>
                          <a:ea typeface="+mn-ea"/>
                          <a:cs typeface="Times New Roman" panose="02020603050405020304" pitchFamily="18" charset="0"/>
                        </a:rPr>
                        <a:t>Para el </a:t>
                      </a:r>
                      <a:r>
                        <a:rPr lang="es-CO" sz="1600" b="1" kern="1200" dirty="0">
                          <a:solidFill>
                            <a:schemeClr val="tx1"/>
                          </a:solidFill>
                          <a:latin typeface="Tw Cen MT Condensed" panose="020B0606020104020203" pitchFamily="34" charset="0"/>
                          <a:ea typeface="+mn-ea"/>
                          <a:cs typeface="Times New Roman" panose="02020603050405020304" pitchFamily="18" charset="0"/>
                        </a:rPr>
                        <a:t>2022</a:t>
                      </a:r>
                      <a:r>
                        <a:rPr lang="es-CO" sz="1600" b="0" kern="1200" dirty="0">
                          <a:solidFill>
                            <a:schemeClr val="tx1"/>
                          </a:solidFill>
                          <a:latin typeface="Tw Cen MT Condensed" panose="020B0606020104020203" pitchFamily="34" charset="0"/>
                          <a:ea typeface="+mn-ea"/>
                          <a:cs typeface="Times New Roman" panose="02020603050405020304" pitchFamily="18" charset="0"/>
                        </a:rPr>
                        <a:t> se intervinieron 5 calles en: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CE4F3"/>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CO" sz="16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extLst>
                  <a:ext uri="{0D108BD9-81ED-4DB2-BD59-A6C34878D82A}">
                    <a16:rowId xmlns:a16="http://schemas.microsoft.com/office/drawing/2014/main" val="906159795"/>
                  </a:ext>
                </a:extLst>
              </a:tr>
              <a:tr h="871338">
                <a:tc>
                  <a:txBody>
                    <a:bodyPr/>
                    <a:lstStyle/>
                    <a:p>
                      <a:pPr marL="0" algn="ctr" defTabSz="685800" rtl="0" eaLnBrk="1" latinLnBrk="0" hangingPunct="1"/>
                      <a:r>
                        <a:rPr lang="es-CO" sz="1400" b="1" kern="1200" dirty="0">
                          <a:solidFill>
                            <a:schemeClr val="bg1"/>
                          </a:solidFill>
                          <a:latin typeface="Tw Cen MT Condensed" panose="020B0606020104020203" pitchFamily="34" charset="0"/>
                          <a:ea typeface="+mn-ea"/>
                          <a:cs typeface="Times New Roman" panose="02020603050405020304" pitchFamily="18" charset="0"/>
                        </a:rPr>
                        <a:t>Barrio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Nombre del punto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1" kern="1200" dirty="0">
                          <a:solidFill>
                            <a:schemeClr val="tx1"/>
                          </a:solidFill>
                          <a:latin typeface="Tw Cen MT Condensed" panose="020B0606020104020203" pitchFamily="34" charset="0"/>
                          <a:ea typeface="+mn-ea"/>
                          <a:cs typeface="Times New Roman" panose="02020603050405020304" pitchFamily="18" charset="0"/>
                        </a:rPr>
                        <a:t>Dirección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Área</a:t>
                      </a:r>
                    </a:p>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Fecha de Intervención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Participantes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316374">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Pastrana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400" b="0" kern="1200" dirty="0">
                          <a:solidFill>
                            <a:schemeClr val="tx1"/>
                          </a:solidFill>
                          <a:latin typeface="Tw Cen MT Condensed" panose="020B0606020104020203" pitchFamily="34" charset="0"/>
                          <a:ea typeface="+mn-ea"/>
                          <a:cs typeface="Times New Roman" panose="02020603050405020304" pitchFamily="18" charset="0"/>
                        </a:rPr>
                        <a:t>PARQUE MIRAFLORES KENNEDY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KR 78L ENTRE CL 48 SUR y 48A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112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25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r h="324170">
                <a:tc>
                  <a:txBody>
                    <a:bodyPr/>
                    <a:lstStyle/>
                    <a:p>
                      <a:pPr algn="ctr"/>
                      <a:r>
                        <a:rPr lang="es-CO" sz="1350" b="0" kern="1200">
                          <a:solidFill>
                            <a:schemeClr val="bg1"/>
                          </a:solidFill>
                          <a:latin typeface="Tw Cen MT Condensed" panose="020B0606020104020203" pitchFamily="34" charset="0"/>
                          <a:ea typeface="+mn-ea"/>
                          <a:cs typeface="Times New Roman" panose="02020603050405020304" pitchFamily="18" charset="0"/>
                        </a:rPr>
                        <a:t>El Carmelo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400" b="0" kern="1200" dirty="0">
                          <a:solidFill>
                            <a:schemeClr val="tx1"/>
                          </a:solidFill>
                          <a:latin typeface="Tw Cen MT Condensed" panose="020B0606020104020203" pitchFamily="34" charset="0"/>
                          <a:ea typeface="+mn-ea"/>
                          <a:cs typeface="Times New Roman" panose="02020603050405020304" pitchFamily="18" charset="0"/>
                        </a:rPr>
                        <a:t>Parque Principal El Carmelo</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CL 51C SUR 81G BIS 13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200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830787"/>
                  </a:ext>
                </a:extLst>
              </a:tr>
              <a:tr h="324170">
                <a:tc>
                  <a:txBody>
                    <a:bodyPr/>
                    <a:lstStyle/>
                    <a:p>
                      <a:pPr algn="ctr"/>
                      <a:r>
                        <a:rPr lang="es-CO" sz="1350" b="0" kern="1200" dirty="0" err="1">
                          <a:solidFill>
                            <a:schemeClr val="bg1"/>
                          </a:solidFill>
                          <a:latin typeface="Tw Cen MT Condensed" panose="020B0606020104020203" pitchFamily="34" charset="0"/>
                          <a:ea typeface="+mn-ea"/>
                          <a:cs typeface="Times New Roman" panose="02020603050405020304" pitchFamily="18" charset="0"/>
                        </a:rPr>
                        <a:t>Class</a:t>
                      </a:r>
                      <a:endParaRPr lang="es-CO"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400" b="0" kern="1200" dirty="0">
                          <a:solidFill>
                            <a:schemeClr val="tx1"/>
                          </a:solidFill>
                          <a:latin typeface="Tw Cen MT Condensed" panose="020B0606020104020203" pitchFamily="34" charset="0"/>
                          <a:ea typeface="+mn-ea"/>
                          <a:cs typeface="Times New Roman" panose="02020603050405020304" pitchFamily="18" charset="0"/>
                        </a:rPr>
                        <a:t>Colegio Distrital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Class</a:t>
                      </a:r>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KR 80I 57B 50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13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025770"/>
                  </a:ext>
                </a:extLst>
              </a:tr>
              <a:tr h="324170">
                <a:tc>
                  <a:txBody>
                    <a:bodyPr/>
                    <a:lstStyle/>
                    <a:p>
                      <a:pPr algn="ctr"/>
                      <a:r>
                        <a:rPr lang="es-CO" sz="1350" b="0" kern="1200" dirty="0">
                          <a:solidFill>
                            <a:schemeClr val="bg1"/>
                          </a:solidFill>
                          <a:latin typeface="Tw Cen MT Condensed" panose="020B0606020104020203" pitchFamily="34" charset="0"/>
                          <a:ea typeface="+mn-ea"/>
                          <a:cs typeface="Times New Roman" panose="02020603050405020304" pitchFamily="18" charset="0"/>
                        </a:rPr>
                        <a:t>PROVIVIENDA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400" b="0" kern="1200" dirty="0">
                          <a:solidFill>
                            <a:schemeClr val="tx1"/>
                          </a:solidFill>
                          <a:latin typeface="Tw Cen MT Condensed" panose="020B0606020104020203" pitchFamily="34" charset="0"/>
                          <a:ea typeface="+mn-ea"/>
                          <a:cs typeface="Times New Roman" panose="02020603050405020304" pitchFamily="18" charset="0"/>
                        </a:rPr>
                        <a:t>Parque FLORALIA I SECTOR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TV 68C CL 31 SUR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58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280763"/>
                  </a:ext>
                </a:extLst>
              </a:tr>
              <a:tr h="324170">
                <a:tc>
                  <a:txBody>
                    <a:bodyPr/>
                    <a:lstStyle/>
                    <a:p>
                      <a:pPr algn="ctr"/>
                      <a:r>
                        <a:rPr lang="es-CO" sz="1350" b="0" kern="1200" dirty="0" err="1">
                          <a:solidFill>
                            <a:schemeClr val="bg1"/>
                          </a:solidFill>
                          <a:latin typeface="Tw Cen MT Condensed" panose="020B0606020104020203" pitchFamily="34" charset="0"/>
                          <a:ea typeface="+mn-ea"/>
                          <a:cs typeface="Times New Roman" panose="02020603050405020304" pitchFamily="18" charset="0"/>
                        </a:rPr>
                        <a:t>Tintalá</a:t>
                      </a:r>
                      <a:endParaRPr lang="es-CO" sz="1350" b="0" kern="1200" dirty="0">
                        <a:solidFill>
                          <a:schemeClr val="bg1"/>
                        </a:solidFill>
                        <a:latin typeface="Tw Cen MT Condensed" panose="020B0606020104020203" pitchFamily="34" charset="0"/>
                        <a:ea typeface="+mn-ea"/>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A4A99"/>
                    </a:solidFill>
                  </a:tcPr>
                </a:tc>
                <a:tc>
                  <a:txBody>
                    <a:bodyPr/>
                    <a:lstStyle/>
                    <a:p>
                      <a:pPr algn="ctr"/>
                      <a:r>
                        <a:rPr lang="es-CO" sz="1400" b="0" kern="1200" dirty="0">
                          <a:solidFill>
                            <a:schemeClr val="tx1"/>
                          </a:solidFill>
                          <a:latin typeface="Tw Cen MT Condensed" panose="020B0606020104020203" pitchFamily="34" charset="0"/>
                          <a:ea typeface="+mn-ea"/>
                          <a:cs typeface="Times New Roman" panose="02020603050405020304" pitchFamily="18" charset="0"/>
                        </a:rPr>
                        <a:t>Parque URB PARQUES DEL TINTAL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200" b="0" kern="1200" dirty="0">
                          <a:solidFill>
                            <a:schemeClr val="tx1"/>
                          </a:solidFill>
                          <a:latin typeface="Tw Cen MT Condensed" panose="020B0606020104020203" pitchFamily="34" charset="0"/>
                          <a:ea typeface="+mn-ea"/>
                          <a:cs typeface="Times New Roman" panose="02020603050405020304" pitchFamily="18" charset="0"/>
                        </a:rPr>
                        <a:t>KR 90C CL 6A</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a:solidFill>
                            <a:schemeClr val="tx1"/>
                          </a:solidFill>
                          <a:latin typeface="Tw Cen MT Condensed" panose="020B0606020104020203" pitchFamily="34" charset="0"/>
                          <a:ea typeface="+mn-ea"/>
                          <a:cs typeface="Times New Roman" panose="02020603050405020304" pitchFamily="18" charset="0"/>
                        </a:rPr>
                        <a:t>794,76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09/07/2022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350" b="0" kern="1200" dirty="0">
                          <a:solidFill>
                            <a:schemeClr val="tx1"/>
                          </a:solidFill>
                          <a:latin typeface="Tw Cen MT Condensed" panose="020B0606020104020203" pitchFamily="34" charset="0"/>
                          <a:ea typeface="+mn-ea"/>
                          <a:cs typeface="Times New Roman" panose="02020603050405020304" pitchFamily="18" charset="0"/>
                        </a:rPr>
                        <a:t>26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678319"/>
                  </a:ext>
                </a:extLst>
              </a:tr>
            </a:tbl>
          </a:graphicData>
        </a:graphic>
      </p:graphicFrame>
      <p:pic>
        <p:nvPicPr>
          <p:cNvPr id="14" name="Imagen 13">
            <a:extLst>
              <a:ext uri="{FF2B5EF4-FFF2-40B4-BE49-F238E27FC236}">
                <a16:creationId xmlns:a16="http://schemas.microsoft.com/office/drawing/2014/main" id="{60F03BB3-670E-480A-9897-A245B7484910}"/>
              </a:ext>
            </a:extLst>
          </p:cNvPr>
          <p:cNvPicPr>
            <a:picLocks noChangeAspect="1"/>
          </p:cNvPicPr>
          <p:nvPr/>
        </p:nvPicPr>
        <p:blipFill>
          <a:blip r:embed="rId3"/>
          <a:stretch>
            <a:fillRect/>
          </a:stretch>
        </p:blipFill>
        <p:spPr>
          <a:xfrm>
            <a:off x="860202" y="1378407"/>
            <a:ext cx="1167906" cy="460896"/>
          </a:xfrm>
          <a:prstGeom prst="rect">
            <a:avLst/>
          </a:prstGeom>
        </p:spPr>
      </p:pic>
      <p:graphicFrame>
        <p:nvGraphicFramePr>
          <p:cNvPr id="8" name="Tabla 5">
            <a:extLst>
              <a:ext uri="{FF2B5EF4-FFF2-40B4-BE49-F238E27FC236}">
                <a16:creationId xmlns:a16="http://schemas.microsoft.com/office/drawing/2014/main" id="{4F533B80-BCCA-42B4-BD39-F20C2533C8B2}"/>
              </a:ext>
            </a:extLst>
          </p:cNvPr>
          <p:cNvGraphicFramePr>
            <a:graphicFrameLocks noGrp="1"/>
          </p:cNvGraphicFramePr>
          <p:nvPr>
            <p:extLst>
              <p:ext uri="{D42A27DB-BD31-4B8C-83A1-F6EECF244321}">
                <p14:modId xmlns:p14="http://schemas.microsoft.com/office/powerpoint/2010/main" val="3937351440"/>
              </p:ext>
            </p:extLst>
          </p:nvPr>
        </p:nvGraphicFramePr>
        <p:xfrm>
          <a:off x="330200" y="5154273"/>
          <a:ext cx="6197597" cy="2529840"/>
        </p:xfrm>
        <a:graphic>
          <a:graphicData uri="http://schemas.openxmlformats.org/drawingml/2006/table">
            <a:tbl>
              <a:tblPr firstRow="1" bandRow="1">
                <a:tableStyleId>{5940675A-B579-460E-94D1-54222C63F5DA}</a:tableStyleId>
              </a:tblPr>
              <a:tblGrid>
                <a:gridCol w="1336897">
                  <a:extLst>
                    <a:ext uri="{9D8B030D-6E8A-4147-A177-3AD203B41FA5}">
                      <a16:colId xmlns:a16="http://schemas.microsoft.com/office/drawing/2014/main" val="3229440780"/>
                    </a:ext>
                  </a:extLst>
                </a:gridCol>
                <a:gridCol w="736600">
                  <a:extLst>
                    <a:ext uri="{9D8B030D-6E8A-4147-A177-3AD203B41FA5}">
                      <a16:colId xmlns:a16="http://schemas.microsoft.com/office/drawing/2014/main" val="2058085413"/>
                    </a:ext>
                  </a:extLst>
                </a:gridCol>
                <a:gridCol w="1743199">
                  <a:extLst>
                    <a:ext uri="{9D8B030D-6E8A-4147-A177-3AD203B41FA5}">
                      <a16:colId xmlns:a16="http://schemas.microsoft.com/office/drawing/2014/main" val="2397824674"/>
                    </a:ext>
                  </a:extLst>
                </a:gridCol>
                <a:gridCol w="1084521">
                  <a:extLst>
                    <a:ext uri="{9D8B030D-6E8A-4147-A177-3AD203B41FA5}">
                      <a16:colId xmlns:a16="http://schemas.microsoft.com/office/drawing/2014/main" val="1757931460"/>
                    </a:ext>
                  </a:extLst>
                </a:gridCol>
                <a:gridCol w="1296380">
                  <a:extLst>
                    <a:ext uri="{9D8B030D-6E8A-4147-A177-3AD203B41FA5}">
                      <a16:colId xmlns:a16="http://schemas.microsoft.com/office/drawing/2014/main" val="281178303"/>
                    </a:ext>
                  </a:extLst>
                </a:gridCol>
              </a:tblGrid>
              <a:tr h="782434">
                <a:tc gridSpan="2">
                  <a:txBody>
                    <a:bodyPr/>
                    <a:lstStyle/>
                    <a:p>
                      <a:endParaRPr lang="es-CO"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endParaRPr lang="es-CO" dirty="0"/>
                    </a:p>
                  </a:txBody>
                  <a:tcPr/>
                </a:tc>
                <a:tc gridSpan="3">
                  <a:txBody>
                    <a:bodyPr/>
                    <a:lstStyle/>
                    <a:p>
                      <a:pPr algn="ctr"/>
                      <a:r>
                        <a:rPr lang="es-CO" sz="1600" kern="1200" dirty="0">
                          <a:solidFill>
                            <a:schemeClr val="tx1"/>
                          </a:solidFill>
                          <a:latin typeface="Tw Cen MT Condensed" panose="020B0606020104020203" pitchFamily="34" charset="0"/>
                          <a:ea typeface="+mn-ea"/>
                          <a:cs typeface="Times New Roman" panose="02020603050405020304" pitchFamily="18" charset="0"/>
                        </a:rPr>
                        <a:t>Para la vigencia 2021 se seleccionaron seis (6) iniciativas de innovación social por un monto de COP $89.742.872 en el marco de la ejecución del Convenio de Cooperación Interinstitucional 846 de 2021 celebrado entre la SDHT y el IDPAC.</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pPr algn="ctr"/>
                      <a:r>
                        <a:rPr lang="es-CO" sz="1600" kern="1200" dirty="0">
                          <a:solidFill>
                            <a:schemeClr val="tx1"/>
                          </a:solidFill>
                          <a:latin typeface="Tw Cen MT Condensed" panose="020B0606020104020203" pitchFamily="34" charset="0"/>
                          <a:ea typeface="+mn-ea"/>
                          <a:cs typeface="Times New Roman" panose="02020603050405020304" pitchFamily="18" charset="0"/>
                        </a:rPr>
                        <a:t>Se seleccionó una (1) obra con saldo pedagógico por un monto de $14.773.000 </a:t>
                      </a:r>
                    </a:p>
                  </a:txBody>
                  <a:tcPr anchor="ctr"/>
                </a:tc>
                <a:tc hMerge="1">
                  <a:txBody>
                    <a:bodyPr/>
                    <a:lstStyle/>
                    <a:p>
                      <a:endParaRPr lang="es-CO" dirty="0"/>
                    </a:p>
                  </a:txBody>
                  <a:tcPr/>
                </a:tc>
                <a:extLst>
                  <a:ext uri="{0D108BD9-81ED-4DB2-BD59-A6C34878D82A}">
                    <a16:rowId xmlns:a16="http://schemas.microsoft.com/office/drawing/2014/main" val="906159795"/>
                  </a:ext>
                </a:extLst>
              </a:tr>
              <a:tr h="380039">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 la 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72933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bg1"/>
                          </a:solidFill>
                          <a:latin typeface="Tw Cen MT Condensed" panose="020B0606020104020203" pitchFamily="34" charset="0"/>
                          <a:ea typeface="+mn-ea"/>
                          <a:cs typeface="Times New Roman" panose="02020603050405020304" pitchFamily="18" charset="0"/>
                        </a:rPr>
                        <a:t>Con fútbol recuperamos espacio y jóvenes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lvl="0"/>
                      <a:r>
                        <a:rPr lang="es-CO" sz="1400" b="0" kern="1200" dirty="0">
                          <a:solidFill>
                            <a:schemeClr val="tx1"/>
                          </a:solidFill>
                          <a:latin typeface="Tw Cen MT Condensed" panose="020B0606020104020203" pitchFamily="34" charset="0"/>
                          <a:ea typeface="+mn-ea"/>
                          <a:cs typeface="Times New Roman" panose="02020603050405020304" pitchFamily="18" charset="0"/>
                        </a:rPr>
                        <a:t>JAC Carvajal Osorio</a:t>
                      </a:r>
                    </a:p>
                    <a:p>
                      <a:pPr marL="0" algn="ctr" defTabSz="685800" rtl="0" eaLnBrk="1" latinLnBrk="0" hangingPunct="1"/>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Aprovechar el espacio de la cancha para motivar e incentivar la cultura del deporte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800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$14.917.900.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80547"/>
                  </a:ext>
                </a:extLst>
              </a:tr>
            </a:tbl>
          </a:graphicData>
        </a:graphic>
      </p:graphicFrame>
      <p:grpSp>
        <p:nvGrpSpPr>
          <p:cNvPr id="9" name="Grupo 8">
            <a:extLst>
              <a:ext uri="{FF2B5EF4-FFF2-40B4-BE49-F238E27FC236}">
                <a16:creationId xmlns:a16="http://schemas.microsoft.com/office/drawing/2014/main" id="{3D28FFD4-76DE-4E39-A4A9-3BB16105D96F}"/>
              </a:ext>
            </a:extLst>
          </p:cNvPr>
          <p:cNvGrpSpPr/>
          <p:nvPr/>
        </p:nvGrpSpPr>
        <p:grpSpPr>
          <a:xfrm>
            <a:off x="737355" y="5355736"/>
            <a:ext cx="1323440" cy="554107"/>
            <a:chOff x="4128191" y="1757436"/>
            <a:chExt cx="1706471" cy="822396"/>
          </a:xfrm>
        </p:grpSpPr>
        <p:pic>
          <p:nvPicPr>
            <p:cNvPr id="10" name="Imagen 9">
              <a:extLst>
                <a:ext uri="{FF2B5EF4-FFF2-40B4-BE49-F238E27FC236}">
                  <a16:creationId xmlns:a16="http://schemas.microsoft.com/office/drawing/2014/main" id="{97C95480-FC9C-4120-ABED-2794A515984F}"/>
                </a:ext>
              </a:extLst>
            </p:cNvPr>
            <p:cNvPicPr>
              <a:picLocks noChangeAspect="1"/>
            </p:cNvPicPr>
            <p:nvPr/>
          </p:nvPicPr>
          <p:blipFill>
            <a:blip r:embed="rId4"/>
            <a:stretch>
              <a:fillRect/>
            </a:stretch>
          </p:blipFill>
          <p:spPr>
            <a:xfrm>
              <a:off x="4232106" y="2059704"/>
              <a:ext cx="1309850" cy="520128"/>
            </a:xfrm>
            <a:prstGeom prst="rect">
              <a:avLst/>
            </a:prstGeom>
          </p:spPr>
        </p:pic>
        <p:pic>
          <p:nvPicPr>
            <p:cNvPr id="11" name="Imagen 10">
              <a:extLst>
                <a:ext uri="{FF2B5EF4-FFF2-40B4-BE49-F238E27FC236}">
                  <a16:creationId xmlns:a16="http://schemas.microsoft.com/office/drawing/2014/main" id="{876ED49D-AD12-40D7-A3BC-3E96073950B1}"/>
                </a:ext>
              </a:extLst>
            </p:cNvPr>
            <p:cNvPicPr>
              <a:picLocks noChangeAspect="1"/>
            </p:cNvPicPr>
            <p:nvPr/>
          </p:nvPicPr>
          <p:blipFill>
            <a:blip r:embed="rId5"/>
            <a:stretch>
              <a:fillRect/>
            </a:stretch>
          </p:blipFill>
          <p:spPr>
            <a:xfrm>
              <a:off x="4128191" y="1757436"/>
              <a:ext cx="1706471" cy="572657"/>
            </a:xfrm>
            <a:prstGeom prst="rect">
              <a:avLst/>
            </a:prstGeom>
          </p:spPr>
        </p:pic>
      </p:grpSp>
      <p:pic>
        <p:nvPicPr>
          <p:cNvPr id="12" name="Imagen 11">
            <a:extLst>
              <a:ext uri="{FF2B5EF4-FFF2-40B4-BE49-F238E27FC236}">
                <a16:creationId xmlns:a16="http://schemas.microsoft.com/office/drawing/2014/main" id="{D495A030-9AB5-5846-8115-7872CDB2F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1154521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245186-31EE-4EDB-84D0-55D6D1B4E661}"/>
              </a:ext>
            </a:extLst>
          </p:cNvPr>
          <p:cNvSpPr txBox="1"/>
          <p:nvPr/>
        </p:nvSpPr>
        <p:spPr>
          <a:xfrm>
            <a:off x="359796" y="1077504"/>
            <a:ext cx="6138407" cy="1323439"/>
          </a:xfrm>
          <a:prstGeom prst="rect">
            <a:avLst/>
          </a:prstGeom>
          <a:noFill/>
        </p:spPr>
        <p:txBody>
          <a:bodyPr wrap="square">
            <a:spAutoFit/>
          </a:bodyPr>
          <a:lstStyle/>
          <a:p>
            <a:pPr algn="just"/>
            <a:r>
              <a:rPr lang="es-CO" sz="1600" dirty="0">
                <a:latin typeface="Tw Cen MT Condensed" panose="020B0606020104020203" pitchFamily="34" charset="0"/>
              </a:rPr>
              <a:t>La Secretaría Distrital del Hábitat con corte a 31 de agosto de 2022, ha ejecutado el 52,42% del presupuesto asignado. Es preciso indicar que en el mes de agosto se realizó una adición al presupuesto por valor de $39.207.000.000.</a:t>
            </a:r>
          </a:p>
          <a:p>
            <a:pPr algn="just"/>
            <a:r>
              <a:rPr lang="es-CO" sz="1600" dirty="0">
                <a:latin typeface="Tw Cen MT Condensed" panose="020B0606020104020203" pitchFamily="34" charset="0"/>
              </a:rPr>
              <a:t>A Continuación, se presenta el detalle de la ejecución por gastos de funcionamiento, transferencias de inversión y gastos de inversión.</a:t>
            </a:r>
          </a:p>
        </p:txBody>
      </p:sp>
      <p:sp>
        <p:nvSpPr>
          <p:cNvPr id="5" name="CuadroTexto 4">
            <a:extLst>
              <a:ext uri="{FF2B5EF4-FFF2-40B4-BE49-F238E27FC236}">
                <a16:creationId xmlns:a16="http://schemas.microsoft.com/office/drawing/2014/main" id="{C8B1C584-9784-49F0-9FBD-50D525DC82BF}"/>
              </a:ext>
            </a:extLst>
          </p:cNvPr>
          <p:cNvSpPr txBox="1"/>
          <p:nvPr/>
        </p:nvSpPr>
        <p:spPr>
          <a:xfrm>
            <a:off x="664596" y="312937"/>
            <a:ext cx="6001247" cy="461665"/>
          </a:xfrm>
          <a:prstGeom prst="rect">
            <a:avLst/>
          </a:prstGeom>
          <a:noFill/>
        </p:spPr>
        <p:txBody>
          <a:bodyPr wrap="square">
            <a:spAutoFit/>
          </a:bodyPr>
          <a:lstStyle/>
          <a:p>
            <a:pPr algn="ctr"/>
            <a:r>
              <a:rPr lang="es-MX" sz="2400" b="1">
                <a:latin typeface="Tw Cen MT Condensed" panose="020B0606020104020203" pitchFamily="34" charset="0"/>
              </a:rPr>
              <a:t>PRESUPUESTO EJECUCIÓN Y ESTADOS FINANCIEROS</a:t>
            </a:r>
            <a:endParaRPr lang="es-CO" sz="2400" b="1">
              <a:latin typeface="Tw Cen MT Condensed" panose="020B0606020104020203" pitchFamily="34" charset="0"/>
            </a:endParaRPr>
          </a:p>
        </p:txBody>
      </p:sp>
      <p:sp>
        <p:nvSpPr>
          <p:cNvPr id="6" name="CuadroTexto 5">
            <a:extLst>
              <a:ext uri="{FF2B5EF4-FFF2-40B4-BE49-F238E27FC236}">
                <a16:creationId xmlns:a16="http://schemas.microsoft.com/office/drawing/2014/main" id="{94ECABBE-0BC7-4F79-9E3D-AB8B3F523A4E}"/>
              </a:ext>
            </a:extLst>
          </p:cNvPr>
          <p:cNvSpPr txBox="1"/>
          <p:nvPr/>
        </p:nvSpPr>
        <p:spPr>
          <a:xfrm>
            <a:off x="359795" y="2410188"/>
            <a:ext cx="3761631" cy="3385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r>
              <a:rPr lang="es-MX" sz="1600" b="1">
                <a:latin typeface="Tw Cen MT Condensed" panose="020B0606020104020203" pitchFamily="34" charset="0"/>
              </a:rPr>
              <a:t>Presupuesto gastos de funcionamiento</a:t>
            </a:r>
          </a:p>
        </p:txBody>
      </p:sp>
      <p:sp>
        <p:nvSpPr>
          <p:cNvPr id="8" name="CuadroTexto 7">
            <a:extLst>
              <a:ext uri="{FF2B5EF4-FFF2-40B4-BE49-F238E27FC236}">
                <a16:creationId xmlns:a16="http://schemas.microsoft.com/office/drawing/2014/main" id="{276C04A6-989A-4162-80F7-B55D7ADA90D1}"/>
              </a:ext>
            </a:extLst>
          </p:cNvPr>
          <p:cNvSpPr txBox="1"/>
          <p:nvPr/>
        </p:nvSpPr>
        <p:spPr>
          <a:xfrm>
            <a:off x="359797" y="4282856"/>
            <a:ext cx="3761629" cy="3385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r>
              <a:rPr lang="es-MX" sz="1600" b="1" dirty="0">
                <a:latin typeface="Tw Cen MT Condensed" panose="020B0606020104020203" pitchFamily="34" charset="0"/>
              </a:rPr>
              <a:t>Presupuesto gastos transferencias de inversión</a:t>
            </a:r>
          </a:p>
        </p:txBody>
      </p:sp>
      <p:sp>
        <p:nvSpPr>
          <p:cNvPr id="12" name="CuadroTexto 11">
            <a:extLst>
              <a:ext uri="{FF2B5EF4-FFF2-40B4-BE49-F238E27FC236}">
                <a16:creationId xmlns:a16="http://schemas.microsoft.com/office/drawing/2014/main" id="{F9C069F4-736B-4473-8156-3010DFE3CA8A}"/>
              </a:ext>
            </a:extLst>
          </p:cNvPr>
          <p:cNvSpPr txBox="1"/>
          <p:nvPr/>
        </p:nvSpPr>
        <p:spPr>
          <a:xfrm>
            <a:off x="359795" y="6330221"/>
            <a:ext cx="4429919" cy="3385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r>
              <a:rPr lang="es-MX" sz="1600" b="1" dirty="0">
                <a:latin typeface="Tw Cen MT Condensed" panose="020B0606020104020203" pitchFamily="34" charset="0"/>
              </a:rPr>
              <a:t>Presupuesto comparativo Agosto 2022 – Agosto 2021</a:t>
            </a:r>
          </a:p>
        </p:txBody>
      </p:sp>
      <p:pic>
        <p:nvPicPr>
          <p:cNvPr id="10" name="Imagen 9">
            <a:extLst>
              <a:ext uri="{FF2B5EF4-FFF2-40B4-BE49-F238E27FC236}">
                <a16:creationId xmlns:a16="http://schemas.microsoft.com/office/drawing/2014/main" id="{0650FB0C-051E-CB39-837C-D8B3393B8BDB}"/>
              </a:ext>
            </a:extLst>
          </p:cNvPr>
          <p:cNvPicPr>
            <a:picLocks noChangeAspect="1"/>
          </p:cNvPicPr>
          <p:nvPr/>
        </p:nvPicPr>
        <p:blipFill>
          <a:blip r:embed="rId2"/>
          <a:stretch>
            <a:fillRect/>
          </a:stretch>
        </p:blipFill>
        <p:spPr>
          <a:xfrm>
            <a:off x="359795" y="2816094"/>
            <a:ext cx="6138408" cy="1396764"/>
          </a:xfrm>
          <a:prstGeom prst="rect">
            <a:avLst/>
          </a:prstGeom>
        </p:spPr>
      </p:pic>
      <p:pic>
        <p:nvPicPr>
          <p:cNvPr id="11" name="Imagen 10">
            <a:extLst>
              <a:ext uri="{FF2B5EF4-FFF2-40B4-BE49-F238E27FC236}">
                <a16:creationId xmlns:a16="http://schemas.microsoft.com/office/drawing/2014/main" id="{634372A2-838F-AFB5-FCF7-C9A9F3CFE806}"/>
              </a:ext>
            </a:extLst>
          </p:cNvPr>
          <p:cNvPicPr>
            <a:picLocks noChangeAspect="1"/>
          </p:cNvPicPr>
          <p:nvPr/>
        </p:nvPicPr>
        <p:blipFill>
          <a:blip r:embed="rId3"/>
          <a:stretch>
            <a:fillRect/>
          </a:stretch>
        </p:blipFill>
        <p:spPr>
          <a:xfrm>
            <a:off x="359795" y="4729084"/>
            <a:ext cx="6138408" cy="1493463"/>
          </a:xfrm>
          <a:prstGeom prst="rect">
            <a:avLst/>
          </a:prstGeom>
        </p:spPr>
      </p:pic>
      <p:pic>
        <p:nvPicPr>
          <p:cNvPr id="14" name="Imagen 13">
            <a:extLst>
              <a:ext uri="{FF2B5EF4-FFF2-40B4-BE49-F238E27FC236}">
                <a16:creationId xmlns:a16="http://schemas.microsoft.com/office/drawing/2014/main" id="{91028351-60CA-1623-6AB7-A050D040A0FE}"/>
              </a:ext>
            </a:extLst>
          </p:cNvPr>
          <p:cNvPicPr>
            <a:picLocks noChangeAspect="1"/>
          </p:cNvPicPr>
          <p:nvPr/>
        </p:nvPicPr>
        <p:blipFill>
          <a:blip r:embed="rId4"/>
          <a:stretch>
            <a:fillRect/>
          </a:stretch>
        </p:blipFill>
        <p:spPr>
          <a:xfrm>
            <a:off x="359796" y="6776449"/>
            <a:ext cx="6138408" cy="1238250"/>
          </a:xfrm>
          <a:prstGeom prst="rect">
            <a:avLst/>
          </a:prstGeom>
        </p:spPr>
      </p:pic>
    </p:spTree>
    <p:extLst>
      <p:ext uri="{BB962C8B-B14F-4D97-AF65-F5344CB8AC3E}">
        <p14:creationId xmlns:p14="http://schemas.microsoft.com/office/powerpoint/2010/main" val="3606596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8B1C584-9784-49F0-9FBD-50D525DC82BF}"/>
              </a:ext>
            </a:extLst>
          </p:cNvPr>
          <p:cNvSpPr txBox="1"/>
          <p:nvPr/>
        </p:nvSpPr>
        <p:spPr>
          <a:xfrm>
            <a:off x="664596" y="312937"/>
            <a:ext cx="6001247" cy="461665"/>
          </a:xfrm>
          <a:prstGeom prst="rect">
            <a:avLst/>
          </a:prstGeom>
          <a:noFill/>
        </p:spPr>
        <p:txBody>
          <a:bodyPr wrap="square">
            <a:spAutoFit/>
          </a:bodyPr>
          <a:lstStyle/>
          <a:p>
            <a:pPr algn="ctr"/>
            <a:r>
              <a:rPr lang="es-MX" sz="2400" b="1">
                <a:latin typeface="Tw Cen MT Condensed" panose="020B0606020104020203" pitchFamily="34" charset="0"/>
              </a:rPr>
              <a:t>PRESUPUESTO EJECUCIÓN Y ESTADOS FINANCIEROS</a:t>
            </a:r>
            <a:endParaRPr lang="es-CO" sz="2400" b="1">
              <a:latin typeface="Tw Cen MT Condensed" panose="020B0606020104020203" pitchFamily="34" charset="0"/>
            </a:endParaRPr>
          </a:p>
        </p:txBody>
      </p:sp>
      <p:sp>
        <p:nvSpPr>
          <p:cNvPr id="10" name="CuadroTexto 9">
            <a:extLst>
              <a:ext uri="{FF2B5EF4-FFF2-40B4-BE49-F238E27FC236}">
                <a16:creationId xmlns:a16="http://schemas.microsoft.com/office/drawing/2014/main" id="{012CF9D7-F0CB-44E1-B56C-2FFF94682622}"/>
              </a:ext>
            </a:extLst>
          </p:cNvPr>
          <p:cNvSpPr txBox="1"/>
          <p:nvPr/>
        </p:nvSpPr>
        <p:spPr>
          <a:xfrm>
            <a:off x="372123" y="1246508"/>
            <a:ext cx="3761631" cy="3385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r>
              <a:rPr lang="es-MX" sz="1600" b="1">
                <a:latin typeface="Tw Cen MT Condensed" panose="020B0606020104020203" pitchFamily="34" charset="0"/>
              </a:rPr>
              <a:t>Presupuesto gastos de inversión</a:t>
            </a:r>
          </a:p>
        </p:txBody>
      </p:sp>
      <p:sp>
        <p:nvSpPr>
          <p:cNvPr id="14" name="CuadroTexto 13">
            <a:extLst>
              <a:ext uri="{FF2B5EF4-FFF2-40B4-BE49-F238E27FC236}">
                <a16:creationId xmlns:a16="http://schemas.microsoft.com/office/drawing/2014/main" id="{2EE37EC2-0702-408F-A469-2E527E88C4A0}"/>
              </a:ext>
            </a:extLst>
          </p:cNvPr>
          <p:cNvSpPr txBox="1"/>
          <p:nvPr/>
        </p:nvSpPr>
        <p:spPr>
          <a:xfrm>
            <a:off x="372123" y="6912607"/>
            <a:ext cx="5843147" cy="369332"/>
          </a:xfrm>
          <a:prstGeom prst="rect">
            <a:avLst/>
          </a:prstGeom>
          <a:noFill/>
        </p:spPr>
        <p:txBody>
          <a:bodyPr wrap="square">
            <a:spAutoFit/>
          </a:bodyPr>
          <a:lstStyle/>
          <a:p>
            <a:r>
              <a:rPr lang="es-MX" dirty="0">
                <a:latin typeface="Tw Cen MT Condensed" panose="020B0606020104020203" pitchFamily="34" charset="0"/>
              </a:rPr>
              <a:t>Para conocer todo sobre los Estados Financieros de la SDHT: </a:t>
            </a:r>
            <a:endParaRPr lang="es-CO" dirty="0">
              <a:latin typeface="Tw Cen MT Condensed" panose="020B0606020104020203" pitchFamily="34" charset="0"/>
            </a:endParaRPr>
          </a:p>
        </p:txBody>
      </p:sp>
      <p:sp>
        <p:nvSpPr>
          <p:cNvPr id="15" name="CuadroTexto 14">
            <a:extLst>
              <a:ext uri="{FF2B5EF4-FFF2-40B4-BE49-F238E27FC236}">
                <a16:creationId xmlns:a16="http://schemas.microsoft.com/office/drawing/2014/main" id="{F6C86A23-C40B-45A1-A3E8-203557154687}"/>
              </a:ext>
            </a:extLst>
          </p:cNvPr>
          <p:cNvSpPr txBox="1"/>
          <p:nvPr/>
        </p:nvSpPr>
        <p:spPr>
          <a:xfrm>
            <a:off x="921027" y="7538401"/>
            <a:ext cx="3432312" cy="369332"/>
          </a:xfrm>
          <a:prstGeom prst="rect">
            <a:avLst/>
          </a:prstGeom>
          <a:noFill/>
        </p:spPr>
        <p:txBody>
          <a:bodyPr wrap="square">
            <a:spAutoFit/>
          </a:bodyPr>
          <a:lstStyle/>
          <a:p>
            <a:r>
              <a:rPr lang="es-CO" dirty="0">
                <a:latin typeface="Tw Cen MT Condensed" panose="020B0606020104020203" pitchFamily="34" charset="0"/>
                <a:hlinkClick r:id="rId2"/>
              </a:rPr>
              <a:t>https://n9.cl/6h3km</a:t>
            </a:r>
            <a:r>
              <a:rPr lang="es-CO" dirty="0">
                <a:latin typeface="Tw Cen MT Condensed" panose="020B0606020104020203" pitchFamily="34" charset="0"/>
              </a:rPr>
              <a:t> </a:t>
            </a:r>
          </a:p>
        </p:txBody>
      </p:sp>
      <p:sp>
        <p:nvSpPr>
          <p:cNvPr id="16" name="CuadroTexto 15">
            <a:extLst>
              <a:ext uri="{FF2B5EF4-FFF2-40B4-BE49-F238E27FC236}">
                <a16:creationId xmlns:a16="http://schemas.microsoft.com/office/drawing/2014/main" id="{1955E65E-2EF5-4325-B5ED-8827575F159F}"/>
              </a:ext>
            </a:extLst>
          </p:cNvPr>
          <p:cNvSpPr txBox="1"/>
          <p:nvPr/>
        </p:nvSpPr>
        <p:spPr>
          <a:xfrm>
            <a:off x="597410" y="7251161"/>
            <a:ext cx="3311056" cy="369332"/>
          </a:xfrm>
          <a:prstGeom prst="rect">
            <a:avLst/>
          </a:prstGeom>
          <a:noFill/>
        </p:spPr>
        <p:txBody>
          <a:bodyPr wrap="square" rtlCol="0">
            <a:spAutoFit/>
          </a:bodyPr>
          <a:lstStyle/>
          <a:p>
            <a:r>
              <a:rPr lang="es-CO" b="1">
                <a:latin typeface="Tw Cen MT Condensed" panose="020B0606020104020203" pitchFamily="34" charset="0"/>
              </a:rPr>
              <a:t>Ejecución presupuestal: </a:t>
            </a:r>
          </a:p>
        </p:txBody>
      </p:sp>
      <p:sp>
        <p:nvSpPr>
          <p:cNvPr id="18" name="CuadroTexto 17">
            <a:extLst>
              <a:ext uri="{FF2B5EF4-FFF2-40B4-BE49-F238E27FC236}">
                <a16:creationId xmlns:a16="http://schemas.microsoft.com/office/drawing/2014/main" id="{11555E40-2BB5-4EE4-9481-540A762F0719}"/>
              </a:ext>
            </a:extLst>
          </p:cNvPr>
          <p:cNvSpPr txBox="1"/>
          <p:nvPr/>
        </p:nvSpPr>
        <p:spPr>
          <a:xfrm>
            <a:off x="921027" y="8156938"/>
            <a:ext cx="3432312" cy="369332"/>
          </a:xfrm>
          <a:prstGeom prst="rect">
            <a:avLst/>
          </a:prstGeom>
          <a:noFill/>
        </p:spPr>
        <p:txBody>
          <a:bodyPr wrap="square">
            <a:spAutoFit/>
          </a:bodyPr>
          <a:lstStyle>
            <a:defPPr>
              <a:defRPr lang="en-US"/>
            </a:defPPr>
            <a:lvl1pPr>
              <a:defRPr>
                <a:latin typeface="Tw Cen MT Condensed" panose="020B0606020104020203" pitchFamily="34" charset="0"/>
              </a:defRPr>
            </a:lvl1pPr>
          </a:lstStyle>
          <a:p>
            <a:r>
              <a:rPr lang="es-CO" dirty="0">
                <a:hlinkClick r:id="rId3"/>
              </a:rPr>
              <a:t>https://n9.cl/88rt4</a:t>
            </a:r>
            <a:r>
              <a:rPr lang="es-CO" dirty="0"/>
              <a:t> </a:t>
            </a:r>
          </a:p>
        </p:txBody>
      </p:sp>
      <p:sp>
        <p:nvSpPr>
          <p:cNvPr id="19" name="CuadroTexto 18">
            <a:extLst>
              <a:ext uri="{FF2B5EF4-FFF2-40B4-BE49-F238E27FC236}">
                <a16:creationId xmlns:a16="http://schemas.microsoft.com/office/drawing/2014/main" id="{052FC03E-59EC-415E-8DB4-481ADA98C447}"/>
              </a:ext>
            </a:extLst>
          </p:cNvPr>
          <p:cNvSpPr txBox="1"/>
          <p:nvPr/>
        </p:nvSpPr>
        <p:spPr>
          <a:xfrm>
            <a:off x="597410" y="7856446"/>
            <a:ext cx="3311056" cy="369332"/>
          </a:xfrm>
          <a:prstGeom prst="rect">
            <a:avLst/>
          </a:prstGeom>
          <a:noFill/>
        </p:spPr>
        <p:txBody>
          <a:bodyPr wrap="square" rtlCol="0">
            <a:spAutoFit/>
          </a:bodyPr>
          <a:lstStyle/>
          <a:p>
            <a:r>
              <a:rPr lang="es-CO" b="1">
                <a:latin typeface="Tw Cen MT Condensed" panose="020B0606020104020203" pitchFamily="34" charset="0"/>
              </a:rPr>
              <a:t>Presupuesto general: </a:t>
            </a:r>
          </a:p>
        </p:txBody>
      </p:sp>
      <p:pic>
        <p:nvPicPr>
          <p:cNvPr id="12" name="Imagen 11">
            <a:extLst>
              <a:ext uri="{FF2B5EF4-FFF2-40B4-BE49-F238E27FC236}">
                <a16:creationId xmlns:a16="http://schemas.microsoft.com/office/drawing/2014/main" id="{223875D0-B410-E5C0-CE4C-A96B72BCB1CD}"/>
              </a:ext>
            </a:extLst>
          </p:cNvPr>
          <p:cNvPicPr>
            <a:picLocks noChangeAspect="1"/>
          </p:cNvPicPr>
          <p:nvPr/>
        </p:nvPicPr>
        <p:blipFill>
          <a:blip r:embed="rId4"/>
          <a:stretch>
            <a:fillRect/>
          </a:stretch>
        </p:blipFill>
        <p:spPr>
          <a:xfrm>
            <a:off x="261256" y="1665326"/>
            <a:ext cx="6404587" cy="5247281"/>
          </a:xfrm>
          <a:prstGeom prst="rect">
            <a:avLst/>
          </a:prstGeom>
        </p:spPr>
      </p:pic>
    </p:spTree>
    <p:extLst>
      <p:ext uri="{BB962C8B-B14F-4D97-AF65-F5344CB8AC3E}">
        <p14:creationId xmlns:p14="http://schemas.microsoft.com/office/powerpoint/2010/main" val="4052487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8B1C584-9784-49F0-9FBD-50D525DC82BF}"/>
              </a:ext>
            </a:extLst>
          </p:cNvPr>
          <p:cNvSpPr txBox="1"/>
          <p:nvPr/>
        </p:nvSpPr>
        <p:spPr>
          <a:xfrm>
            <a:off x="664596" y="312937"/>
            <a:ext cx="6001247" cy="461665"/>
          </a:xfrm>
          <a:prstGeom prst="rect">
            <a:avLst/>
          </a:prstGeom>
          <a:noFill/>
        </p:spPr>
        <p:txBody>
          <a:bodyPr wrap="square">
            <a:spAutoFit/>
          </a:bodyPr>
          <a:lstStyle/>
          <a:p>
            <a:pPr algn="ctr"/>
            <a:r>
              <a:rPr lang="es-MX" sz="2400" b="1">
                <a:latin typeface="Tw Cen MT Condensed" panose="020B0606020104020203" pitchFamily="34" charset="0"/>
              </a:rPr>
              <a:t>PRESUPUESTO EJECUCIÓN Y ESTADOS FINANCIEROS</a:t>
            </a:r>
            <a:endParaRPr lang="es-CO" sz="2400" b="1">
              <a:latin typeface="Tw Cen MT Condensed" panose="020B0606020104020203" pitchFamily="34" charset="0"/>
            </a:endParaRPr>
          </a:p>
        </p:txBody>
      </p:sp>
      <p:pic>
        <p:nvPicPr>
          <p:cNvPr id="2" name="Imagen 1"/>
          <p:cNvPicPr>
            <a:picLocks noChangeAspect="1"/>
          </p:cNvPicPr>
          <p:nvPr/>
        </p:nvPicPr>
        <p:blipFill>
          <a:blip r:embed="rId2"/>
          <a:stretch>
            <a:fillRect/>
          </a:stretch>
        </p:blipFill>
        <p:spPr>
          <a:xfrm>
            <a:off x="444273" y="978306"/>
            <a:ext cx="5840413" cy="4202386"/>
          </a:xfrm>
          <a:prstGeom prst="rect">
            <a:avLst/>
          </a:prstGeom>
        </p:spPr>
      </p:pic>
      <p:pic>
        <p:nvPicPr>
          <p:cNvPr id="4" name="Imagen 3"/>
          <p:cNvPicPr>
            <a:picLocks noChangeAspect="1"/>
          </p:cNvPicPr>
          <p:nvPr/>
        </p:nvPicPr>
        <p:blipFill>
          <a:blip r:embed="rId3"/>
          <a:stretch>
            <a:fillRect/>
          </a:stretch>
        </p:blipFill>
        <p:spPr>
          <a:xfrm>
            <a:off x="444272" y="5180692"/>
            <a:ext cx="5840413" cy="3483295"/>
          </a:xfrm>
          <a:prstGeom prst="rect">
            <a:avLst/>
          </a:prstGeom>
        </p:spPr>
      </p:pic>
    </p:spTree>
    <p:extLst>
      <p:ext uri="{BB962C8B-B14F-4D97-AF65-F5344CB8AC3E}">
        <p14:creationId xmlns:p14="http://schemas.microsoft.com/office/powerpoint/2010/main" val="385423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E9866254-226A-4934-8863-FE9ACBA266DF}"/>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1" name="Tabla 2">
            <a:extLst>
              <a:ext uri="{FF2B5EF4-FFF2-40B4-BE49-F238E27FC236}">
                <a16:creationId xmlns:a16="http://schemas.microsoft.com/office/drawing/2014/main" id="{3931F7F0-E056-40CF-83AC-8035DD482D05}"/>
              </a:ext>
            </a:extLst>
          </p:cNvPr>
          <p:cNvGraphicFramePr>
            <a:graphicFrameLocks noGrp="1"/>
          </p:cNvGraphicFramePr>
          <p:nvPr>
            <p:extLst>
              <p:ext uri="{D42A27DB-BD31-4B8C-83A1-F6EECF244321}">
                <p14:modId xmlns:p14="http://schemas.microsoft.com/office/powerpoint/2010/main" val="759593166"/>
              </p:ext>
            </p:extLst>
          </p:nvPr>
        </p:nvGraphicFramePr>
        <p:xfrm>
          <a:off x="314583" y="995556"/>
          <a:ext cx="6251944" cy="3225655"/>
        </p:xfrm>
        <a:graphic>
          <a:graphicData uri="http://schemas.openxmlformats.org/drawingml/2006/table">
            <a:tbl>
              <a:tblPr firstRow="1" bandRow="1">
                <a:tableStyleId>{5940675A-B579-460E-94D1-54222C63F5DA}</a:tableStyleId>
              </a:tblPr>
              <a:tblGrid>
                <a:gridCol w="939800">
                  <a:extLst>
                    <a:ext uri="{9D8B030D-6E8A-4147-A177-3AD203B41FA5}">
                      <a16:colId xmlns:a16="http://schemas.microsoft.com/office/drawing/2014/main" val="3492288569"/>
                    </a:ext>
                  </a:extLst>
                </a:gridCol>
                <a:gridCol w="1519865">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gridSpan="2">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7575 Estudios y diseños de proyectos para el Mejoramiento Integral de Barrios – Bogotá 2020-2024</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endParaRPr lang="es-CO" sz="1000" b="1" kern="1200" dirty="0">
                        <a:solidFill>
                          <a:srgbClr val="2BA48D"/>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2BA48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Presupuesto</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Ejecutado</a:t>
                      </a:r>
                    </a:p>
                    <a:p>
                      <a:pPr algn="ctr"/>
                      <a:r>
                        <a:rPr lang="es-CO" sz="1000" b="1" i="0" u="none" strike="noStrike" kern="1200" baseline="0" dirty="0">
                          <a:solidFill>
                            <a:srgbClr val="2BA48D"/>
                          </a:solidFill>
                          <a:latin typeface="Tw Cen MT Condensed" panose="020B0606020104020203" pitchFamily="34" charset="0"/>
                          <a:ea typeface="+mn-ea"/>
                          <a:cs typeface="+mn-cs"/>
                        </a:rPr>
                        <a:t>Agosto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Ejecución</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Meta</a:t>
                      </a:r>
                    </a:p>
                    <a:p>
                      <a:pPr algn="ctr"/>
                      <a:r>
                        <a:rPr lang="es-CO" sz="1000" b="1" i="0" u="none" strike="noStrike" kern="1200" baseline="0" dirty="0">
                          <a:solidFill>
                            <a:srgbClr val="2BA48D"/>
                          </a:solidFill>
                          <a:latin typeface="Tw Cen MT Condensed" panose="020B0606020104020203" pitchFamily="34" charset="0"/>
                          <a:ea typeface="+mn-ea"/>
                          <a:cs typeface="+mn-cs"/>
                        </a:rPr>
                        <a:t>Programada</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Avance de la</a:t>
                      </a:r>
                    </a:p>
                    <a:p>
                      <a:pPr algn="ctr"/>
                      <a:r>
                        <a:rPr lang="es-CO" sz="1000" b="1" i="0" u="none" strike="noStrike" kern="1200" baseline="0" dirty="0">
                          <a:solidFill>
                            <a:srgbClr val="2BA48D"/>
                          </a:solidFill>
                          <a:latin typeface="Tw Cen MT Condensed" panose="020B0606020104020203" pitchFamily="34" charset="0"/>
                          <a:ea typeface="+mn-ea"/>
                          <a:cs typeface="+mn-cs"/>
                        </a:rPr>
                        <a:t>meta a agosto</a:t>
                      </a:r>
                    </a:p>
                    <a:p>
                      <a:pPr algn="ctr"/>
                      <a:r>
                        <a:rPr lang="es-CO" sz="1000" b="1" i="0" u="none" strike="noStrike" kern="1200" baseline="0" dirty="0">
                          <a:solidFill>
                            <a:srgbClr val="2BA48D"/>
                          </a:solidFill>
                          <a:latin typeface="Tw Cen MT Condensed" panose="020B0606020104020203" pitchFamily="34" charset="0"/>
                          <a:ea typeface="+mn-ea"/>
                          <a:cs typeface="+mn-cs"/>
                        </a:rPr>
                        <a:t>31 2022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 Avance</a:t>
                      </a:r>
                      <a:endParaRPr lang="es-CO" sz="1000" b="1" dirty="0">
                        <a:solidFill>
                          <a:srgbClr val="2BA48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13 estudios y diseños para conectividad urbana en las áreas priorizadas de origen informal.</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a:t>
                      </a:r>
                      <a:r>
                        <a:rPr lang="es-ES" sz="1000" b="0" kern="1200" baseline="0" dirty="0">
                          <a:solidFill>
                            <a:schemeClr val="tx1"/>
                          </a:solidFill>
                          <a:latin typeface="Tw Cen MT Condensed" panose="020B0606020104020203" pitchFamily="34" charset="0"/>
                          <a:ea typeface="+mn-ea"/>
                          <a:cs typeface="+mn-cs"/>
                        </a:rPr>
                        <a:t> </a:t>
                      </a:r>
                      <a:r>
                        <a:rPr lang="es-ES" sz="1000" b="0" kern="1200" dirty="0">
                          <a:solidFill>
                            <a:schemeClr val="tx1"/>
                          </a:solidFill>
                          <a:latin typeface="Tw Cen MT Condensed" panose="020B0606020104020203" pitchFamily="34" charset="0"/>
                          <a:ea typeface="+mn-ea"/>
                          <a:cs typeface="+mn-cs"/>
                        </a:rPr>
                        <a:t>5.251.282.137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$ 3.669.886.299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r h="392678">
                <a:tc gridSpan="2">
                  <a:txBody>
                    <a:bodyPr/>
                    <a:lstStyle/>
                    <a:p>
                      <a:pPr algn="l"/>
                      <a:r>
                        <a:rPr lang="es-MX" sz="1000" b="0" kern="1200" dirty="0">
                          <a:solidFill>
                            <a:schemeClr val="tx1"/>
                          </a:solidFill>
                          <a:latin typeface="Tw Cen MT Condensed" panose="020B0606020104020203" pitchFamily="34" charset="0"/>
                          <a:ea typeface="+mn-ea"/>
                          <a:cs typeface="+mn-cs"/>
                        </a:rPr>
                        <a:t>Elaborar 8 documentos de lineamientos de intervención, gestión interinstitucional y evaluación de las intervenciones territoriales en los 8 territorios priorizados en áreas de origen informal.</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a:t>
                      </a:r>
                      <a:r>
                        <a:rPr lang="es-ES" sz="1000" b="0" kern="1200" baseline="0" dirty="0">
                          <a:solidFill>
                            <a:schemeClr val="tx1"/>
                          </a:solidFill>
                          <a:latin typeface="Tw Cen MT Condensed" panose="020B0606020104020203" pitchFamily="34" charset="0"/>
                          <a:ea typeface="+mn-ea"/>
                          <a:cs typeface="+mn-cs"/>
                        </a:rPr>
                        <a:t> </a:t>
                      </a:r>
                      <a:r>
                        <a:rPr lang="es-ES" sz="1000" b="0" kern="1200" dirty="0">
                          <a:solidFill>
                            <a:schemeClr val="tx1"/>
                          </a:solidFill>
                          <a:latin typeface="Tw Cen MT Condensed" panose="020B0606020104020203" pitchFamily="34" charset="0"/>
                          <a:ea typeface="+mn-ea"/>
                          <a:cs typeface="+mn-cs"/>
                        </a:rPr>
                        <a:t>1.416.746.667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$ 1.276.866.666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6763693"/>
                  </a:ext>
                </a:extLst>
              </a:tr>
              <a:tr h="294838">
                <a:tc gridSpan="2">
                  <a:txBody>
                    <a:bodyPr/>
                    <a:lstStyle/>
                    <a:p>
                      <a:r>
                        <a:rPr lang="es-MX" sz="1000" b="0" kern="1200" dirty="0">
                          <a:solidFill>
                            <a:schemeClr val="tx1"/>
                          </a:solidFill>
                          <a:latin typeface="Tw Cen MT Condensed" panose="020B0606020104020203" pitchFamily="34" charset="0"/>
                          <a:ea typeface="+mn-ea"/>
                          <a:cs typeface="+mn-cs"/>
                        </a:rPr>
                        <a:t>Construir  8  obras en espacios públicos en territorios de mejoramiento integral de barrios.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a:t>
                      </a:r>
                      <a:r>
                        <a:rPr lang="es-ES" sz="1000" b="0" kern="1200" baseline="0" dirty="0">
                          <a:solidFill>
                            <a:schemeClr val="tx1"/>
                          </a:solidFill>
                          <a:latin typeface="Tw Cen MT Condensed" panose="020B0606020104020203" pitchFamily="34" charset="0"/>
                          <a:ea typeface="+mn-ea"/>
                          <a:cs typeface="+mn-cs"/>
                        </a:rPr>
                        <a:t> </a:t>
                      </a:r>
                      <a:r>
                        <a:rPr lang="es-ES" sz="1000" b="0" kern="1200" dirty="0">
                          <a:solidFill>
                            <a:schemeClr val="tx1"/>
                          </a:solidFill>
                          <a:latin typeface="Tw Cen MT Condensed" panose="020B0606020104020203" pitchFamily="34" charset="0"/>
                          <a:ea typeface="+mn-ea"/>
                          <a:cs typeface="+mn-cs"/>
                        </a:rPr>
                        <a:t>7.596.321.196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$ 1.148.821.553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4,07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87289"/>
                  </a:ext>
                </a:extLst>
              </a:tr>
              <a:tr h="294838">
                <a:tc gridSpan="2">
                  <a:txBody>
                    <a:bodyPr/>
                    <a:lstStyle/>
                    <a:p>
                      <a:r>
                        <a:rPr lang="es-MX" sz="1000" b="0" kern="1200" dirty="0">
                          <a:solidFill>
                            <a:schemeClr val="tx1"/>
                          </a:solidFill>
                          <a:latin typeface="Tw Cen MT Condensed" panose="020B0606020104020203" pitchFamily="34" charset="0"/>
                          <a:ea typeface="+mn-ea"/>
                          <a:cs typeface="+mn-cs"/>
                        </a:rPr>
                        <a:t>Adecuar 15.000 metros cuadrados de espacio público priorizados para proyectos integrales de revitalización en torno a nuevas infraestructuras de transporte.</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a:t>
                      </a:r>
                      <a:r>
                        <a:rPr lang="es-ES" sz="1000" b="0" kern="1200" baseline="0" dirty="0">
                          <a:solidFill>
                            <a:schemeClr val="tx1"/>
                          </a:solidFill>
                          <a:latin typeface="Tw Cen MT Condensed" panose="020B0606020104020203" pitchFamily="34" charset="0"/>
                          <a:ea typeface="+mn-ea"/>
                          <a:cs typeface="+mn-cs"/>
                        </a:rPr>
                        <a:t> </a:t>
                      </a:r>
                      <a:r>
                        <a:rPr lang="es-ES" sz="1000" b="0" kern="1200" dirty="0">
                          <a:solidFill>
                            <a:schemeClr val="tx1"/>
                          </a:solidFill>
                          <a:latin typeface="Tw Cen MT Condensed" panose="020B0606020104020203" pitchFamily="34" charset="0"/>
                          <a:ea typeface="+mn-ea"/>
                          <a:cs typeface="+mn-cs"/>
                        </a:rPr>
                        <a:t>21.300.000.000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$ 82.258.000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7230512"/>
                  </a:ext>
                </a:extLst>
              </a:tr>
            </a:tbl>
          </a:graphicData>
        </a:graphic>
      </p:graphicFrame>
      <p:pic>
        <p:nvPicPr>
          <p:cNvPr id="3" name="Imagen 2">
            <a:extLst>
              <a:ext uri="{FF2B5EF4-FFF2-40B4-BE49-F238E27FC236}">
                <a16:creationId xmlns:a16="http://schemas.microsoft.com/office/drawing/2014/main" id="{9AEAB889-2553-4697-9616-6EFA7FE5DC68}"/>
              </a:ext>
            </a:extLst>
          </p:cNvPr>
          <p:cNvPicPr>
            <a:picLocks noChangeAspect="1"/>
          </p:cNvPicPr>
          <p:nvPr/>
        </p:nvPicPr>
        <p:blipFill>
          <a:blip r:embed="rId2"/>
          <a:stretch>
            <a:fillRect/>
          </a:stretch>
        </p:blipFill>
        <p:spPr>
          <a:xfrm>
            <a:off x="317207" y="995556"/>
            <a:ext cx="998149" cy="707886"/>
          </a:xfrm>
          <a:prstGeom prst="rect">
            <a:avLst/>
          </a:prstGeom>
        </p:spPr>
      </p:pic>
      <p:graphicFrame>
        <p:nvGraphicFramePr>
          <p:cNvPr id="15" name="Tabla 2">
            <a:extLst>
              <a:ext uri="{FF2B5EF4-FFF2-40B4-BE49-F238E27FC236}">
                <a16:creationId xmlns:a16="http://schemas.microsoft.com/office/drawing/2014/main" id="{41BCBF33-4C50-47DB-9F99-0D6BD8C45EB9}"/>
              </a:ext>
            </a:extLst>
          </p:cNvPr>
          <p:cNvGraphicFramePr>
            <a:graphicFrameLocks noGrp="1"/>
          </p:cNvGraphicFramePr>
          <p:nvPr>
            <p:extLst>
              <p:ext uri="{D42A27DB-BD31-4B8C-83A1-F6EECF244321}">
                <p14:modId xmlns:p14="http://schemas.microsoft.com/office/powerpoint/2010/main" val="1442562215"/>
              </p:ext>
            </p:extLst>
          </p:nvPr>
        </p:nvGraphicFramePr>
        <p:xfrm>
          <a:off x="303028" y="4361515"/>
          <a:ext cx="6251944" cy="197597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gridSpan="2">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7577 Conformación y ajustes de expedientes para legalización de asentamientos de origen informal y regularización de desarrollos legalizados. </a:t>
                      </a:r>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2BA48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Presupuesto</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Ejecutado</a:t>
                      </a:r>
                    </a:p>
                    <a:p>
                      <a:pPr algn="ctr"/>
                      <a:r>
                        <a:rPr lang="es-CO" sz="1000" b="1" i="0" u="none" strike="noStrike" kern="1200" baseline="0" dirty="0">
                          <a:solidFill>
                            <a:srgbClr val="2BA48D"/>
                          </a:solidFill>
                          <a:latin typeface="Tw Cen MT Condensed" panose="020B0606020104020203" pitchFamily="34" charset="0"/>
                          <a:ea typeface="+mn-ea"/>
                          <a:cs typeface="+mn-cs"/>
                        </a:rPr>
                        <a:t>Agosto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Ejecución</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Meta</a:t>
                      </a:r>
                    </a:p>
                    <a:p>
                      <a:pPr algn="ctr"/>
                      <a:r>
                        <a:rPr lang="es-CO" sz="1000" b="1" i="0" u="none" strike="noStrike" kern="1200" baseline="0" dirty="0">
                          <a:solidFill>
                            <a:srgbClr val="2BA48D"/>
                          </a:solidFill>
                          <a:latin typeface="Tw Cen MT Condensed" panose="020B0606020104020203" pitchFamily="34" charset="0"/>
                          <a:ea typeface="+mn-ea"/>
                          <a:cs typeface="+mn-cs"/>
                        </a:rPr>
                        <a:t>Programada</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Avance de la</a:t>
                      </a:r>
                    </a:p>
                    <a:p>
                      <a:pPr algn="ctr"/>
                      <a:r>
                        <a:rPr lang="es-CO" sz="1000" b="1" i="0" u="none" strike="noStrike" kern="1200" baseline="0" dirty="0">
                          <a:solidFill>
                            <a:srgbClr val="2BA48D"/>
                          </a:solidFill>
                          <a:latin typeface="Tw Cen MT Condensed" panose="020B0606020104020203" pitchFamily="34" charset="0"/>
                          <a:ea typeface="+mn-ea"/>
                          <a:cs typeface="+mn-cs"/>
                        </a:rPr>
                        <a:t>meta a agosto</a:t>
                      </a:r>
                    </a:p>
                    <a:p>
                      <a:pPr algn="ctr"/>
                      <a:r>
                        <a:rPr lang="es-CO" sz="1000" b="1" i="0" u="none" strike="noStrike" kern="1200" baseline="0" dirty="0">
                          <a:solidFill>
                            <a:srgbClr val="2BA48D"/>
                          </a:solidFill>
                          <a:latin typeface="Tw Cen MT Condensed" panose="020B0606020104020203" pitchFamily="34" charset="0"/>
                          <a:ea typeface="+mn-ea"/>
                          <a:cs typeface="+mn-cs"/>
                        </a:rPr>
                        <a:t>31 2022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 Avance</a:t>
                      </a:r>
                      <a:endParaRPr lang="es-CO" sz="1000" b="1" dirty="0">
                        <a:solidFill>
                          <a:srgbClr val="2BA48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Conformar y ajustar 150 expedientes urbanos para la legalización urbanística de asentamientos informales.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$ 1.400.471.001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$ 741.400.000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r h="392678">
                <a:tc gridSpan="2">
                  <a:txBody>
                    <a:bodyPr/>
                    <a:lstStyle/>
                    <a:p>
                      <a:pPr algn="l"/>
                      <a:r>
                        <a:rPr lang="es-MX" sz="1000" b="0" kern="1200" dirty="0">
                          <a:solidFill>
                            <a:schemeClr val="tx1"/>
                          </a:solidFill>
                          <a:latin typeface="Tw Cen MT Condensed" panose="020B0606020104020203" pitchFamily="34" charset="0"/>
                          <a:ea typeface="+mn-ea"/>
                          <a:cs typeface="+mn-cs"/>
                        </a:rPr>
                        <a:t>Conformar y ajustar 100 expedientes urbanos para la regularización de asentamientos legalizados.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a:t>
                      </a:r>
                      <a:r>
                        <a:rPr lang="es-ES" sz="1000" b="0" kern="1200" baseline="0" dirty="0">
                          <a:solidFill>
                            <a:schemeClr val="tx1"/>
                          </a:solidFill>
                          <a:latin typeface="Tw Cen MT Condensed" panose="020B0606020104020203" pitchFamily="34" charset="0"/>
                          <a:ea typeface="+mn-ea"/>
                          <a:cs typeface="+mn-cs"/>
                        </a:rPr>
                        <a:t> </a:t>
                      </a:r>
                      <a:r>
                        <a:rPr lang="es-ES" sz="1000" b="0" kern="1200" dirty="0">
                          <a:solidFill>
                            <a:schemeClr val="tx1"/>
                          </a:solidFill>
                          <a:latin typeface="Tw Cen MT Condensed" panose="020B0606020104020203" pitchFamily="34" charset="0"/>
                          <a:ea typeface="+mn-ea"/>
                          <a:cs typeface="+mn-cs"/>
                        </a:rPr>
                        <a:t>929.178.999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$ 906.830.000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59%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6763693"/>
                  </a:ext>
                </a:extLst>
              </a:tr>
            </a:tbl>
          </a:graphicData>
        </a:graphic>
      </p:graphicFrame>
      <p:pic>
        <p:nvPicPr>
          <p:cNvPr id="20" name="Imagen 19">
            <a:extLst>
              <a:ext uri="{FF2B5EF4-FFF2-40B4-BE49-F238E27FC236}">
                <a16:creationId xmlns:a16="http://schemas.microsoft.com/office/drawing/2014/main" id="{B8EB4641-8DD6-43E8-8A81-BA5FAB95D177}"/>
              </a:ext>
            </a:extLst>
          </p:cNvPr>
          <p:cNvPicPr>
            <a:picLocks noChangeAspect="1"/>
          </p:cNvPicPr>
          <p:nvPr/>
        </p:nvPicPr>
        <p:blipFill>
          <a:blip r:embed="rId2"/>
          <a:stretch>
            <a:fillRect/>
          </a:stretch>
        </p:blipFill>
        <p:spPr>
          <a:xfrm>
            <a:off x="303027" y="4361515"/>
            <a:ext cx="998149" cy="707886"/>
          </a:xfrm>
          <a:prstGeom prst="rect">
            <a:avLst/>
          </a:prstGeom>
        </p:spPr>
      </p:pic>
      <p:graphicFrame>
        <p:nvGraphicFramePr>
          <p:cNvPr id="22" name="Tabla 2">
            <a:extLst>
              <a:ext uri="{FF2B5EF4-FFF2-40B4-BE49-F238E27FC236}">
                <a16:creationId xmlns:a16="http://schemas.microsoft.com/office/drawing/2014/main" id="{74E8F298-B5DF-4F05-9FC8-0A6CBD523A97}"/>
              </a:ext>
            </a:extLst>
          </p:cNvPr>
          <p:cNvGraphicFramePr>
            <a:graphicFrameLocks noGrp="1"/>
          </p:cNvGraphicFramePr>
          <p:nvPr>
            <p:extLst>
              <p:ext uri="{D42A27DB-BD31-4B8C-83A1-F6EECF244321}">
                <p14:modId xmlns:p14="http://schemas.microsoft.com/office/powerpoint/2010/main" val="2528689044"/>
              </p:ext>
            </p:extLst>
          </p:nvPr>
        </p:nvGraphicFramePr>
        <p:xfrm>
          <a:off x="303028" y="6477794"/>
          <a:ext cx="6251944" cy="157973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6327">
                  <a:extLst>
                    <a:ext uri="{9D8B030D-6E8A-4147-A177-3AD203B41FA5}">
                      <a16:colId xmlns:a16="http://schemas.microsoft.com/office/drawing/2014/main" val="1802174706"/>
                    </a:ext>
                  </a:extLst>
                </a:gridCol>
                <a:gridCol w="793770">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gridSpan="2">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7582 Mejoramiento progresivo de edificaciones de vivienda de origen informal “Plan Terrazas” Bogotá.</a:t>
                      </a:r>
                    </a:p>
                    <a:p>
                      <a:pPr marL="0" algn="ctr" defTabSz="685800" rtl="0" eaLnBrk="1" latinLnBrk="0" hangingPunct="1"/>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2BA48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Presupuesto</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Ejecutado</a:t>
                      </a:r>
                    </a:p>
                    <a:p>
                      <a:pPr algn="ctr"/>
                      <a:r>
                        <a:rPr lang="es-CO" sz="1000" b="1" i="0" u="none" strike="noStrike" kern="1200" baseline="0" dirty="0">
                          <a:solidFill>
                            <a:srgbClr val="2BA48D"/>
                          </a:solidFill>
                          <a:latin typeface="Tw Cen MT Condensed" panose="020B0606020104020203" pitchFamily="34" charset="0"/>
                          <a:ea typeface="+mn-ea"/>
                          <a:cs typeface="+mn-cs"/>
                        </a:rPr>
                        <a:t>Agosto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Ejecución</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Meta</a:t>
                      </a:r>
                    </a:p>
                    <a:p>
                      <a:pPr algn="ctr"/>
                      <a:r>
                        <a:rPr lang="es-CO" sz="1000" b="1" i="0" u="none" strike="noStrike" kern="1200" baseline="0" dirty="0">
                          <a:solidFill>
                            <a:srgbClr val="2BA48D"/>
                          </a:solidFill>
                          <a:latin typeface="Tw Cen MT Condensed" panose="020B0606020104020203" pitchFamily="34" charset="0"/>
                          <a:ea typeface="+mn-ea"/>
                          <a:cs typeface="+mn-cs"/>
                        </a:rPr>
                        <a:t>Programada</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Avance de la</a:t>
                      </a:r>
                    </a:p>
                    <a:p>
                      <a:pPr algn="ctr"/>
                      <a:r>
                        <a:rPr lang="es-CO" sz="1000" b="1" i="0" u="none" strike="noStrike" kern="1200" baseline="0" dirty="0">
                          <a:solidFill>
                            <a:srgbClr val="2BA48D"/>
                          </a:solidFill>
                          <a:latin typeface="Tw Cen MT Condensed" panose="020B0606020104020203" pitchFamily="34" charset="0"/>
                          <a:ea typeface="+mn-ea"/>
                          <a:cs typeface="+mn-cs"/>
                        </a:rPr>
                        <a:t>meta a agosto</a:t>
                      </a:r>
                    </a:p>
                    <a:p>
                      <a:pPr algn="ctr"/>
                      <a:r>
                        <a:rPr lang="es-CO" sz="1000" b="1" i="0" u="none" strike="noStrike" kern="1200" baseline="0" dirty="0">
                          <a:solidFill>
                            <a:srgbClr val="2BA48D"/>
                          </a:solidFill>
                          <a:latin typeface="Tw Cen MT Condensed" panose="020B0606020104020203" pitchFamily="34" charset="0"/>
                          <a:ea typeface="+mn-ea"/>
                          <a:cs typeface="+mn-cs"/>
                        </a:rPr>
                        <a:t>31 2022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 Avance</a:t>
                      </a:r>
                      <a:endParaRPr lang="es-CO" sz="1000" b="1" dirty="0">
                        <a:solidFill>
                          <a:srgbClr val="2BA48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Asignar 1.250 subsidios distritales de mejoramiento de vivienda.</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 $ 29.773.270.000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 $</a:t>
                      </a:r>
                      <a:r>
                        <a:rPr lang="es-ES" sz="1000" b="0" kern="1200" baseline="0" dirty="0">
                          <a:solidFill>
                            <a:schemeClr val="tx1"/>
                          </a:solidFill>
                          <a:latin typeface="Tw Cen MT Condensed" panose="020B0606020104020203" pitchFamily="34" charset="0"/>
                          <a:ea typeface="+mn-ea"/>
                          <a:cs typeface="+mn-cs"/>
                        </a:rPr>
                        <a:t> </a:t>
                      </a:r>
                      <a:r>
                        <a:rPr lang="es-ES" sz="1000" b="0" kern="1200" dirty="0">
                          <a:solidFill>
                            <a:schemeClr val="tx1"/>
                          </a:solidFill>
                          <a:latin typeface="Tw Cen MT Condensed" panose="020B0606020104020203" pitchFamily="34" charset="0"/>
                          <a:ea typeface="+mn-ea"/>
                          <a:cs typeface="+mn-cs"/>
                        </a:rPr>
                        <a:t>24.584.988.733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526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s-ES" sz="1000" b="0" kern="1200" dirty="0">
                          <a:solidFill>
                            <a:schemeClr val="tx1"/>
                          </a:solidFill>
                          <a:latin typeface="Tw Cen MT Condensed" panose="020B0606020104020203" pitchFamily="34" charset="0"/>
                          <a:ea typeface="+mn-ea"/>
                          <a:cs typeface="+mn-cs"/>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pic>
        <p:nvPicPr>
          <p:cNvPr id="23" name="Imagen 22">
            <a:extLst>
              <a:ext uri="{FF2B5EF4-FFF2-40B4-BE49-F238E27FC236}">
                <a16:creationId xmlns:a16="http://schemas.microsoft.com/office/drawing/2014/main" id="{E181F0B8-CD2C-4F7E-A6AA-BA8D885D20FD}"/>
              </a:ext>
            </a:extLst>
          </p:cNvPr>
          <p:cNvPicPr>
            <a:picLocks noChangeAspect="1"/>
          </p:cNvPicPr>
          <p:nvPr/>
        </p:nvPicPr>
        <p:blipFill>
          <a:blip r:embed="rId2"/>
          <a:stretch>
            <a:fillRect/>
          </a:stretch>
        </p:blipFill>
        <p:spPr>
          <a:xfrm>
            <a:off x="303028" y="6477794"/>
            <a:ext cx="998149" cy="707886"/>
          </a:xfrm>
          <a:prstGeom prst="rect">
            <a:avLst/>
          </a:prstGeom>
        </p:spPr>
      </p:pic>
      <p:pic>
        <p:nvPicPr>
          <p:cNvPr id="10" name="Imagen 9">
            <a:extLst>
              <a:ext uri="{FF2B5EF4-FFF2-40B4-BE49-F238E27FC236}">
                <a16:creationId xmlns:a16="http://schemas.microsoft.com/office/drawing/2014/main" id="{FB8C765A-7CB5-1247-8FA7-35E8D325E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3588167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9" name="Tabla 2">
            <a:extLst>
              <a:ext uri="{FF2B5EF4-FFF2-40B4-BE49-F238E27FC236}">
                <a16:creationId xmlns:a16="http://schemas.microsoft.com/office/drawing/2014/main" id="{6EA57104-1C6E-4AA4-9D59-E7395E63EE28}"/>
              </a:ext>
            </a:extLst>
          </p:cNvPr>
          <p:cNvGraphicFramePr>
            <a:graphicFrameLocks noGrp="1"/>
          </p:cNvGraphicFramePr>
          <p:nvPr>
            <p:extLst>
              <p:ext uri="{D42A27DB-BD31-4B8C-83A1-F6EECF244321}">
                <p14:modId xmlns:p14="http://schemas.microsoft.com/office/powerpoint/2010/main" val="4272610032"/>
              </p:ext>
            </p:extLst>
          </p:nvPr>
        </p:nvGraphicFramePr>
        <p:xfrm>
          <a:off x="303028" y="955333"/>
          <a:ext cx="6251944" cy="173213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gridSpan="2">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7590 Desarrollo de estrategias de Innovación Social y comunicación para el fortalecimiento de la participación en temas hábitat en Bogotá.</a:t>
                      </a:r>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Programa</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Creación y vida cotidiana: apropiación ciudadana del arte, la cultura y el patrimonio, para la democracia cultural.</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B08426"/>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Presupuesto</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Ejecutado</a:t>
                      </a:r>
                    </a:p>
                    <a:p>
                      <a:pPr algn="ctr"/>
                      <a:r>
                        <a:rPr lang="es-CO" sz="1000" b="1" i="0" u="none" strike="noStrike" kern="1200" baseline="0" dirty="0">
                          <a:solidFill>
                            <a:srgbClr val="B08426"/>
                          </a:solidFill>
                          <a:latin typeface="Tw Cen MT Condensed" panose="020B0606020104020203" pitchFamily="34" charset="0"/>
                          <a:ea typeface="+mn-ea"/>
                          <a:cs typeface="+mn-cs"/>
                        </a:rPr>
                        <a:t>Agosto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Ejecución</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Meta</a:t>
                      </a:r>
                    </a:p>
                    <a:p>
                      <a:pPr algn="ctr"/>
                      <a:r>
                        <a:rPr lang="es-CO" sz="1000" b="1" i="0" u="none" strike="noStrike" kern="1200" baseline="0" dirty="0">
                          <a:solidFill>
                            <a:srgbClr val="B08426"/>
                          </a:solidFill>
                          <a:latin typeface="Tw Cen MT Condensed" panose="020B0606020104020203" pitchFamily="34" charset="0"/>
                          <a:ea typeface="+mn-ea"/>
                          <a:cs typeface="+mn-cs"/>
                        </a:rPr>
                        <a:t>Programada</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Avance de la</a:t>
                      </a:r>
                    </a:p>
                    <a:p>
                      <a:pPr algn="ctr"/>
                      <a:r>
                        <a:rPr lang="es-CO" sz="1000" b="1" i="0" u="none" strike="noStrike" kern="1200" baseline="0" dirty="0">
                          <a:solidFill>
                            <a:srgbClr val="B08426"/>
                          </a:solidFill>
                          <a:latin typeface="Tw Cen MT Condensed" panose="020B0606020104020203" pitchFamily="34" charset="0"/>
                          <a:ea typeface="+mn-ea"/>
                          <a:cs typeface="+mn-cs"/>
                        </a:rPr>
                        <a:t>meta a agosto</a:t>
                      </a:r>
                    </a:p>
                    <a:p>
                      <a:pPr algn="ctr"/>
                      <a:r>
                        <a:rPr lang="es-CO" sz="1000" b="1" i="0" u="none" strike="noStrike" kern="1200" baseline="0" dirty="0">
                          <a:solidFill>
                            <a:srgbClr val="B08426"/>
                          </a:solidFill>
                          <a:latin typeface="Tw Cen MT Condensed" panose="020B0606020104020203" pitchFamily="34" charset="0"/>
                          <a:ea typeface="+mn-ea"/>
                          <a:cs typeface="+mn-cs"/>
                        </a:rPr>
                        <a:t>31 2022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 Avance</a:t>
                      </a:r>
                      <a:endParaRPr lang="es-CO" sz="1000" b="1" dirty="0">
                        <a:solidFill>
                          <a:srgbClr val="B08426"/>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Ejecutar 6 estrategias para el fortalecimiento de la participación ciudadana en los temas estratégicos del sector.</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$ 9.526.494.000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$ 9.409.862.298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2,88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pic>
        <p:nvPicPr>
          <p:cNvPr id="14" name="Imagen 13">
            <a:extLst>
              <a:ext uri="{FF2B5EF4-FFF2-40B4-BE49-F238E27FC236}">
                <a16:creationId xmlns:a16="http://schemas.microsoft.com/office/drawing/2014/main" id="{8AF1F29B-CFF1-4CAF-AB87-20C6746DF37D}"/>
              </a:ext>
            </a:extLst>
          </p:cNvPr>
          <p:cNvPicPr>
            <a:picLocks noChangeAspect="1"/>
          </p:cNvPicPr>
          <p:nvPr/>
        </p:nvPicPr>
        <p:blipFill rotWithShape="1">
          <a:blip r:embed="rId2"/>
          <a:srcRect r="6554"/>
          <a:stretch/>
        </p:blipFill>
        <p:spPr>
          <a:xfrm>
            <a:off x="289791" y="955333"/>
            <a:ext cx="950366" cy="707886"/>
          </a:xfrm>
          <a:prstGeom prst="rect">
            <a:avLst/>
          </a:prstGeom>
        </p:spPr>
      </p:pic>
      <p:graphicFrame>
        <p:nvGraphicFramePr>
          <p:cNvPr id="15" name="Tabla 2">
            <a:extLst>
              <a:ext uri="{FF2B5EF4-FFF2-40B4-BE49-F238E27FC236}">
                <a16:creationId xmlns:a16="http://schemas.microsoft.com/office/drawing/2014/main" id="{B780F94C-1D67-441D-9580-D7C7817E6009}"/>
              </a:ext>
            </a:extLst>
          </p:cNvPr>
          <p:cNvGraphicFramePr>
            <a:graphicFrameLocks noGrp="1"/>
          </p:cNvGraphicFramePr>
          <p:nvPr>
            <p:extLst>
              <p:ext uri="{D42A27DB-BD31-4B8C-83A1-F6EECF244321}">
                <p14:modId xmlns:p14="http://schemas.microsoft.com/office/powerpoint/2010/main" val="1311778319"/>
              </p:ext>
            </p:extLst>
          </p:nvPr>
        </p:nvGraphicFramePr>
        <p:xfrm>
          <a:off x="289791" y="2688489"/>
          <a:ext cx="6251944" cy="331709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gridSpan="2">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7602 Análisis de la gestión integral del desarrollo de los programas y proyectos de la Secretaría de Hábitat de Bogotá</a:t>
                      </a:r>
                      <a:r>
                        <a:rPr lang="es-CO" sz="1000" b="0" kern="1200" dirty="0">
                          <a:solidFill>
                            <a:schemeClr val="tx1"/>
                          </a:solidFill>
                          <a:latin typeface="Tw Cen MT Condensed" panose="020B0606020104020203" pitchFamily="34" charset="0"/>
                          <a:ea typeface="+mn-ea"/>
                          <a:cs typeface="+mn-cs"/>
                        </a:rPr>
                        <a:t>.</a:t>
                      </a:r>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Gestión Pública Efectiva</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5652A2"/>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Presupuesto</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Ejecutado</a:t>
                      </a:r>
                    </a:p>
                    <a:p>
                      <a:pPr algn="ctr"/>
                      <a:r>
                        <a:rPr lang="es-CO" sz="1000" b="1" i="0" u="none" strike="noStrike" kern="1200" baseline="0" dirty="0">
                          <a:solidFill>
                            <a:srgbClr val="5652A2"/>
                          </a:solidFill>
                          <a:latin typeface="Tw Cen MT Condensed" panose="020B0606020104020203" pitchFamily="34" charset="0"/>
                          <a:ea typeface="+mn-ea"/>
                          <a:cs typeface="+mn-cs"/>
                        </a:rPr>
                        <a:t>Agosto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Ejecución</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Meta</a:t>
                      </a:r>
                    </a:p>
                    <a:p>
                      <a:pPr algn="ctr"/>
                      <a:r>
                        <a:rPr lang="es-CO" sz="1000" b="1" i="0" u="none" strike="noStrike" kern="1200" baseline="0" dirty="0">
                          <a:solidFill>
                            <a:srgbClr val="5652A2"/>
                          </a:solidFill>
                          <a:latin typeface="Tw Cen MT Condensed" panose="020B0606020104020203" pitchFamily="34" charset="0"/>
                          <a:ea typeface="+mn-ea"/>
                          <a:cs typeface="+mn-cs"/>
                        </a:rPr>
                        <a:t>Programada</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Avance de la</a:t>
                      </a:r>
                    </a:p>
                    <a:p>
                      <a:pPr algn="ctr"/>
                      <a:r>
                        <a:rPr lang="es-CO" sz="1000" b="1" i="0" u="none" strike="noStrike" kern="1200" baseline="0" dirty="0">
                          <a:solidFill>
                            <a:srgbClr val="5652A2"/>
                          </a:solidFill>
                          <a:latin typeface="Tw Cen MT Condensed" panose="020B0606020104020203" pitchFamily="34" charset="0"/>
                          <a:ea typeface="+mn-ea"/>
                          <a:cs typeface="+mn-cs"/>
                        </a:rPr>
                        <a:t>meta a agosto</a:t>
                      </a:r>
                    </a:p>
                    <a:p>
                      <a:pPr algn="ctr"/>
                      <a:r>
                        <a:rPr lang="es-CO" sz="1000" b="1" i="0" u="none" strike="noStrike" kern="1200" baseline="0" dirty="0">
                          <a:solidFill>
                            <a:srgbClr val="5652A2"/>
                          </a:solidFill>
                          <a:latin typeface="Tw Cen MT Condensed" panose="020B0606020104020203" pitchFamily="34" charset="0"/>
                          <a:ea typeface="+mn-ea"/>
                          <a:cs typeface="+mn-cs"/>
                        </a:rPr>
                        <a:t>31 2022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 Avance</a:t>
                      </a:r>
                      <a:endParaRPr lang="es-CO" sz="1000" b="1" dirty="0">
                        <a:solidFill>
                          <a:srgbClr val="5652A2"/>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Brindar el  100 % de asesorías técnicas al total de los proyectos de inversión de la SDHT.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$ 914.397.666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$ 745.350.000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00" b="0" kern="1200">
                          <a:solidFill>
                            <a:schemeClr val="tx1"/>
                          </a:solidFill>
                          <a:latin typeface="Tw Cen MT Condensed" panose="020B0606020104020203" pitchFamily="34" charset="0"/>
                          <a:ea typeface="+mn-ea"/>
                          <a:cs typeface="+mn-cs"/>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Mantener 1 Plan de Adecuación y sostenibilidad del SIG-MIPG.</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$ 571.923.345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$ 384.252.667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00" b="0" kern="1200">
                          <a:solidFill>
                            <a:schemeClr val="tx1"/>
                          </a:solidFill>
                          <a:latin typeface="Tw Cen MT Condensed" panose="020B0606020104020203" pitchFamily="34" charset="0"/>
                          <a:ea typeface="+mn-ea"/>
                          <a:cs typeface="+mn-cs"/>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Mantener 1 certificación  del sistema de gestión ambiental bajo los requisitos de la norma ISO 14001:2015.</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$ 307.034.656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$ 297.259.333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97%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00" b="0" kern="1200">
                          <a:solidFill>
                            <a:schemeClr val="tx1"/>
                          </a:solidFill>
                          <a:latin typeface="Tw Cen MT Condensed" panose="020B0606020104020203" pitchFamily="34" charset="0"/>
                          <a:ea typeface="+mn-ea"/>
                          <a:cs typeface="+mn-cs"/>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484432"/>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Mantener  1 certificación del sistema de gestión de calidad bajo la norma ISO 9001:2015.</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$ 105.698.333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$ 96.698.333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00" b="0" kern="1200" dirty="0">
                          <a:solidFill>
                            <a:schemeClr val="tx1"/>
                          </a:solidFill>
                          <a:latin typeface="Tw Cen MT Condensed" panose="020B0606020104020203" pitchFamily="34" charset="0"/>
                          <a:ea typeface="+mn-ea"/>
                          <a:cs typeface="+mn-cs"/>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3982885"/>
                  </a:ext>
                </a:extLst>
              </a:tr>
              <a:tr h="294838">
                <a:tc gridSpan="2">
                  <a:txBody>
                    <a:bodyPr/>
                    <a:lstStyle/>
                    <a:p>
                      <a:pPr algn="l"/>
                      <a:r>
                        <a:rPr lang="es-ES" sz="1000" b="0" kern="1200" dirty="0">
                          <a:solidFill>
                            <a:schemeClr val="tx1"/>
                          </a:solidFill>
                          <a:latin typeface="Tw Cen MT Condensed" panose="020B0606020104020203" pitchFamily="34" charset="0"/>
                          <a:ea typeface="+mn-ea"/>
                          <a:cs typeface="+mn-cs"/>
                        </a:rPr>
                        <a:t>Gestionar  el 100 % de la certificación del sistema de gestión ambiental bajo los requisitos de  la norma ISO 14001:2015</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$ 7.280.000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$ 7.280.000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6" name="Imagen 5">
            <a:extLst>
              <a:ext uri="{FF2B5EF4-FFF2-40B4-BE49-F238E27FC236}">
                <a16:creationId xmlns:a16="http://schemas.microsoft.com/office/drawing/2014/main" id="{A364FF7B-02CE-497D-A387-CD43628AA353}"/>
              </a:ext>
            </a:extLst>
          </p:cNvPr>
          <p:cNvPicPr>
            <a:picLocks noChangeAspect="1"/>
          </p:cNvPicPr>
          <p:nvPr/>
        </p:nvPicPr>
        <p:blipFill>
          <a:blip r:embed="rId3"/>
          <a:stretch>
            <a:fillRect/>
          </a:stretch>
        </p:blipFill>
        <p:spPr>
          <a:xfrm>
            <a:off x="303028" y="2688489"/>
            <a:ext cx="950366" cy="702829"/>
          </a:xfrm>
          <a:prstGeom prst="rect">
            <a:avLst/>
          </a:prstGeom>
        </p:spPr>
      </p:pic>
      <p:graphicFrame>
        <p:nvGraphicFramePr>
          <p:cNvPr id="17" name="Tabla 2">
            <a:extLst>
              <a:ext uri="{FF2B5EF4-FFF2-40B4-BE49-F238E27FC236}">
                <a16:creationId xmlns:a16="http://schemas.microsoft.com/office/drawing/2014/main" id="{72190D7F-281A-4A5F-9C44-30E12278B9A9}"/>
              </a:ext>
            </a:extLst>
          </p:cNvPr>
          <p:cNvGraphicFramePr>
            <a:graphicFrameLocks noGrp="1"/>
          </p:cNvGraphicFramePr>
          <p:nvPr>
            <p:extLst>
              <p:ext uri="{D42A27DB-BD31-4B8C-83A1-F6EECF244321}">
                <p14:modId xmlns:p14="http://schemas.microsoft.com/office/powerpoint/2010/main" val="2416241341"/>
              </p:ext>
            </p:extLst>
          </p:nvPr>
        </p:nvGraphicFramePr>
        <p:xfrm>
          <a:off x="303028" y="5980007"/>
          <a:ext cx="6251944" cy="2655113"/>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669214">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gridSpan="2">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7606 Implementación de la ruta de la transparencia en Hábitat como un hábito Bogotá. </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Gobierno Abierto</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60553">
                <a:tc gridSpan="2">
                  <a:txBody>
                    <a:bodyPr/>
                    <a:lstStyle/>
                    <a:p>
                      <a:pPr algn="ctr"/>
                      <a:r>
                        <a:rPr lang="es-CO" sz="1000" b="1" dirty="0">
                          <a:solidFill>
                            <a:srgbClr val="A6603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Presupuesto</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Ejecutado</a:t>
                      </a:r>
                    </a:p>
                    <a:p>
                      <a:pPr algn="ctr"/>
                      <a:r>
                        <a:rPr lang="es-CO" sz="1000" b="1" i="0" u="none" strike="noStrike" kern="1200" baseline="0" dirty="0">
                          <a:solidFill>
                            <a:srgbClr val="A6603D"/>
                          </a:solidFill>
                          <a:latin typeface="Tw Cen MT Condensed" panose="020B0606020104020203" pitchFamily="34" charset="0"/>
                          <a:ea typeface="+mn-ea"/>
                          <a:cs typeface="+mn-cs"/>
                        </a:rPr>
                        <a:t>Agosto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Ejecución</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Meta</a:t>
                      </a:r>
                    </a:p>
                    <a:p>
                      <a:pPr algn="ctr"/>
                      <a:r>
                        <a:rPr lang="es-CO" sz="1000" b="1" i="0" u="none" strike="noStrike" kern="1200" baseline="0" dirty="0">
                          <a:solidFill>
                            <a:srgbClr val="A6603D"/>
                          </a:solidFill>
                          <a:latin typeface="Tw Cen MT Condensed" panose="020B0606020104020203" pitchFamily="34" charset="0"/>
                          <a:ea typeface="+mn-ea"/>
                          <a:cs typeface="+mn-cs"/>
                        </a:rPr>
                        <a:t>Programada</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Avance de la</a:t>
                      </a:r>
                    </a:p>
                    <a:p>
                      <a:pPr algn="ctr"/>
                      <a:r>
                        <a:rPr lang="es-CO" sz="1000" b="1" i="0" u="none" strike="noStrike" kern="1200" baseline="0" dirty="0">
                          <a:solidFill>
                            <a:srgbClr val="A6603D"/>
                          </a:solidFill>
                          <a:latin typeface="Tw Cen MT Condensed" panose="020B0606020104020203" pitchFamily="34" charset="0"/>
                          <a:ea typeface="+mn-ea"/>
                          <a:cs typeface="+mn-cs"/>
                        </a:rPr>
                        <a:t>meta a agosto</a:t>
                      </a:r>
                    </a:p>
                    <a:p>
                      <a:pPr algn="ctr"/>
                      <a:r>
                        <a:rPr lang="es-CO" sz="1000" b="1" i="0" u="none" strike="noStrike" kern="1200" baseline="0" dirty="0">
                          <a:solidFill>
                            <a:srgbClr val="A6603D"/>
                          </a:solidFill>
                          <a:latin typeface="Tw Cen MT Condensed" panose="020B0606020104020203" pitchFamily="34" charset="0"/>
                          <a:ea typeface="+mn-ea"/>
                          <a:cs typeface="+mn-cs"/>
                        </a:rPr>
                        <a:t>31 2022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 Avance</a:t>
                      </a:r>
                      <a:endParaRPr lang="es-CO" sz="1000" b="1" dirty="0">
                        <a:solidFill>
                          <a:srgbClr val="A6603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523733">
                <a:tc gridSpan="2">
                  <a:txBody>
                    <a:bodyPr/>
                    <a:lstStyle/>
                    <a:p>
                      <a:pPr algn="l"/>
                      <a:r>
                        <a:rPr lang="es-MX" sz="1000" b="0" kern="1200" dirty="0">
                          <a:solidFill>
                            <a:schemeClr val="tx1"/>
                          </a:solidFill>
                          <a:latin typeface="Tw Cen MT Condensed" panose="020B0606020104020203" pitchFamily="34" charset="0"/>
                          <a:ea typeface="+mn-ea"/>
                          <a:cs typeface="+mn-cs"/>
                        </a:rPr>
                        <a:t>Realizar 5 procesos de sensibilización en temas de lucha contra la corrupción para el personal que labora en la SDHT (1 proceso anual).</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$ 204.055.333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$ 204.055.333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523733">
                <a:tc gridSpan="2">
                  <a:txBody>
                    <a:bodyPr/>
                    <a:lstStyle/>
                    <a:p>
                      <a:pPr algn="l"/>
                      <a:r>
                        <a:rPr lang="es-MX" sz="1000" b="0" kern="1200" dirty="0">
                          <a:solidFill>
                            <a:schemeClr val="tx1"/>
                          </a:solidFill>
                          <a:latin typeface="Tw Cen MT Condensed" panose="020B0606020104020203" pitchFamily="34" charset="0"/>
                          <a:ea typeface="+mn-ea"/>
                          <a:cs typeface="+mn-cs"/>
                        </a:rPr>
                        <a:t>Elaborar 2 documentos metodológicos para el seguimiento a los compromisos institucionales y de sector para la lucha contra la corrupción y de promoción de la transparencia.</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$ 319.885.667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$ 235.945.689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74%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0,61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61%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r h="378252">
                <a:tc gridSpan="2">
                  <a:txBody>
                    <a:bodyPr/>
                    <a:lstStyle/>
                    <a:p>
                      <a:pPr algn="l"/>
                      <a:r>
                        <a:rPr lang="es-CO" sz="1000" b="0" kern="1200" dirty="0">
                          <a:solidFill>
                            <a:schemeClr val="tx1"/>
                          </a:solidFill>
                          <a:latin typeface="Tw Cen MT Condensed" panose="020B0606020104020203" pitchFamily="34" charset="0"/>
                          <a:ea typeface="+mn-ea"/>
                          <a:cs typeface="+mn-cs"/>
                        </a:rPr>
                        <a:t>Implementar 5 estrategias integrales de Rendición de Cuentas (1 estrategia anual).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$ 236.900.000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$ 236.900.000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0,78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78%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484432"/>
                  </a:ext>
                </a:extLst>
              </a:tr>
            </a:tbl>
          </a:graphicData>
        </a:graphic>
      </p:graphicFrame>
      <p:pic>
        <p:nvPicPr>
          <p:cNvPr id="18" name="Imagen 17">
            <a:extLst>
              <a:ext uri="{FF2B5EF4-FFF2-40B4-BE49-F238E27FC236}">
                <a16:creationId xmlns:a16="http://schemas.microsoft.com/office/drawing/2014/main" id="{9AF56A2D-0A49-43BA-B268-6086A3D0E3E3}"/>
              </a:ext>
            </a:extLst>
          </p:cNvPr>
          <p:cNvPicPr>
            <a:picLocks noChangeAspect="1"/>
          </p:cNvPicPr>
          <p:nvPr/>
        </p:nvPicPr>
        <p:blipFill rotWithShape="1">
          <a:blip r:embed="rId4"/>
          <a:srcRect l="1086" r="1346"/>
          <a:stretch/>
        </p:blipFill>
        <p:spPr>
          <a:xfrm>
            <a:off x="289791" y="5980006"/>
            <a:ext cx="950366" cy="704450"/>
          </a:xfrm>
          <a:prstGeom prst="rect">
            <a:avLst/>
          </a:prstGeom>
        </p:spPr>
      </p:pic>
    </p:spTree>
    <p:extLst>
      <p:ext uri="{BB962C8B-B14F-4D97-AF65-F5344CB8AC3E}">
        <p14:creationId xmlns:p14="http://schemas.microsoft.com/office/powerpoint/2010/main" val="4002852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7" name="Tabla 2">
            <a:extLst>
              <a:ext uri="{FF2B5EF4-FFF2-40B4-BE49-F238E27FC236}">
                <a16:creationId xmlns:a16="http://schemas.microsoft.com/office/drawing/2014/main" id="{72190D7F-281A-4A5F-9C44-30E12278B9A9}"/>
              </a:ext>
            </a:extLst>
          </p:cNvPr>
          <p:cNvGraphicFramePr>
            <a:graphicFrameLocks noGrp="1"/>
          </p:cNvGraphicFramePr>
          <p:nvPr>
            <p:extLst>
              <p:ext uri="{D42A27DB-BD31-4B8C-83A1-F6EECF244321}">
                <p14:modId xmlns:p14="http://schemas.microsoft.com/office/powerpoint/2010/main" val="3980347696"/>
              </p:ext>
            </p:extLst>
          </p:nvPr>
        </p:nvGraphicFramePr>
        <p:xfrm>
          <a:off x="368300" y="3857559"/>
          <a:ext cx="6186674" cy="2280775"/>
        </p:xfrm>
        <a:graphic>
          <a:graphicData uri="http://schemas.openxmlformats.org/drawingml/2006/table">
            <a:tbl>
              <a:tblPr firstRow="1" bandRow="1">
                <a:tableStyleId>{5940675A-B579-460E-94D1-54222C63F5DA}</a:tableStyleId>
              </a:tblPr>
              <a:tblGrid>
                <a:gridCol w="949554">
                  <a:extLst>
                    <a:ext uri="{9D8B030D-6E8A-4147-A177-3AD203B41FA5}">
                      <a16:colId xmlns:a16="http://schemas.microsoft.com/office/drawing/2014/main" val="3492288569"/>
                    </a:ext>
                  </a:extLst>
                </a:gridCol>
                <a:gridCol w="1484432">
                  <a:extLst>
                    <a:ext uri="{9D8B030D-6E8A-4147-A177-3AD203B41FA5}">
                      <a16:colId xmlns:a16="http://schemas.microsoft.com/office/drawing/2014/main" val="2852811409"/>
                    </a:ext>
                  </a:extLst>
                </a:gridCol>
                <a:gridCol w="818595">
                  <a:extLst>
                    <a:ext uri="{9D8B030D-6E8A-4147-A177-3AD203B41FA5}">
                      <a16:colId xmlns:a16="http://schemas.microsoft.com/office/drawing/2014/main" val="1802174706"/>
                    </a:ext>
                  </a:extLst>
                </a:gridCol>
                <a:gridCol w="784588">
                  <a:extLst>
                    <a:ext uri="{9D8B030D-6E8A-4147-A177-3AD203B41FA5}">
                      <a16:colId xmlns:a16="http://schemas.microsoft.com/office/drawing/2014/main" val="3150601258"/>
                    </a:ext>
                  </a:extLst>
                </a:gridCol>
                <a:gridCol w="416955">
                  <a:extLst>
                    <a:ext uri="{9D8B030D-6E8A-4147-A177-3AD203B41FA5}">
                      <a16:colId xmlns:a16="http://schemas.microsoft.com/office/drawing/2014/main" val="2280276219"/>
                    </a:ext>
                  </a:extLst>
                </a:gridCol>
                <a:gridCol w="680394">
                  <a:extLst>
                    <a:ext uri="{9D8B030D-6E8A-4147-A177-3AD203B41FA5}">
                      <a16:colId xmlns:a16="http://schemas.microsoft.com/office/drawing/2014/main" val="3051439794"/>
                    </a:ext>
                  </a:extLst>
                </a:gridCol>
                <a:gridCol w="701438">
                  <a:extLst>
                    <a:ext uri="{9D8B030D-6E8A-4147-A177-3AD203B41FA5}">
                      <a16:colId xmlns:a16="http://schemas.microsoft.com/office/drawing/2014/main" val="1112778448"/>
                    </a:ext>
                  </a:extLst>
                </a:gridCol>
                <a:gridCol w="3507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gridSpan="2">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7618 Construcción del catastro de redes de los servicios públicos en el Distrito Capital Bogotá.</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Gobierno Abierto</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A6603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Presupuesto</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Ejecutado</a:t>
                      </a:r>
                    </a:p>
                    <a:p>
                      <a:pPr algn="ctr"/>
                      <a:r>
                        <a:rPr lang="es-CO" sz="1000" b="1" i="0" u="none" strike="noStrike" kern="1200" baseline="0" dirty="0">
                          <a:solidFill>
                            <a:srgbClr val="A6603D"/>
                          </a:solidFill>
                          <a:latin typeface="Tw Cen MT Condensed" panose="020B0606020104020203" pitchFamily="34" charset="0"/>
                          <a:ea typeface="+mn-ea"/>
                          <a:cs typeface="+mn-cs"/>
                        </a:rPr>
                        <a:t>Agosto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Ejecución</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Meta</a:t>
                      </a:r>
                    </a:p>
                    <a:p>
                      <a:pPr algn="ctr"/>
                      <a:r>
                        <a:rPr lang="es-CO" sz="1000" b="1" i="0" u="none" strike="noStrike" kern="1200" baseline="0" dirty="0">
                          <a:solidFill>
                            <a:srgbClr val="A6603D"/>
                          </a:solidFill>
                          <a:latin typeface="Tw Cen MT Condensed" panose="020B0606020104020203" pitchFamily="34" charset="0"/>
                          <a:ea typeface="+mn-ea"/>
                          <a:cs typeface="+mn-cs"/>
                        </a:rPr>
                        <a:t>Programada</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Avance de la</a:t>
                      </a:r>
                    </a:p>
                    <a:p>
                      <a:pPr algn="ctr"/>
                      <a:r>
                        <a:rPr lang="es-CO" sz="1000" b="1" i="0" u="none" strike="noStrike" kern="1200" baseline="0" dirty="0">
                          <a:solidFill>
                            <a:srgbClr val="A6603D"/>
                          </a:solidFill>
                          <a:latin typeface="Tw Cen MT Condensed" panose="020B0606020104020203" pitchFamily="34" charset="0"/>
                          <a:ea typeface="+mn-ea"/>
                          <a:cs typeface="+mn-cs"/>
                        </a:rPr>
                        <a:t>meta a agosto</a:t>
                      </a:r>
                    </a:p>
                    <a:p>
                      <a:pPr algn="ctr"/>
                      <a:r>
                        <a:rPr lang="es-CO" sz="1000" b="1" i="0" u="none" strike="noStrike" kern="1200" baseline="0" dirty="0">
                          <a:solidFill>
                            <a:srgbClr val="A6603D"/>
                          </a:solidFill>
                          <a:latin typeface="Tw Cen MT Condensed" panose="020B0606020104020203" pitchFamily="34" charset="0"/>
                          <a:ea typeface="+mn-ea"/>
                          <a:cs typeface="+mn-cs"/>
                        </a:rPr>
                        <a:t>31 2022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 Avance</a:t>
                      </a:r>
                      <a:endParaRPr lang="es-CO" sz="1000" b="1" dirty="0">
                        <a:solidFill>
                          <a:srgbClr val="A6603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Definir 100 % de los lineamientos técnicos requeridos para la centralización, estandarización y gestión unificada de la información catastral de servicios públicos domiciliarios.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$ 926.490.500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$ 172.885.500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56,8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Coordinar 100 % de la gestión con las empresas prestadoras de los servicios públicos la construcción de la línea base para el catastro de redes.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$ 337.582.500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$ 337.582.500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57,57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bl>
          </a:graphicData>
        </a:graphic>
      </p:graphicFrame>
      <p:graphicFrame>
        <p:nvGraphicFramePr>
          <p:cNvPr id="10" name="Tabla 2">
            <a:extLst>
              <a:ext uri="{FF2B5EF4-FFF2-40B4-BE49-F238E27FC236}">
                <a16:creationId xmlns:a16="http://schemas.microsoft.com/office/drawing/2014/main" id="{A0405887-0F1B-4B95-9503-82AD767E9891}"/>
              </a:ext>
            </a:extLst>
          </p:cNvPr>
          <p:cNvGraphicFramePr>
            <a:graphicFrameLocks noGrp="1"/>
          </p:cNvGraphicFramePr>
          <p:nvPr>
            <p:extLst>
              <p:ext uri="{D42A27DB-BD31-4B8C-83A1-F6EECF244321}">
                <p14:modId xmlns:p14="http://schemas.microsoft.com/office/powerpoint/2010/main" val="2376997534"/>
              </p:ext>
            </p:extLst>
          </p:nvPr>
        </p:nvGraphicFramePr>
        <p:xfrm>
          <a:off x="368300" y="1017898"/>
          <a:ext cx="6186673" cy="2677015"/>
        </p:xfrm>
        <a:graphic>
          <a:graphicData uri="http://schemas.openxmlformats.org/drawingml/2006/table">
            <a:tbl>
              <a:tblPr firstRow="1" bandRow="1">
                <a:tableStyleId>{5940675A-B579-460E-94D1-54222C63F5DA}</a:tableStyleId>
              </a:tblPr>
              <a:tblGrid>
                <a:gridCol w="949554">
                  <a:extLst>
                    <a:ext uri="{9D8B030D-6E8A-4147-A177-3AD203B41FA5}">
                      <a16:colId xmlns:a16="http://schemas.microsoft.com/office/drawing/2014/main" val="3492288569"/>
                    </a:ext>
                  </a:extLst>
                </a:gridCol>
                <a:gridCol w="1484432">
                  <a:extLst>
                    <a:ext uri="{9D8B030D-6E8A-4147-A177-3AD203B41FA5}">
                      <a16:colId xmlns:a16="http://schemas.microsoft.com/office/drawing/2014/main" val="2852811409"/>
                    </a:ext>
                  </a:extLst>
                </a:gridCol>
                <a:gridCol w="818594">
                  <a:extLst>
                    <a:ext uri="{9D8B030D-6E8A-4147-A177-3AD203B41FA5}">
                      <a16:colId xmlns:a16="http://schemas.microsoft.com/office/drawing/2014/main" val="1802174706"/>
                    </a:ext>
                  </a:extLst>
                </a:gridCol>
                <a:gridCol w="784588">
                  <a:extLst>
                    <a:ext uri="{9D8B030D-6E8A-4147-A177-3AD203B41FA5}">
                      <a16:colId xmlns:a16="http://schemas.microsoft.com/office/drawing/2014/main" val="3150601258"/>
                    </a:ext>
                  </a:extLst>
                </a:gridCol>
                <a:gridCol w="416955">
                  <a:extLst>
                    <a:ext uri="{9D8B030D-6E8A-4147-A177-3AD203B41FA5}">
                      <a16:colId xmlns:a16="http://schemas.microsoft.com/office/drawing/2014/main" val="2280276219"/>
                    </a:ext>
                  </a:extLst>
                </a:gridCol>
                <a:gridCol w="680394">
                  <a:extLst>
                    <a:ext uri="{9D8B030D-6E8A-4147-A177-3AD203B41FA5}">
                      <a16:colId xmlns:a16="http://schemas.microsoft.com/office/drawing/2014/main" val="3051439794"/>
                    </a:ext>
                  </a:extLst>
                </a:gridCol>
                <a:gridCol w="701438">
                  <a:extLst>
                    <a:ext uri="{9D8B030D-6E8A-4147-A177-3AD203B41FA5}">
                      <a16:colId xmlns:a16="http://schemas.microsoft.com/office/drawing/2014/main" val="1112778448"/>
                    </a:ext>
                  </a:extLst>
                </a:gridCol>
                <a:gridCol w="3507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gridSpan="2">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7615 Diseño e implementación de la Política Pública de servicios públicos domiciliarios en el área urbana y rural del Distrito Capital.</a:t>
                      </a:r>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Provisión y mejoramiento de servicios públicos</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2BA48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Presupuesto</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Ejecutado</a:t>
                      </a:r>
                    </a:p>
                    <a:p>
                      <a:pPr algn="ctr"/>
                      <a:r>
                        <a:rPr lang="es-CO" sz="1000" b="1" i="0" u="none" strike="noStrike" kern="1200" baseline="0" dirty="0">
                          <a:solidFill>
                            <a:srgbClr val="2BA48D"/>
                          </a:solidFill>
                          <a:latin typeface="Tw Cen MT Condensed" panose="020B0606020104020203" pitchFamily="34" charset="0"/>
                          <a:ea typeface="+mn-ea"/>
                          <a:cs typeface="+mn-cs"/>
                        </a:rPr>
                        <a:t>Agosto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Ejecución</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Meta</a:t>
                      </a:r>
                    </a:p>
                    <a:p>
                      <a:pPr algn="ctr"/>
                      <a:r>
                        <a:rPr lang="es-CO" sz="1000" b="1" i="0" u="none" strike="noStrike" kern="1200" baseline="0" dirty="0">
                          <a:solidFill>
                            <a:srgbClr val="2BA48D"/>
                          </a:solidFill>
                          <a:latin typeface="Tw Cen MT Condensed" panose="020B0606020104020203" pitchFamily="34" charset="0"/>
                          <a:ea typeface="+mn-ea"/>
                          <a:cs typeface="+mn-cs"/>
                        </a:rPr>
                        <a:t>Programada</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Avance de la</a:t>
                      </a:r>
                    </a:p>
                    <a:p>
                      <a:pPr marL="0" marR="0" lvl="0" indent="0" algn="ctr" defTabSz="685800" rtl="0" eaLnBrk="1" fontAlgn="auto" latinLnBrk="0" hangingPunct="1">
                        <a:lnSpc>
                          <a:spcPct val="100000"/>
                        </a:lnSpc>
                        <a:spcBef>
                          <a:spcPts val="0"/>
                        </a:spcBef>
                        <a:spcAft>
                          <a:spcPts val="0"/>
                        </a:spcAft>
                        <a:buClrTx/>
                        <a:buSzTx/>
                        <a:buFontTx/>
                        <a:buNone/>
                        <a:tabLst/>
                        <a:defRPr/>
                      </a:pPr>
                      <a:r>
                        <a:rPr lang="es-CO" sz="1000" b="1" i="0" u="none" strike="noStrike" kern="1200" baseline="0" dirty="0">
                          <a:solidFill>
                            <a:srgbClr val="2BA48D"/>
                          </a:solidFill>
                          <a:latin typeface="Tw Cen MT Condensed" panose="020B0606020104020203" pitchFamily="34" charset="0"/>
                          <a:ea typeface="+mn-ea"/>
                          <a:cs typeface="+mn-cs"/>
                        </a:rPr>
                        <a:t>meta a agosto</a:t>
                      </a:r>
                    </a:p>
                    <a:p>
                      <a:pPr algn="ctr"/>
                      <a:r>
                        <a:rPr lang="es-CO" sz="1000" b="1" i="0" u="none" strike="noStrike" kern="1200" baseline="0" dirty="0">
                          <a:solidFill>
                            <a:srgbClr val="2BA48D"/>
                          </a:solidFill>
                          <a:latin typeface="Tw Cen MT Condensed" panose="020B0606020104020203" pitchFamily="34" charset="0"/>
                          <a:ea typeface="+mn-ea"/>
                          <a:cs typeface="+mn-cs"/>
                        </a:rPr>
                        <a:t>31 2022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 Avance</a:t>
                      </a:r>
                      <a:endParaRPr lang="es-CO" sz="1000" b="1" dirty="0">
                        <a:solidFill>
                          <a:srgbClr val="2BA48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Coordinar 100 % del diseño e implementación de la Política Pública de servicios públicos.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$ 1.331.710.058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$ 1.204.630.885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16,54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66%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1214467"/>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Desarrollar 100 % lineamientos técnicos para la gestión de la información requerida en el diseño de la política de servicios públicos.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88.837.500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$ 88.837.500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33,5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28,4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Fortalecer técnica y organizacionalmente 100 % de los acueductos identificados y priorizados en la zona rural del distrito.</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$ 2.393.164.442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 $ 1.008.354.550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a:solidFill>
                            <a:schemeClr val="tx1"/>
                          </a:solidFill>
                          <a:latin typeface="Tw Cen MT Condensed" panose="020B0606020104020203" pitchFamily="34" charset="0"/>
                          <a:ea typeface="+mn-ea"/>
                          <a:cs typeface="+mn-cs"/>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kern="1200" dirty="0">
                          <a:solidFill>
                            <a:schemeClr val="tx1"/>
                          </a:solidFill>
                          <a:latin typeface="Tw Cen MT Condensed" panose="020B0606020104020203" pitchFamily="34" charset="0"/>
                          <a:ea typeface="+mn-ea"/>
                          <a:cs typeface="+mn-cs"/>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5796550"/>
                  </a:ext>
                </a:extLst>
              </a:tr>
            </a:tbl>
          </a:graphicData>
        </a:graphic>
      </p:graphicFrame>
      <p:pic>
        <p:nvPicPr>
          <p:cNvPr id="4" name="Imagen 3">
            <a:extLst>
              <a:ext uri="{FF2B5EF4-FFF2-40B4-BE49-F238E27FC236}">
                <a16:creationId xmlns:a16="http://schemas.microsoft.com/office/drawing/2014/main" id="{8A23C98B-CCCB-48C0-B7D7-53CA315D5B9F}"/>
              </a:ext>
            </a:extLst>
          </p:cNvPr>
          <p:cNvPicPr>
            <a:picLocks noChangeAspect="1"/>
          </p:cNvPicPr>
          <p:nvPr/>
        </p:nvPicPr>
        <p:blipFill>
          <a:blip r:embed="rId2"/>
          <a:stretch>
            <a:fillRect/>
          </a:stretch>
        </p:blipFill>
        <p:spPr>
          <a:xfrm>
            <a:off x="368300" y="1017898"/>
            <a:ext cx="927100" cy="707886"/>
          </a:xfrm>
          <a:prstGeom prst="rect">
            <a:avLst/>
          </a:prstGeom>
        </p:spPr>
      </p:pic>
      <p:pic>
        <p:nvPicPr>
          <p:cNvPr id="16" name="Imagen 15">
            <a:extLst>
              <a:ext uri="{FF2B5EF4-FFF2-40B4-BE49-F238E27FC236}">
                <a16:creationId xmlns:a16="http://schemas.microsoft.com/office/drawing/2014/main" id="{4E67FAB9-5115-41CA-8E9D-F84F2FE6F3E4}"/>
              </a:ext>
            </a:extLst>
          </p:cNvPr>
          <p:cNvPicPr>
            <a:picLocks noChangeAspect="1"/>
          </p:cNvPicPr>
          <p:nvPr/>
        </p:nvPicPr>
        <p:blipFill rotWithShape="1">
          <a:blip r:embed="rId3"/>
          <a:srcRect l="1086" r="1346"/>
          <a:stretch/>
        </p:blipFill>
        <p:spPr>
          <a:xfrm>
            <a:off x="356668" y="3857559"/>
            <a:ext cx="950366" cy="704450"/>
          </a:xfrm>
          <a:prstGeom prst="rect">
            <a:avLst/>
          </a:prstGeom>
        </p:spPr>
      </p:pic>
      <p:graphicFrame>
        <p:nvGraphicFramePr>
          <p:cNvPr id="19" name="Tabla 2">
            <a:extLst>
              <a:ext uri="{FF2B5EF4-FFF2-40B4-BE49-F238E27FC236}">
                <a16:creationId xmlns:a16="http://schemas.microsoft.com/office/drawing/2014/main" id="{9C014DD2-F06B-49CA-AD1A-E2D310E9A8E0}"/>
              </a:ext>
            </a:extLst>
          </p:cNvPr>
          <p:cNvGraphicFramePr>
            <a:graphicFrameLocks noGrp="1"/>
          </p:cNvGraphicFramePr>
          <p:nvPr>
            <p:extLst>
              <p:ext uri="{D42A27DB-BD31-4B8C-83A1-F6EECF244321}">
                <p14:modId xmlns:p14="http://schemas.microsoft.com/office/powerpoint/2010/main" val="4147529044"/>
              </p:ext>
            </p:extLst>
          </p:nvPr>
        </p:nvGraphicFramePr>
        <p:xfrm>
          <a:off x="356667" y="6310971"/>
          <a:ext cx="6186674" cy="1884535"/>
        </p:xfrm>
        <a:graphic>
          <a:graphicData uri="http://schemas.openxmlformats.org/drawingml/2006/table">
            <a:tbl>
              <a:tblPr firstRow="1" bandRow="1">
                <a:tableStyleId>{5940675A-B579-460E-94D1-54222C63F5DA}</a:tableStyleId>
              </a:tblPr>
              <a:tblGrid>
                <a:gridCol w="949554">
                  <a:extLst>
                    <a:ext uri="{9D8B030D-6E8A-4147-A177-3AD203B41FA5}">
                      <a16:colId xmlns:a16="http://schemas.microsoft.com/office/drawing/2014/main" val="3492288569"/>
                    </a:ext>
                  </a:extLst>
                </a:gridCol>
                <a:gridCol w="1484432">
                  <a:extLst>
                    <a:ext uri="{9D8B030D-6E8A-4147-A177-3AD203B41FA5}">
                      <a16:colId xmlns:a16="http://schemas.microsoft.com/office/drawing/2014/main" val="2852811409"/>
                    </a:ext>
                  </a:extLst>
                </a:gridCol>
                <a:gridCol w="818595">
                  <a:extLst>
                    <a:ext uri="{9D8B030D-6E8A-4147-A177-3AD203B41FA5}">
                      <a16:colId xmlns:a16="http://schemas.microsoft.com/office/drawing/2014/main" val="1802174706"/>
                    </a:ext>
                  </a:extLst>
                </a:gridCol>
                <a:gridCol w="784588">
                  <a:extLst>
                    <a:ext uri="{9D8B030D-6E8A-4147-A177-3AD203B41FA5}">
                      <a16:colId xmlns:a16="http://schemas.microsoft.com/office/drawing/2014/main" val="3150601258"/>
                    </a:ext>
                  </a:extLst>
                </a:gridCol>
                <a:gridCol w="416955">
                  <a:extLst>
                    <a:ext uri="{9D8B030D-6E8A-4147-A177-3AD203B41FA5}">
                      <a16:colId xmlns:a16="http://schemas.microsoft.com/office/drawing/2014/main" val="2280276219"/>
                    </a:ext>
                  </a:extLst>
                </a:gridCol>
                <a:gridCol w="680394">
                  <a:extLst>
                    <a:ext uri="{9D8B030D-6E8A-4147-A177-3AD203B41FA5}">
                      <a16:colId xmlns:a16="http://schemas.microsoft.com/office/drawing/2014/main" val="3051439794"/>
                    </a:ext>
                  </a:extLst>
                </a:gridCol>
                <a:gridCol w="701438">
                  <a:extLst>
                    <a:ext uri="{9D8B030D-6E8A-4147-A177-3AD203B41FA5}">
                      <a16:colId xmlns:a16="http://schemas.microsoft.com/office/drawing/2014/main" val="1112778448"/>
                    </a:ext>
                  </a:extLst>
                </a:gridCol>
                <a:gridCol w="3507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gridSpan="2">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7641 Implementación de estrategia integral de revitalización.</a:t>
                      </a:r>
                    </a:p>
                    <a:p>
                      <a:pPr marL="0" algn="ctr" defTabSz="685800" rtl="0" eaLnBrk="1" latinLnBrk="0" hangingPunct="1"/>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Revitalización urbana para la competitividad.</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B08426"/>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Presupuesto</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Ejecutado</a:t>
                      </a:r>
                    </a:p>
                    <a:p>
                      <a:pPr algn="ctr"/>
                      <a:r>
                        <a:rPr lang="es-CO" sz="1000" b="1" i="0" u="none" strike="noStrike" kern="1200" baseline="0" dirty="0">
                          <a:solidFill>
                            <a:srgbClr val="B08426"/>
                          </a:solidFill>
                          <a:latin typeface="Tw Cen MT Condensed" panose="020B0606020104020203" pitchFamily="34" charset="0"/>
                          <a:ea typeface="+mn-ea"/>
                          <a:cs typeface="+mn-cs"/>
                        </a:rPr>
                        <a:t>Agosto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Ejecución</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Meta</a:t>
                      </a:r>
                    </a:p>
                    <a:p>
                      <a:pPr algn="ctr"/>
                      <a:r>
                        <a:rPr lang="es-CO" sz="1000" b="1" i="0" u="none" strike="noStrike" kern="1200" baseline="0" dirty="0">
                          <a:solidFill>
                            <a:srgbClr val="B08426"/>
                          </a:solidFill>
                          <a:latin typeface="Tw Cen MT Condensed" panose="020B0606020104020203" pitchFamily="34" charset="0"/>
                          <a:ea typeface="+mn-ea"/>
                          <a:cs typeface="+mn-cs"/>
                        </a:rPr>
                        <a:t>Programada</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Avance de la</a:t>
                      </a:r>
                    </a:p>
                    <a:p>
                      <a:pPr algn="ctr"/>
                      <a:r>
                        <a:rPr lang="es-CO" sz="1000" b="1" i="0" u="none" strike="noStrike" kern="1200" baseline="0" dirty="0">
                          <a:solidFill>
                            <a:srgbClr val="B08426"/>
                          </a:solidFill>
                          <a:latin typeface="Tw Cen MT Condensed" panose="020B0606020104020203" pitchFamily="34" charset="0"/>
                          <a:ea typeface="+mn-ea"/>
                          <a:cs typeface="+mn-cs"/>
                        </a:rPr>
                        <a:t>meta a agosto</a:t>
                      </a:r>
                    </a:p>
                    <a:p>
                      <a:pPr algn="ctr"/>
                      <a:r>
                        <a:rPr lang="es-CO" sz="1000" b="1" i="0" u="none" strike="noStrike" kern="1200" baseline="0" dirty="0">
                          <a:solidFill>
                            <a:srgbClr val="B08426"/>
                          </a:solidFill>
                          <a:latin typeface="Tw Cen MT Condensed" panose="020B0606020104020203" pitchFamily="34" charset="0"/>
                          <a:ea typeface="+mn-ea"/>
                          <a:cs typeface="+mn-cs"/>
                        </a:rPr>
                        <a:t>31 2022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 Avance</a:t>
                      </a:r>
                      <a:endParaRPr lang="es-CO" sz="1000" b="1" dirty="0">
                        <a:solidFill>
                          <a:srgbClr val="B08426"/>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2 estudios o diseños de prefactibilidad y factibilidad para proyectos gestionados de revitalización urbana para la competitividad en torno a nuevas intervenciones públicas de desarrollo urbano.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$ 6.110.964.000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$ 5.747.563.000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pic>
        <p:nvPicPr>
          <p:cNvPr id="8" name="Imagen 7">
            <a:extLst>
              <a:ext uri="{FF2B5EF4-FFF2-40B4-BE49-F238E27FC236}">
                <a16:creationId xmlns:a16="http://schemas.microsoft.com/office/drawing/2014/main" id="{BF63F37F-E4EB-421B-9945-A008B0ED22A4}"/>
              </a:ext>
            </a:extLst>
          </p:cNvPr>
          <p:cNvPicPr>
            <a:picLocks noChangeAspect="1"/>
          </p:cNvPicPr>
          <p:nvPr/>
        </p:nvPicPr>
        <p:blipFill>
          <a:blip r:embed="rId4"/>
          <a:stretch>
            <a:fillRect/>
          </a:stretch>
        </p:blipFill>
        <p:spPr>
          <a:xfrm>
            <a:off x="356667" y="6316904"/>
            <a:ext cx="950367" cy="690915"/>
          </a:xfrm>
          <a:prstGeom prst="rect">
            <a:avLst/>
          </a:prstGeom>
        </p:spPr>
      </p:pic>
      <p:pic>
        <p:nvPicPr>
          <p:cNvPr id="11" name="Imagen 10">
            <a:extLst>
              <a:ext uri="{FF2B5EF4-FFF2-40B4-BE49-F238E27FC236}">
                <a16:creationId xmlns:a16="http://schemas.microsoft.com/office/drawing/2014/main" id="{9D62CCB3-E316-D347-8184-55F6AB3DF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95047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9" name="Tabla 2">
            <a:extLst>
              <a:ext uri="{FF2B5EF4-FFF2-40B4-BE49-F238E27FC236}">
                <a16:creationId xmlns:a16="http://schemas.microsoft.com/office/drawing/2014/main" id="{9C014DD2-F06B-49CA-AD1A-E2D310E9A8E0}"/>
              </a:ext>
            </a:extLst>
          </p:cNvPr>
          <p:cNvGraphicFramePr>
            <a:graphicFrameLocks noGrp="1"/>
          </p:cNvGraphicFramePr>
          <p:nvPr>
            <p:extLst>
              <p:ext uri="{D42A27DB-BD31-4B8C-83A1-F6EECF244321}">
                <p14:modId xmlns:p14="http://schemas.microsoft.com/office/powerpoint/2010/main" val="280300134"/>
              </p:ext>
            </p:extLst>
          </p:nvPr>
        </p:nvGraphicFramePr>
        <p:xfrm>
          <a:off x="303028" y="1041513"/>
          <a:ext cx="6251944" cy="197597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gridSpan="2">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7642 Implementación de acciones de Acupuntura Urbana – Bogotá.</a:t>
                      </a:r>
                    </a:p>
                    <a:p>
                      <a:pPr marL="0" algn="ctr" defTabSz="685800" rtl="0" eaLnBrk="1" latinLnBrk="0" hangingPunct="1"/>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Revitalización urbana para la competitividad.</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B08426"/>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Presupuesto</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Ejecutado</a:t>
                      </a:r>
                    </a:p>
                    <a:p>
                      <a:pPr algn="ctr"/>
                      <a:r>
                        <a:rPr lang="es-CO" sz="1000" b="1" i="0" u="none" strike="noStrike" kern="1200" baseline="0" dirty="0">
                          <a:solidFill>
                            <a:srgbClr val="B08426"/>
                          </a:solidFill>
                          <a:latin typeface="Tw Cen MT Condensed" panose="020B0606020104020203" pitchFamily="34" charset="0"/>
                          <a:ea typeface="+mn-ea"/>
                          <a:cs typeface="+mn-cs"/>
                        </a:rPr>
                        <a:t>Agosto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Ejecución</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Meta</a:t>
                      </a:r>
                    </a:p>
                    <a:p>
                      <a:pPr algn="ctr"/>
                      <a:r>
                        <a:rPr lang="es-CO" sz="1000" b="1" i="0" u="none" strike="noStrike" kern="1200" baseline="0" dirty="0">
                          <a:solidFill>
                            <a:srgbClr val="B08426"/>
                          </a:solidFill>
                          <a:latin typeface="Tw Cen MT Condensed" panose="020B0606020104020203" pitchFamily="34" charset="0"/>
                          <a:ea typeface="+mn-ea"/>
                          <a:cs typeface="+mn-cs"/>
                        </a:rPr>
                        <a:t>Programada</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Avance de la</a:t>
                      </a:r>
                    </a:p>
                    <a:p>
                      <a:pPr algn="ctr"/>
                      <a:r>
                        <a:rPr lang="es-CO" sz="1000" b="1" i="0" u="none" strike="noStrike" kern="1200" baseline="0" dirty="0">
                          <a:solidFill>
                            <a:srgbClr val="B08426"/>
                          </a:solidFill>
                          <a:latin typeface="Tw Cen MT Condensed" panose="020B0606020104020203" pitchFamily="34" charset="0"/>
                          <a:ea typeface="+mn-ea"/>
                          <a:cs typeface="+mn-cs"/>
                        </a:rPr>
                        <a:t>meta a agosto</a:t>
                      </a:r>
                    </a:p>
                    <a:p>
                      <a:pPr algn="ctr"/>
                      <a:r>
                        <a:rPr lang="es-CO" sz="1000" b="1" i="0" u="none" strike="noStrike" kern="1200" baseline="0" dirty="0">
                          <a:solidFill>
                            <a:srgbClr val="B08426"/>
                          </a:solidFill>
                          <a:latin typeface="Tw Cen MT Condensed" panose="020B0606020104020203" pitchFamily="34" charset="0"/>
                          <a:ea typeface="+mn-ea"/>
                          <a:cs typeface="+mn-cs"/>
                        </a:rPr>
                        <a:t>31 2022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 Avance</a:t>
                      </a:r>
                      <a:endParaRPr lang="es-CO" sz="1000" b="1" dirty="0">
                        <a:solidFill>
                          <a:srgbClr val="B08426"/>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36 estudios  o diseños  de prefactibilidad y factibilidad para las intervenciones de Acupuntura Urbana.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$ 1.904.123.932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$ 565.367.000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99943"/>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Adecuar 50.800 metros cuadrados  de espacio público priorizado con intervenciones de Acupuntura Urbana.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$ 8.606.283.068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$ 1.665.532.419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40514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pic>
        <p:nvPicPr>
          <p:cNvPr id="8" name="Imagen 7">
            <a:extLst>
              <a:ext uri="{FF2B5EF4-FFF2-40B4-BE49-F238E27FC236}">
                <a16:creationId xmlns:a16="http://schemas.microsoft.com/office/drawing/2014/main" id="{BF63F37F-E4EB-421B-9945-A008B0ED22A4}"/>
              </a:ext>
            </a:extLst>
          </p:cNvPr>
          <p:cNvPicPr>
            <a:picLocks noChangeAspect="1"/>
          </p:cNvPicPr>
          <p:nvPr/>
        </p:nvPicPr>
        <p:blipFill>
          <a:blip r:embed="rId2"/>
          <a:stretch>
            <a:fillRect/>
          </a:stretch>
        </p:blipFill>
        <p:spPr>
          <a:xfrm>
            <a:off x="303028" y="1041513"/>
            <a:ext cx="950367" cy="690915"/>
          </a:xfrm>
          <a:prstGeom prst="rect">
            <a:avLst/>
          </a:prstGeom>
        </p:spPr>
      </p:pic>
      <p:graphicFrame>
        <p:nvGraphicFramePr>
          <p:cNvPr id="9" name="Tabla 2">
            <a:extLst>
              <a:ext uri="{FF2B5EF4-FFF2-40B4-BE49-F238E27FC236}">
                <a16:creationId xmlns:a16="http://schemas.microsoft.com/office/drawing/2014/main" id="{D93F2D1B-75BB-4DE7-95EF-D3AF609E389B}"/>
              </a:ext>
            </a:extLst>
          </p:cNvPr>
          <p:cNvGraphicFramePr>
            <a:graphicFrameLocks noGrp="1"/>
          </p:cNvGraphicFramePr>
          <p:nvPr>
            <p:extLst>
              <p:ext uri="{D42A27DB-BD31-4B8C-83A1-F6EECF244321}">
                <p14:modId xmlns:p14="http://schemas.microsoft.com/office/powerpoint/2010/main" val="319214728"/>
              </p:ext>
            </p:extLst>
          </p:nvPr>
        </p:nvGraphicFramePr>
        <p:xfrm>
          <a:off x="303028" y="3203749"/>
          <a:ext cx="6251944" cy="228077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gridSpan="2">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Proyecto</a:t>
                      </a:r>
                    </a:p>
                    <a:p>
                      <a:pPr marL="0" algn="ctr" defTabSz="685800" rtl="0" eaLnBrk="1" latinLnBrk="0" hangingPunct="1"/>
                      <a:endParaRPr lang="es-CO" sz="1000" b="1" kern="1200" dirty="0">
                        <a:solidFill>
                          <a:srgbClr val="5652A2"/>
                        </a:solidFill>
                        <a:latin typeface="Tw Cen MT Condensed" panose="020B0606020104020203" pitchFamily="34" charset="0"/>
                        <a:ea typeface="+mn-ea"/>
                        <a:cs typeface="+mn-cs"/>
                      </a:endParaRPr>
                    </a:p>
                    <a:p>
                      <a:pPr marL="228600" indent="-228600" algn="ctr" defTabSz="685800" rtl="0" eaLnBrk="1" latinLnBrk="0" hangingPunct="1">
                        <a:buAutoNum type="arabicPlain" startAt="7645"/>
                      </a:pPr>
                      <a:r>
                        <a:rPr lang="es-MX" sz="1000" b="0" kern="1200" dirty="0">
                          <a:solidFill>
                            <a:schemeClr val="tx1"/>
                          </a:solidFill>
                          <a:latin typeface="Tw Cen MT Condensed" panose="020B0606020104020203" pitchFamily="34" charset="0"/>
                          <a:ea typeface="+mn-ea"/>
                          <a:cs typeface="+mn-cs"/>
                        </a:rPr>
                        <a:t>Recuperación del Espacio Público para el Cuidado.</a:t>
                      </a:r>
                    </a:p>
                    <a:p>
                      <a:pPr marL="228600" indent="-228600" algn="ctr" defTabSz="685800" rtl="0" eaLnBrk="1" latinLnBrk="0" hangingPunct="1">
                        <a:buAutoNum type="arabicPlain" startAt="7645"/>
                      </a:pPr>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Espacio público más seguro y construido colectivamente</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5652A2"/>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Presupuesto</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Ejecutado</a:t>
                      </a:r>
                    </a:p>
                    <a:p>
                      <a:pPr algn="ctr"/>
                      <a:r>
                        <a:rPr lang="es-CO" sz="1000" b="1" i="0" u="none" strike="noStrike" kern="1200" baseline="0" dirty="0">
                          <a:solidFill>
                            <a:srgbClr val="5652A2"/>
                          </a:solidFill>
                          <a:latin typeface="Tw Cen MT Condensed" panose="020B0606020104020203" pitchFamily="34" charset="0"/>
                          <a:ea typeface="+mn-ea"/>
                          <a:cs typeface="+mn-cs"/>
                        </a:rPr>
                        <a:t>Agosto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Ejecución</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Meta</a:t>
                      </a:r>
                    </a:p>
                    <a:p>
                      <a:pPr algn="ctr"/>
                      <a:r>
                        <a:rPr lang="es-CO" sz="1000" b="1" i="0" u="none" strike="noStrike" kern="1200" baseline="0" dirty="0">
                          <a:solidFill>
                            <a:srgbClr val="5652A2"/>
                          </a:solidFill>
                          <a:latin typeface="Tw Cen MT Condensed" panose="020B0606020104020203" pitchFamily="34" charset="0"/>
                          <a:ea typeface="+mn-ea"/>
                          <a:cs typeface="+mn-cs"/>
                        </a:rPr>
                        <a:t>Programada</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Avance de la</a:t>
                      </a:r>
                    </a:p>
                    <a:p>
                      <a:pPr algn="ctr"/>
                      <a:r>
                        <a:rPr lang="es-CO" sz="1000" b="1" i="0" u="none" strike="noStrike" kern="1200" baseline="0" dirty="0">
                          <a:solidFill>
                            <a:srgbClr val="5652A2"/>
                          </a:solidFill>
                          <a:latin typeface="Tw Cen MT Condensed" panose="020B0606020104020203" pitchFamily="34" charset="0"/>
                          <a:ea typeface="+mn-ea"/>
                          <a:cs typeface="+mn-cs"/>
                        </a:rPr>
                        <a:t>meta a agosto</a:t>
                      </a:r>
                    </a:p>
                    <a:p>
                      <a:pPr algn="ctr"/>
                      <a:r>
                        <a:rPr lang="es-CO" sz="1000" b="1" i="0" u="none" strike="noStrike" kern="1200" baseline="0" dirty="0">
                          <a:solidFill>
                            <a:srgbClr val="5652A2"/>
                          </a:solidFill>
                          <a:latin typeface="Tw Cen MT Condensed" panose="020B0606020104020203" pitchFamily="34" charset="0"/>
                          <a:ea typeface="+mn-ea"/>
                          <a:cs typeface="+mn-cs"/>
                        </a:rPr>
                        <a:t>31 2022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 Avance</a:t>
                      </a:r>
                      <a:endParaRPr lang="es-CO" sz="1000" b="1" dirty="0">
                        <a:solidFill>
                          <a:srgbClr val="5652A2"/>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30  estudios o diseños de prefactibilidad y factibilidad para las intervenciones urbanas en áreas de la ciudad con alta incidencia de violencia sexual.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$ 457.514.613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$ 115.566.000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290364">
                <a:tc gridSpan="2">
                  <a:txBody>
                    <a:bodyPr/>
                    <a:lstStyle/>
                    <a:p>
                      <a:pPr algn="l"/>
                      <a:r>
                        <a:rPr lang="es-MX" sz="1000" b="0" kern="1200" dirty="0">
                          <a:solidFill>
                            <a:schemeClr val="tx1"/>
                          </a:solidFill>
                          <a:latin typeface="Tw Cen MT Condensed" panose="020B0606020104020203" pitchFamily="34" charset="0"/>
                          <a:ea typeface="+mn-ea"/>
                          <a:cs typeface="+mn-cs"/>
                        </a:rPr>
                        <a:t>Adecuar 42.000 metros cuadrados de espacio público en áreas priorizadas de la ciudad  con alta incidencia de violencia sexual.</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$ 2.932.668.387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$ 115.566.000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28000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4339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bl>
          </a:graphicData>
        </a:graphic>
      </p:graphicFrame>
      <p:pic>
        <p:nvPicPr>
          <p:cNvPr id="7" name="Imagen 6">
            <a:extLst>
              <a:ext uri="{FF2B5EF4-FFF2-40B4-BE49-F238E27FC236}">
                <a16:creationId xmlns:a16="http://schemas.microsoft.com/office/drawing/2014/main" id="{EC5D0C39-6115-4CD4-9D21-9C4DE3EFD901}"/>
              </a:ext>
            </a:extLst>
          </p:cNvPr>
          <p:cNvPicPr>
            <a:picLocks noChangeAspect="1"/>
          </p:cNvPicPr>
          <p:nvPr/>
        </p:nvPicPr>
        <p:blipFill>
          <a:blip r:embed="rId3"/>
          <a:stretch>
            <a:fillRect/>
          </a:stretch>
        </p:blipFill>
        <p:spPr>
          <a:xfrm>
            <a:off x="303028" y="3203749"/>
            <a:ext cx="979000" cy="699913"/>
          </a:xfrm>
          <a:prstGeom prst="rect">
            <a:avLst/>
          </a:prstGeom>
        </p:spPr>
      </p:pic>
      <p:graphicFrame>
        <p:nvGraphicFramePr>
          <p:cNvPr id="14" name="Tabla 2">
            <a:extLst>
              <a:ext uri="{FF2B5EF4-FFF2-40B4-BE49-F238E27FC236}">
                <a16:creationId xmlns:a16="http://schemas.microsoft.com/office/drawing/2014/main" id="{FDC63493-CACC-4C05-89EB-995A6250676B}"/>
              </a:ext>
            </a:extLst>
          </p:cNvPr>
          <p:cNvGraphicFramePr>
            <a:graphicFrameLocks noGrp="1"/>
          </p:cNvGraphicFramePr>
          <p:nvPr>
            <p:extLst>
              <p:ext uri="{D42A27DB-BD31-4B8C-83A1-F6EECF244321}">
                <p14:modId xmlns:p14="http://schemas.microsoft.com/office/powerpoint/2010/main" val="266323358"/>
              </p:ext>
            </p:extLst>
          </p:nvPr>
        </p:nvGraphicFramePr>
        <p:xfrm>
          <a:off x="303026" y="5670785"/>
          <a:ext cx="6186674" cy="3164695"/>
        </p:xfrm>
        <a:graphic>
          <a:graphicData uri="http://schemas.openxmlformats.org/drawingml/2006/table">
            <a:tbl>
              <a:tblPr firstRow="1" bandRow="1">
                <a:tableStyleId>{5940675A-B579-460E-94D1-54222C63F5DA}</a:tableStyleId>
              </a:tblPr>
              <a:tblGrid>
                <a:gridCol w="949554">
                  <a:extLst>
                    <a:ext uri="{9D8B030D-6E8A-4147-A177-3AD203B41FA5}">
                      <a16:colId xmlns:a16="http://schemas.microsoft.com/office/drawing/2014/main" val="3492288569"/>
                    </a:ext>
                  </a:extLst>
                </a:gridCol>
                <a:gridCol w="1484432">
                  <a:extLst>
                    <a:ext uri="{9D8B030D-6E8A-4147-A177-3AD203B41FA5}">
                      <a16:colId xmlns:a16="http://schemas.microsoft.com/office/drawing/2014/main" val="2852811409"/>
                    </a:ext>
                  </a:extLst>
                </a:gridCol>
                <a:gridCol w="818595">
                  <a:extLst>
                    <a:ext uri="{9D8B030D-6E8A-4147-A177-3AD203B41FA5}">
                      <a16:colId xmlns:a16="http://schemas.microsoft.com/office/drawing/2014/main" val="1802174706"/>
                    </a:ext>
                  </a:extLst>
                </a:gridCol>
                <a:gridCol w="784588">
                  <a:extLst>
                    <a:ext uri="{9D8B030D-6E8A-4147-A177-3AD203B41FA5}">
                      <a16:colId xmlns:a16="http://schemas.microsoft.com/office/drawing/2014/main" val="3150601258"/>
                    </a:ext>
                  </a:extLst>
                </a:gridCol>
                <a:gridCol w="416955">
                  <a:extLst>
                    <a:ext uri="{9D8B030D-6E8A-4147-A177-3AD203B41FA5}">
                      <a16:colId xmlns:a16="http://schemas.microsoft.com/office/drawing/2014/main" val="2280276219"/>
                    </a:ext>
                  </a:extLst>
                </a:gridCol>
                <a:gridCol w="680394">
                  <a:extLst>
                    <a:ext uri="{9D8B030D-6E8A-4147-A177-3AD203B41FA5}">
                      <a16:colId xmlns:a16="http://schemas.microsoft.com/office/drawing/2014/main" val="3051439794"/>
                    </a:ext>
                  </a:extLst>
                </a:gridCol>
                <a:gridCol w="701438">
                  <a:extLst>
                    <a:ext uri="{9D8B030D-6E8A-4147-A177-3AD203B41FA5}">
                      <a16:colId xmlns:a16="http://schemas.microsoft.com/office/drawing/2014/main" val="1112778448"/>
                    </a:ext>
                  </a:extLst>
                </a:gridCol>
                <a:gridCol w="3507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gridSpan="2">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7659 Mejoramiento Integral Rural y de bordes urbanos en Bogotá.</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A6603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Presupuesto</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Ejecutado</a:t>
                      </a:r>
                    </a:p>
                    <a:p>
                      <a:pPr algn="ctr"/>
                      <a:r>
                        <a:rPr lang="es-CO" sz="1000" b="1" i="0" u="none" strike="noStrike" kern="1200" baseline="0" dirty="0">
                          <a:solidFill>
                            <a:srgbClr val="A6603D"/>
                          </a:solidFill>
                          <a:latin typeface="Tw Cen MT Condensed" panose="020B0606020104020203" pitchFamily="34" charset="0"/>
                          <a:ea typeface="+mn-ea"/>
                          <a:cs typeface="+mn-cs"/>
                        </a:rPr>
                        <a:t>Agosto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Ejecución</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Meta</a:t>
                      </a:r>
                    </a:p>
                    <a:p>
                      <a:pPr algn="ctr"/>
                      <a:r>
                        <a:rPr lang="es-CO" sz="1000" b="1" i="0" u="none" strike="noStrike" kern="1200" baseline="0" dirty="0">
                          <a:solidFill>
                            <a:srgbClr val="A6603D"/>
                          </a:solidFill>
                          <a:latin typeface="Tw Cen MT Condensed" panose="020B0606020104020203" pitchFamily="34" charset="0"/>
                          <a:ea typeface="+mn-ea"/>
                          <a:cs typeface="+mn-cs"/>
                        </a:rPr>
                        <a:t>Programada</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Avance de la</a:t>
                      </a:r>
                    </a:p>
                    <a:p>
                      <a:pPr algn="ctr"/>
                      <a:r>
                        <a:rPr lang="es-CO" sz="1000" b="1" i="0" u="none" strike="noStrike" kern="1200" baseline="0" dirty="0">
                          <a:solidFill>
                            <a:srgbClr val="A6603D"/>
                          </a:solidFill>
                          <a:latin typeface="Tw Cen MT Condensed" panose="020B0606020104020203" pitchFamily="34" charset="0"/>
                          <a:ea typeface="+mn-ea"/>
                          <a:cs typeface="+mn-cs"/>
                        </a:rPr>
                        <a:t>meta a agosto</a:t>
                      </a:r>
                    </a:p>
                    <a:p>
                      <a:pPr algn="ctr"/>
                      <a:r>
                        <a:rPr lang="es-CO" sz="1000" b="1" i="0" u="none" strike="noStrike" kern="1200" baseline="0" dirty="0">
                          <a:solidFill>
                            <a:srgbClr val="A6603D"/>
                          </a:solidFill>
                          <a:latin typeface="Tw Cen MT Condensed" panose="020B0606020104020203" pitchFamily="34" charset="0"/>
                          <a:ea typeface="+mn-ea"/>
                          <a:cs typeface="+mn-cs"/>
                        </a:rPr>
                        <a:t>31 2022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 Avance</a:t>
                      </a:r>
                      <a:endParaRPr lang="es-CO" sz="1000" b="1" dirty="0">
                        <a:solidFill>
                          <a:srgbClr val="A6603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2 estudios o diseños de prefactibilidad y factibilidad para las intervenciones de Mejoramiento Integral Rural y en bordes urbanos.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$ 1.571.061.886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$ 891.726.000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Mejorar 682 viviendas  rurales y en bordes urbanos priorizadas.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$ 6.831.904.857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$ 2.241.510.911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360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7651026"/>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Construir 75 viviendas rurales nuevas.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$ 1.914.189.350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$ 197.259.700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Intervenir  11  espacios públicos  en suelo rural y bordes urbanos.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$ 1.033.293.426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$ 603.229.308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7309768"/>
                  </a:ext>
                </a:extLst>
              </a:tr>
              <a:tr h="0">
                <a:tc gridSpan="2">
                  <a:txBody>
                    <a:bodyPr/>
                    <a:lstStyle/>
                    <a:p>
                      <a:pPr algn="l"/>
                      <a:r>
                        <a:rPr lang="es-ES" sz="1000" b="0" kern="1200" dirty="0">
                          <a:solidFill>
                            <a:schemeClr val="tx1"/>
                          </a:solidFill>
                          <a:latin typeface="Tw Cen MT Condensed" panose="020B0606020104020203" pitchFamily="34" charset="0"/>
                          <a:ea typeface="+mn-ea"/>
                          <a:cs typeface="+mn-cs"/>
                        </a:rPr>
                        <a:t>Cumplir el 100 % de la sentencia judicial con número de radicación 25000-23-42-000-2016-03222-01</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$ 163.564.481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$ 163.264.481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12" name="Imagen 11">
            <a:extLst>
              <a:ext uri="{FF2B5EF4-FFF2-40B4-BE49-F238E27FC236}">
                <a16:creationId xmlns:a16="http://schemas.microsoft.com/office/drawing/2014/main" id="{ADCCFDCC-B4B2-42DF-8C96-540DA01FB669}"/>
              </a:ext>
            </a:extLst>
          </p:cNvPr>
          <p:cNvPicPr>
            <a:picLocks noChangeAspect="1"/>
          </p:cNvPicPr>
          <p:nvPr/>
        </p:nvPicPr>
        <p:blipFill>
          <a:blip r:embed="rId4"/>
          <a:stretch>
            <a:fillRect/>
          </a:stretch>
        </p:blipFill>
        <p:spPr>
          <a:xfrm>
            <a:off x="303027" y="5670785"/>
            <a:ext cx="970858" cy="705149"/>
          </a:xfrm>
          <a:prstGeom prst="rect">
            <a:avLst/>
          </a:prstGeom>
        </p:spPr>
      </p:pic>
    </p:spTree>
    <p:extLst>
      <p:ext uri="{BB962C8B-B14F-4D97-AF65-F5344CB8AC3E}">
        <p14:creationId xmlns:p14="http://schemas.microsoft.com/office/powerpoint/2010/main" val="3561504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7" name="Tabla 2">
            <a:extLst>
              <a:ext uri="{FF2B5EF4-FFF2-40B4-BE49-F238E27FC236}">
                <a16:creationId xmlns:a16="http://schemas.microsoft.com/office/drawing/2014/main" id="{72190D7F-281A-4A5F-9C44-30E12278B9A9}"/>
              </a:ext>
            </a:extLst>
          </p:cNvPr>
          <p:cNvGraphicFramePr>
            <a:graphicFrameLocks noGrp="1"/>
          </p:cNvGraphicFramePr>
          <p:nvPr>
            <p:extLst>
              <p:ext uri="{D42A27DB-BD31-4B8C-83A1-F6EECF244321}">
                <p14:modId xmlns:p14="http://schemas.microsoft.com/office/powerpoint/2010/main" val="76499027"/>
              </p:ext>
            </p:extLst>
          </p:nvPr>
        </p:nvGraphicFramePr>
        <p:xfrm>
          <a:off x="368300" y="3857559"/>
          <a:ext cx="6186674" cy="2920855"/>
        </p:xfrm>
        <a:graphic>
          <a:graphicData uri="http://schemas.openxmlformats.org/drawingml/2006/table">
            <a:tbl>
              <a:tblPr firstRow="1" bandRow="1">
                <a:tableStyleId>{5940675A-B579-460E-94D1-54222C63F5DA}</a:tableStyleId>
              </a:tblPr>
              <a:tblGrid>
                <a:gridCol w="949554">
                  <a:extLst>
                    <a:ext uri="{9D8B030D-6E8A-4147-A177-3AD203B41FA5}">
                      <a16:colId xmlns:a16="http://schemas.microsoft.com/office/drawing/2014/main" val="3492288569"/>
                    </a:ext>
                  </a:extLst>
                </a:gridCol>
                <a:gridCol w="1484432">
                  <a:extLst>
                    <a:ext uri="{9D8B030D-6E8A-4147-A177-3AD203B41FA5}">
                      <a16:colId xmlns:a16="http://schemas.microsoft.com/office/drawing/2014/main" val="2852811409"/>
                    </a:ext>
                  </a:extLst>
                </a:gridCol>
                <a:gridCol w="818595">
                  <a:extLst>
                    <a:ext uri="{9D8B030D-6E8A-4147-A177-3AD203B41FA5}">
                      <a16:colId xmlns:a16="http://schemas.microsoft.com/office/drawing/2014/main" val="1802174706"/>
                    </a:ext>
                  </a:extLst>
                </a:gridCol>
                <a:gridCol w="784588">
                  <a:extLst>
                    <a:ext uri="{9D8B030D-6E8A-4147-A177-3AD203B41FA5}">
                      <a16:colId xmlns:a16="http://schemas.microsoft.com/office/drawing/2014/main" val="3150601258"/>
                    </a:ext>
                  </a:extLst>
                </a:gridCol>
                <a:gridCol w="416955">
                  <a:extLst>
                    <a:ext uri="{9D8B030D-6E8A-4147-A177-3AD203B41FA5}">
                      <a16:colId xmlns:a16="http://schemas.microsoft.com/office/drawing/2014/main" val="2280276219"/>
                    </a:ext>
                  </a:extLst>
                </a:gridCol>
                <a:gridCol w="680394">
                  <a:extLst>
                    <a:ext uri="{9D8B030D-6E8A-4147-A177-3AD203B41FA5}">
                      <a16:colId xmlns:a16="http://schemas.microsoft.com/office/drawing/2014/main" val="3051439794"/>
                    </a:ext>
                  </a:extLst>
                </a:gridCol>
                <a:gridCol w="701438">
                  <a:extLst>
                    <a:ext uri="{9D8B030D-6E8A-4147-A177-3AD203B41FA5}">
                      <a16:colId xmlns:a16="http://schemas.microsoft.com/office/drawing/2014/main" val="1112778448"/>
                    </a:ext>
                  </a:extLst>
                </a:gridCol>
                <a:gridCol w="3507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gridSpan="2">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7721 Aplicación de lineamientos de planeación y política en materia de hábitat Bogotá.</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A6603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Presupuesto</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Ejecutado</a:t>
                      </a:r>
                    </a:p>
                    <a:p>
                      <a:pPr algn="ctr"/>
                      <a:r>
                        <a:rPr lang="es-CO" sz="1000" b="1" i="0" u="none" strike="noStrike" kern="1200" baseline="0" dirty="0">
                          <a:solidFill>
                            <a:srgbClr val="A6603D"/>
                          </a:solidFill>
                          <a:latin typeface="Tw Cen MT Condensed" panose="020B0606020104020203" pitchFamily="34" charset="0"/>
                          <a:ea typeface="+mn-ea"/>
                          <a:cs typeface="+mn-cs"/>
                        </a:rPr>
                        <a:t>Agosto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Ejecución</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Meta</a:t>
                      </a:r>
                    </a:p>
                    <a:p>
                      <a:pPr algn="ctr"/>
                      <a:r>
                        <a:rPr lang="es-CO" sz="1000" b="1" i="0" u="none" strike="noStrike" kern="1200" baseline="0" dirty="0">
                          <a:solidFill>
                            <a:srgbClr val="A6603D"/>
                          </a:solidFill>
                          <a:latin typeface="Tw Cen MT Condensed" panose="020B0606020104020203" pitchFamily="34" charset="0"/>
                          <a:ea typeface="+mn-ea"/>
                          <a:cs typeface="+mn-cs"/>
                        </a:rPr>
                        <a:t>Programada</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Avance de la</a:t>
                      </a:r>
                    </a:p>
                    <a:p>
                      <a:pPr algn="ctr"/>
                      <a:r>
                        <a:rPr lang="es-CO" sz="1000" b="1" i="0" u="none" strike="noStrike" kern="1200" baseline="0" dirty="0">
                          <a:solidFill>
                            <a:srgbClr val="A6603D"/>
                          </a:solidFill>
                          <a:latin typeface="Tw Cen MT Condensed" panose="020B0606020104020203" pitchFamily="34" charset="0"/>
                          <a:ea typeface="+mn-ea"/>
                          <a:cs typeface="+mn-cs"/>
                        </a:rPr>
                        <a:t>meta a agosto</a:t>
                      </a:r>
                    </a:p>
                    <a:p>
                      <a:pPr algn="ctr"/>
                      <a:r>
                        <a:rPr lang="es-CO" sz="1000" b="1" i="0" u="none" strike="noStrike" kern="1200" baseline="0" dirty="0">
                          <a:solidFill>
                            <a:srgbClr val="A6603D"/>
                          </a:solidFill>
                          <a:latin typeface="Tw Cen MT Condensed" panose="020B0606020104020203" pitchFamily="34" charset="0"/>
                          <a:ea typeface="+mn-ea"/>
                          <a:cs typeface="+mn-cs"/>
                        </a:rPr>
                        <a:t>31 2022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 Avance</a:t>
                      </a:r>
                      <a:endParaRPr lang="es-CO" sz="1000" b="1" dirty="0">
                        <a:solidFill>
                          <a:srgbClr val="A6603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Elaborar 2 documentos de análisis con respecto a las alternativas de financiación y acceso a soluciones habitacionales.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$ 322.822.000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$ 321.586.000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0,705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 Adoptar 1 política de gestión integral del sector hábitat.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$ 596.149.500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$ 595.499.500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Desarrollar 1  documento normativo sobre la formulación de los instrumentos de planeación de segundo nivel en unidades deficitarias a cargo de la SDHT.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$ 1.421.741.993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$ 1.139.344.668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0,162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4514497"/>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Desarrollar 7 documentos entre  estudios  y  evaluaciones sobre programas, estrategias y políticas del sector hábitat.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$ 2.302.286.507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$ 713.513.500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1,62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088273"/>
                  </a:ext>
                </a:extLst>
              </a:tr>
            </a:tbl>
          </a:graphicData>
        </a:graphic>
      </p:graphicFrame>
      <p:graphicFrame>
        <p:nvGraphicFramePr>
          <p:cNvPr id="10" name="Tabla 2">
            <a:extLst>
              <a:ext uri="{FF2B5EF4-FFF2-40B4-BE49-F238E27FC236}">
                <a16:creationId xmlns:a16="http://schemas.microsoft.com/office/drawing/2014/main" id="{A0405887-0F1B-4B95-9503-82AD767E9891}"/>
              </a:ext>
            </a:extLst>
          </p:cNvPr>
          <p:cNvGraphicFramePr>
            <a:graphicFrameLocks noGrp="1"/>
          </p:cNvGraphicFramePr>
          <p:nvPr>
            <p:extLst>
              <p:ext uri="{D42A27DB-BD31-4B8C-83A1-F6EECF244321}">
                <p14:modId xmlns:p14="http://schemas.microsoft.com/office/powerpoint/2010/main" val="532216705"/>
              </p:ext>
            </p:extLst>
          </p:nvPr>
        </p:nvGraphicFramePr>
        <p:xfrm>
          <a:off x="368300" y="1017898"/>
          <a:ext cx="6186673" cy="2585575"/>
        </p:xfrm>
        <a:graphic>
          <a:graphicData uri="http://schemas.openxmlformats.org/drawingml/2006/table">
            <a:tbl>
              <a:tblPr firstRow="1" bandRow="1">
                <a:tableStyleId>{5940675A-B579-460E-94D1-54222C63F5DA}</a:tableStyleId>
              </a:tblPr>
              <a:tblGrid>
                <a:gridCol w="949554">
                  <a:extLst>
                    <a:ext uri="{9D8B030D-6E8A-4147-A177-3AD203B41FA5}">
                      <a16:colId xmlns:a16="http://schemas.microsoft.com/office/drawing/2014/main" val="3492288569"/>
                    </a:ext>
                  </a:extLst>
                </a:gridCol>
                <a:gridCol w="1484432">
                  <a:extLst>
                    <a:ext uri="{9D8B030D-6E8A-4147-A177-3AD203B41FA5}">
                      <a16:colId xmlns:a16="http://schemas.microsoft.com/office/drawing/2014/main" val="2852811409"/>
                    </a:ext>
                  </a:extLst>
                </a:gridCol>
                <a:gridCol w="818594">
                  <a:extLst>
                    <a:ext uri="{9D8B030D-6E8A-4147-A177-3AD203B41FA5}">
                      <a16:colId xmlns:a16="http://schemas.microsoft.com/office/drawing/2014/main" val="1802174706"/>
                    </a:ext>
                  </a:extLst>
                </a:gridCol>
                <a:gridCol w="784588">
                  <a:extLst>
                    <a:ext uri="{9D8B030D-6E8A-4147-A177-3AD203B41FA5}">
                      <a16:colId xmlns:a16="http://schemas.microsoft.com/office/drawing/2014/main" val="3150601258"/>
                    </a:ext>
                  </a:extLst>
                </a:gridCol>
                <a:gridCol w="416955">
                  <a:extLst>
                    <a:ext uri="{9D8B030D-6E8A-4147-A177-3AD203B41FA5}">
                      <a16:colId xmlns:a16="http://schemas.microsoft.com/office/drawing/2014/main" val="2280276219"/>
                    </a:ext>
                  </a:extLst>
                </a:gridCol>
                <a:gridCol w="680394">
                  <a:extLst>
                    <a:ext uri="{9D8B030D-6E8A-4147-A177-3AD203B41FA5}">
                      <a16:colId xmlns:a16="http://schemas.microsoft.com/office/drawing/2014/main" val="3051439794"/>
                    </a:ext>
                  </a:extLst>
                </a:gridCol>
                <a:gridCol w="701438">
                  <a:extLst>
                    <a:ext uri="{9D8B030D-6E8A-4147-A177-3AD203B41FA5}">
                      <a16:colId xmlns:a16="http://schemas.microsoft.com/office/drawing/2014/main" val="1112778448"/>
                    </a:ext>
                  </a:extLst>
                </a:gridCol>
                <a:gridCol w="3507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gridSpan="2">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7715 Mejoramiento de vivienda – modalidad de habitabilidad mediante asignación e implementación de subsidio en Bogotá </a:t>
                      </a:r>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Subsidios y transferencias para la equidad</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2BA48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Presupuesto</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Ejecutado</a:t>
                      </a:r>
                    </a:p>
                    <a:p>
                      <a:pPr algn="ctr"/>
                      <a:r>
                        <a:rPr lang="es-CO" sz="1000" b="1" i="0" u="none" strike="noStrike" kern="1200" baseline="0" dirty="0">
                          <a:solidFill>
                            <a:srgbClr val="2BA48D"/>
                          </a:solidFill>
                          <a:latin typeface="Tw Cen MT Condensed" panose="020B0606020104020203" pitchFamily="34" charset="0"/>
                          <a:ea typeface="+mn-ea"/>
                          <a:cs typeface="+mn-cs"/>
                        </a:rPr>
                        <a:t>Agosto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Ejecución</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Meta</a:t>
                      </a:r>
                    </a:p>
                    <a:p>
                      <a:pPr algn="ctr"/>
                      <a:r>
                        <a:rPr lang="es-CO" sz="1000" b="1" i="0" u="none" strike="noStrike" kern="1200" baseline="0" dirty="0">
                          <a:solidFill>
                            <a:srgbClr val="2BA48D"/>
                          </a:solidFill>
                          <a:latin typeface="Tw Cen MT Condensed" panose="020B0606020104020203" pitchFamily="34" charset="0"/>
                          <a:ea typeface="+mn-ea"/>
                          <a:cs typeface="+mn-cs"/>
                        </a:rPr>
                        <a:t>Programada</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Avance de la</a:t>
                      </a:r>
                    </a:p>
                    <a:p>
                      <a:pPr algn="ctr"/>
                      <a:r>
                        <a:rPr lang="es-CO" sz="1000" b="1" i="0" u="none" strike="noStrike" kern="1200" baseline="0" dirty="0">
                          <a:solidFill>
                            <a:srgbClr val="2BA48D"/>
                          </a:solidFill>
                          <a:latin typeface="Tw Cen MT Condensed" panose="020B0606020104020203" pitchFamily="34" charset="0"/>
                          <a:ea typeface="+mn-ea"/>
                          <a:cs typeface="+mn-cs"/>
                        </a:rPr>
                        <a:t>meta a agosto</a:t>
                      </a:r>
                    </a:p>
                    <a:p>
                      <a:pPr algn="ctr"/>
                      <a:r>
                        <a:rPr lang="es-CO" sz="1000" b="1" i="0" u="none" strike="noStrike" kern="1200" baseline="0" dirty="0">
                          <a:solidFill>
                            <a:srgbClr val="2BA48D"/>
                          </a:solidFill>
                          <a:latin typeface="Tw Cen MT Condensed" panose="020B0606020104020203" pitchFamily="34" charset="0"/>
                          <a:ea typeface="+mn-ea"/>
                          <a:cs typeface="+mn-cs"/>
                        </a:rPr>
                        <a:t>31 2022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 Avance</a:t>
                      </a:r>
                      <a:endParaRPr lang="es-CO" sz="1000" b="1" dirty="0">
                        <a:solidFill>
                          <a:srgbClr val="2BA48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Asignar 4.500 subsidios para mejoramiento de vivienda priorizando hogares con jefatura femenina, personas con discapacidad, víctimas del conflicto armado, población étnica y adultos mayores.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a:t>
                      </a:r>
                      <a:r>
                        <a:rPr lang="es-ES" sz="1100" b="0" i="0" u="none" strike="noStrike">
                          <a:solidFill>
                            <a:srgbClr val="000000"/>
                          </a:solidFill>
                          <a:effectLst/>
                          <a:latin typeface="Tw Cen MT Condensed" panose="020B0606020104020203" pitchFamily="34" charset="0"/>
                        </a:rPr>
                        <a:t>$ 2.534.941.336 </a:t>
                      </a:r>
                      <a:endParaRPr lang="es-ES" sz="1100" b="0" i="0" u="none" strike="noStrike" dirty="0">
                        <a:solidFill>
                          <a:srgbClr val="000000"/>
                        </a:solidFill>
                        <a:effectLst/>
                        <a:latin typeface="Tw Cen MT Condensed" panose="020B06060201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 $</a:t>
                      </a:r>
                      <a:r>
                        <a:rPr lang="es-ES" sz="1100" b="0" i="0" u="none" strike="noStrike" baseline="0">
                          <a:solidFill>
                            <a:srgbClr val="000000"/>
                          </a:solidFill>
                          <a:effectLst/>
                          <a:latin typeface="Tw Cen MT Condensed" panose="020B0606020104020203" pitchFamily="34" charset="0"/>
                        </a:rPr>
                        <a:t> </a:t>
                      </a:r>
                      <a:r>
                        <a:rPr lang="es-ES" sz="1100" b="0" i="0" u="none" strike="noStrike">
                          <a:solidFill>
                            <a:srgbClr val="000000"/>
                          </a:solidFill>
                          <a:effectLst/>
                          <a:latin typeface="Tw Cen MT Condensed" panose="020B0606020104020203" pitchFamily="34" charset="0"/>
                        </a:rPr>
                        <a:t>2.097.863.333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1720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1214467"/>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adecuaciones de calidad a 4.500 viviendas priorizando hogares con jefatura femenina, personas con discapacidad, víctimas del conflicto armado, población étnica y adultos mayores.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$ 23.163.800.664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$ 12.845.552.609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1150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pic>
        <p:nvPicPr>
          <p:cNvPr id="3" name="Imagen 2">
            <a:extLst>
              <a:ext uri="{FF2B5EF4-FFF2-40B4-BE49-F238E27FC236}">
                <a16:creationId xmlns:a16="http://schemas.microsoft.com/office/drawing/2014/main" id="{D4E4CAFA-3139-4F80-8DD5-F3D7D22A2AD5}"/>
              </a:ext>
            </a:extLst>
          </p:cNvPr>
          <p:cNvPicPr>
            <a:picLocks noChangeAspect="1"/>
          </p:cNvPicPr>
          <p:nvPr/>
        </p:nvPicPr>
        <p:blipFill>
          <a:blip r:embed="rId2"/>
          <a:stretch>
            <a:fillRect/>
          </a:stretch>
        </p:blipFill>
        <p:spPr>
          <a:xfrm>
            <a:off x="368301" y="1017898"/>
            <a:ext cx="965200" cy="700735"/>
          </a:xfrm>
          <a:prstGeom prst="rect">
            <a:avLst/>
          </a:prstGeom>
        </p:spPr>
      </p:pic>
      <p:pic>
        <p:nvPicPr>
          <p:cNvPr id="11" name="Imagen 10">
            <a:extLst>
              <a:ext uri="{FF2B5EF4-FFF2-40B4-BE49-F238E27FC236}">
                <a16:creationId xmlns:a16="http://schemas.microsoft.com/office/drawing/2014/main" id="{7B1C2DC0-09B6-4C04-A4CE-3955FDBDB540}"/>
              </a:ext>
            </a:extLst>
          </p:cNvPr>
          <p:cNvPicPr>
            <a:picLocks noChangeAspect="1"/>
          </p:cNvPicPr>
          <p:nvPr/>
        </p:nvPicPr>
        <p:blipFill>
          <a:blip r:embed="rId3"/>
          <a:stretch>
            <a:fillRect/>
          </a:stretch>
        </p:blipFill>
        <p:spPr>
          <a:xfrm>
            <a:off x="362643" y="3857559"/>
            <a:ext cx="970858" cy="705149"/>
          </a:xfrm>
          <a:prstGeom prst="rect">
            <a:avLst/>
          </a:prstGeom>
        </p:spPr>
      </p:pic>
      <p:pic>
        <p:nvPicPr>
          <p:cNvPr id="8" name="Imagen 7">
            <a:extLst>
              <a:ext uri="{FF2B5EF4-FFF2-40B4-BE49-F238E27FC236}">
                <a16:creationId xmlns:a16="http://schemas.microsoft.com/office/drawing/2014/main" id="{EBEAFC17-B790-A346-80CE-06112C351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1137418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2" name="Tabla 2">
            <a:extLst>
              <a:ext uri="{FF2B5EF4-FFF2-40B4-BE49-F238E27FC236}">
                <a16:creationId xmlns:a16="http://schemas.microsoft.com/office/drawing/2014/main" id="{51DA0657-925E-4F54-979A-CEFDB40BC061}"/>
              </a:ext>
            </a:extLst>
          </p:cNvPr>
          <p:cNvGraphicFramePr>
            <a:graphicFrameLocks noGrp="1"/>
          </p:cNvGraphicFramePr>
          <p:nvPr>
            <p:extLst>
              <p:ext uri="{D42A27DB-BD31-4B8C-83A1-F6EECF244321}">
                <p14:modId xmlns:p14="http://schemas.microsoft.com/office/powerpoint/2010/main" val="4054999025"/>
              </p:ext>
            </p:extLst>
          </p:nvPr>
        </p:nvGraphicFramePr>
        <p:xfrm>
          <a:off x="303352" y="909673"/>
          <a:ext cx="6251944" cy="237221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gridSpan="2">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Proyecto</a:t>
                      </a:r>
                    </a:p>
                    <a:p>
                      <a:pPr marL="0" indent="0" algn="ctr" defTabSz="685800" rtl="0" eaLnBrk="1" latinLnBrk="0" hangingPunct="1">
                        <a:buNone/>
                      </a:pPr>
                      <a:r>
                        <a:rPr lang="es-MX" sz="1000" b="0" kern="1200" dirty="0">
                          <a:solidFill>
                            <a:schemeClr val="tx1"/>
                          </a:solidFill>
                          <a:latin typeface="Tw Cen MT Condensed" panose="020B0606020104020203" pitchFamily="34" charset="0"/>
                          <a:ea typeface="+mn-ea"/>
                          <a:cs typeface="+mn-cs"/>
                        </a:rPr>
                        <a:t>7728 Análisis de la gestión de la información del Sector Hábitat.</a:t>
                      </a:r>
                    </a:p>
                    <a:p>
                      <a:pPr marL="0" indent="0" algn="ctr" defTabSz="685800" rtl="0" eaLnBrk="1" latinLnBrk="0" hangingPunct="1">
                        <a:buNone/>
                      </a:pPr>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Información para la toma de decisiones</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5652A2"/>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Presupuesto</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Ejecutado</a:t>
                      </a:r>
                    </a:p>
                    <a:p>
                      <a:pPr algn="ctr"/>
                      <a:r>
                        <a:rPr lang="es-CO" sz="1000" b="1" i="0" u="none" strike="noStrike" kern="1200" baseline="0" dirty="0">
                          <a:solidFill>
                            <a:srgbClr val="5652A2"/>
                          </a:solidFill>
                          <a:latin typeface="Tw Cen MT Condensed" panose="020B0606020104020203" pitchFamily="34" charset="0"/>
                          <a:ea typeface="+mn-ea"/>
                          <a:cs typeface="+mn-cs"/>
                        </a:rPr>
                        <a:t>Agosto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Ejecución</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Meta</a:t>
                      </a:r>
                    </a:p>
                    <a:p>
                      <a:pPr algn="ctr"/>
                      <a:r>
                        <a:rPr lang="es-CO" sz="1000" b="1" i="0" u="none" strike="noStrike" kern="1200" baseline="0" dirty="0">
                          <a:solidFill>
                            <a:srgbClr val="5652A2"/>
                          </a:solidFill>
                          <a:latin typeface="Tw Cen MT Condensed" panose="020B0606020104020203" pitchFamily="34" charset="0"/>
                          <a:ea typeface="+mn-ea"/>
                          <a:cs typeface="+mn-cs"/>
                        </a:rPr>
                        <a:t>Programada</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Avance de la</a:t>
                      </a:r>
                    </a:p>
                    <a:p>
                      <a:pPr algn="ctr"/>
                      <a:r>
                        <a:rPr lang="es-CO" sz="1000" b="1" i="0" u="none" strike="noStrike" kern="1200" baseline="0" dirty="0">
                          <a:solidFill>
                            <a:srgbClr val="5652A2"/>
                          </a:solidFill>
                          <a:latin typeface="Tw Cen MT Condensed" panose="020B0606020104020203" pitchFamily="34" charset="0"/>
                          <a:ea typeface="+mn-ea"/>
                          <a:cs typeface="+mn-cs"/>
                        </a:rPr>
                        <a:t>meta a Agosto</a:t>
                      </a:r>
                    </a:p>
                    <a:p>
                      <a:pPr algn="ctr"/>
                      <a:r>
                        <a:rPr lang="es-CO" sz="1000" b="1" i="0" u="none" strike="noStrike" kern="1200" baseline="0" dirty="0">
                          <a:solidFill>
                            <a:srgbClr val="5652A2"/>
                          </a:solidFill>
                          <a:latin typeface="Tw Cen MT Condensed" panose="020B0606020104020203" pitchFamily="34" charset="0"/>
                          <a:ea typeface="+mn-ea"/>
                          <a:cs typeface="+mn-cs"/>
                        </a:rPr>
                        <a:t>31 2022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 Avance</a:t>
                      </a:r>
                      <a:endParaRPr lang="es-CO" sz="1000" b="1" dirty="0">
                        <a:solidFill>
                          <a:srgbClr val="5652A2"/>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343416">
                <a:tc gridSpan="2">
                  <a:txBody>
                    <a:bodyPr/>
                    <a:lstStyle/>
                    <a:p>
                      <a:pPr algn="l"/>
                      <a:r>
                        <a:rPr lang="es-MX" sz="1000" b="0" kern="1200" dirty="0">
                          <a:solidFill>
                            <a:schemeClr val="tx1"/>
                          </a:solidFill>
                          <a:latin typeface="Tw Cen MT Condensed" panose="020B0606020104020203" pitchFamily="34" charset="0"/>
                          <a:ea typeface="+mn-ea"/>
                          <a:cs typeface="+mn-cs"/>
                        </a:rPr>
                        <a:t>Centralizar en 1 sistema de información, la información misional y estratégica del Sector Hábitat.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$ 124.373.000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$ 124.373.000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290364">
                <a:tc gridSpan="2">
                  <a:txBody>
                    <a:bodyPr/>
                    <a:lstStyle/>
                    <a:p>
                      <a:pPr algn="l"/>
                      <a:r>
                        <a:rPr lang="es-MX" sz="1000" b="0" kern="1200" dirty="0">
                          <a:solidFill>
                            <a:schemeClr val="tx1"/>
                          </a:solidFill>
                          <a:latin typeface="Tw Cen MT Condensed" panose="020B0606020104020203" pitchFamily="34" charset="0"/>
                          <a:ea typeface="+mn-ea"/>
                          <a:cs typeface="+mn-cs"/>
                        </a:rPr>
                        <a:t>Elaborar 1 modelo de datos para estandarizar la información misional y estratégica del Sector.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$ 195.454.000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$ 195.454.000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8075103"/>
                  </a:ext>
                </a:extLst>
              </a:tr>
              <a:tr h="290364">
                <a:tc gridSpan="2">
                  <a:txBody>
                    <a:bodyPr/>
                    <a:lstStyle/>
                    <a:p>
                      <a:pPr algn="l"/>
                      <a:r>
                        <a:rPr lang="es-MX" sz="1000" b="0" kern="1200" dirty="0">
                          <a:solidFill>
                            <a:schemeClr val="tx1"/>
                          </a:solidFill>
                          <a:latin typeface="Tw Cen MT Condensed" panose="020B0606020104020203" pitchFamily="34" charset="0"/>
                          <a:ea typeface="+mn-ea"/>
                          <a:cs typeface="+mn-cs"/>
                        </a:rPr>
                        <a:t>Crear 1 inventario de información misional y estratégica del Sector Hábitat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326.173.000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$ 276.575.000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bl>
          </a:graphicData>
        </a:graphic>
      </p:graphicFrame>
      <p:pic>
        <p:nvPicPr>
          <p:cNvPr id="7" name="Imagen 6">
            <a:extLst>
              <a:ext uri="{FF2B5EF4-FFF2-40B4-BE49-F238E27FC236}">
                <a16:creationId xmlns:a16="http://schemas.microsoft.com/office/drawing/2014/main" id="{B8AC1C24-7381-49BE-A332-2D3942F65B68}"/>
              </a:ext>
            </a:extLst>
          </p:cNvPr>
          <p:cNvPicPr>
            <a:picLocks noChangeAspect="1"/>
          </p:cNvPicPr>
          <p:nvPr/>
        </p:nvPicPr>
        <p:blipFill rotWithShape="1">
          <a:blip r:embed="rId2"/>
          <a:srcRect t="2237"/>
          <a:stretch/>
        </p:blipFill>
        <p:spPr>
          <a:xfrm>
            <a:off x="302704" y="909673"/>
            <a:ext cx="990461" cy="702897"/>
          </a:xfrm>
          <a:prstGeom prst="rect">
            <a:avLst/>
          </a:prstGeom>
        </p:spPr>
      </p:pic>
      <p:graphicFrame>
        <p:nvGraphicFramePr>
          <p:cNvPr id="9" name="Tabla 2">
            <a:extLst>
              <a:ext uri="{FF2B5EF4-FFF2-40B4-BE49-F238E27FC236}">
                <a16:creationId xmlns:a16="http://schemas.microsoft.com/office/drawing/2014/main" id="{A0F221A0-8E00-450E-B4A6-262111AA6CD2}"/>
              </a:ext>
            </a:extLst>
          </p:cNvPr>
          <p:cNvGraphicFramePr>
            <a:graphicFrameLocks noGrp="1"/>
          </p:cNvGraphicFramePr>
          <p:nvPr>
            <p:extLst>
              <p:ext uri="{D42A27DB-BD31-4B8C-83A1-F6EECF244321}">
                <p14:modId xmlns:p14="http://schemas.microsoft.com/office/powerpoint/2010/main" val="1336086603"/>
              </p:ext>
            </p:extLst>
          </p:nvPr>
        </p:nvGraphicFramePr>
        <p:xfrm>
          <a:off x="302704" y="3443373"/>
          <a:ext cx="6251943" cy="362189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5">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gridSpan="2">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7747 Apoyo técnico, administrativo y tecnológico en la gestión de los trámites requeridos para promover la iniciación de viviendas VIS y VIP en Bogotá.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A6603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Presupuesto</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Ejecutado</a:t>
                      </a:r>
                    </a:p>
                    <a:p>
                      <a:pPr algn="ctr"/>
                      <a:r>
                        <a:rPr lang="es-CO" sz="1000" b="1" i="0" u="none" strike="noStrike" kern="1200" baseline="0" dirty="0">
                          <a:solidFill>
                            <a:srgbClr val="A6603D"/>
                          </a:solidFill>
                          <a:latin typeface="Tw Cen MT Condensed" panose="020B0606020104020203" pitchFamily="34" charset="0"/>
                          <a:ea typeface="+mn-ea"/>
                          <a:cs typeface="+mn-cs"/>
                        </a:rPr>
                        <a:t>Agosto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Ejecución</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Meta</a:t>
                      </a:r>
                    </a:p>
                    <a:p>
                      <a:pPr algn="ctr"/>
                      <a:r>
                        <a:rPr lang="es-CO" sz="1000" b="1" i="0" u="none" strike="noStrike" kern="1200" baseline="0" dirty="0">
                          <a:solidFill>
                            <a:srgbClr val="A6603D"/>
                          </a:solidFill>
                          <a:latin typeface="Tw Cen MT Condensed" panose="020B0606020104020203" pitchFamily="34" charset="0"/>
                          <a:ea typeface="+mn-ea"/>
                          <a:cs typeface="+mn-cs"/>
                        </a:rPr>
                        <a:t>Programada</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Avance de la</a:t>
                      </a:r>
                    </a:p>
                    <a:p>
                      <a:pPr algn="ctr"/>
                      <a:r>
                        <a:rPr lang="es-CO" sz="1000" b="1" i="0" u="none" strike="noStrike" kern="1200" baseline="0" dirty="0">
                          <a:solidFill>
                            <a:srgbClr val="A6603D"/>
                          </a:solidFill>
                          <a:latin typeface="Tw Cen MT Condensed" panose="020B0606020104020203" pitchFamily="34" charset="0"/>
                          <a:ea typeface="+mn-ea"/>
                          <a:cs typeface="+mn-cs"/>
                        </a:rPr>
                        <a:t>meta a agosto</a:t>
                      </a:r>
                    </a:p>
                    <a:p>
                      <a:pPr algn="ctr"/>
                      <a:r>
                        <a:rPr lang="es-CO" sz="1000" b="1" i="0" u="none" strike="noStrike" kern="1200" baseline="0" dirty="0">
                          <a:solidFill>
                            <a:srgbClr val="A6603D"/>
                          </a:solidFill>
                          <a:latin typeface="Tw Cen MT Condensed" panose="020B0606020104020203" pitchFamily="34" charset="0"/>
                          <a:ea typeface="+mn-ea"/>
                          <a:cs typeface="+mn-cs"/>
                        </a:rPr>
                        <a:t>31 2022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 Avance</a:t>
                      </a:r>
                      <a:endParaRPr lang="es-CO" sz="1000" b="1" dirty="0">
                        <a:solidFill>
                          <a:srgbClr val="A6603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Crear 1 herramienta tecnológica que permita realizar los trámites de manera virtual ante entidades distritales y/o curaduría social dentro del marco mejoramiento integral de viviendas.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$ 210.860.000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$ 210.860.000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0,1918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9719275"/>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Promover la iniciación de  51.250 viviendas a través del apoyo ofrecido dentro del marco del esquema de mesa de soluciones.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$ 243.296.667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$ 200.946.667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58,333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031539"/>
                  </a:ext>
                </a:extLst>
              </a:tr>
              <a:tr h="294838">
                <a:tc gridSpan="2">
                  <a:txBody>
                    <a:bodyPr/>
                    <a:lstStyle/>
                    <a:p>
                      <a:pPr algn="l"/>
                      <a:r>
                        <a:rPr lang="es-CO" sz="1000" b="0" kern="1200" dirty="0">
                          <a:solidFill>
                            <a:schemeClr val="tx1"/>
                          </a:solidFill>
                          <a:latin typeface="Tw Cen MT Condensed" panose="020B0606020104020203" pitchFamily="34" charset="0"/>
                          <a:ea typeface="+mn-ea"/>
                          <a:cs typeface="+mn-cs"/>
                        </a:rPr>
                        <a:t>Implementar 1 plataforma virtual de realización de trámites.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$ 879.080.333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$ 664.860.000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10842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9223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0043276"/>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Brindar el 100 % de apoyo técnico y administrativo a las solicitudes de apoyo requeridas.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a:t>
                      </a:r>
                      <a:r>
                        <a:rPr lang="es-ES" sz="1100" b="0" i="0" u="none" strike="noStrike" baseline="0" dirty="0">
                          <a:solidFill>
                            <a:srgbClr val="000000"/>
                          </a:solidFill>
                          <a:effectLst/>
                          <a:latin typeface="Tw Cen MT Condensed" panose="020B0606020104020203" pitchFamily="34" charset="0"/>
                        </a:rPr>
                        <a:t> </a:t>
                      </a:r>
                      <a:r>
                        <a:rPr lang="es-ES" sz="1100" b="0" i="0" u="none" strike="noStrike" dirty="0">
                          <a:solidFill>
                            <a:srgbClr val="000000"/>
                          </a:solidFill>
                          <a:effectLst/>
                          <a:latin typeface="Tw Cen MT Condensed" panose="020B0606020104020203" pitchFamily="34" charset="0"/>
                        </a:rPr>
                        <a:t>738.958.000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$ 696.608.000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0,498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Crear 1 herramienta tecnológica como soporte virtual del banco distrital de materiales.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$ 383.895.000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$ 383.895.000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bl>
          </a:graphicData>
        </a:graphic>
      </p:graphicFrame>
      <p:pic>
        <p:nvPicPr>
          <p:cNvPr id="13" name="Imagen 12">
            <a:extLst>
              <a:ext uri="{FF2B5EF4-FFF2-40B4-BE49-F238E27FC236}">
                <a16:creationId xmlns:a16="http://schemas.microsoft.com/office/drawing/2014/main" id="{A105BA14-991C-4F3D-83DA-4FDE03C0D74E}"/>
              </a:ext>
            </a:extLst>
          </p:cNvPr>
          <p:cNvPicPr>
            <a:picLocks noChangeAspect="1"/>
          </p:cNvPicPr>
          <p:nvPr/>
        </p:nvPicPr>
        <p:blipFill>
          <a:blip r:embed="rId3"/>
          <a:stretch>
            <a:fillRect/>
          </a:stretch>
        </p:blipFill>
        <p:spPr>
          <a:xfrm>
            <a:off x="302704" y="3443373"/>
            <a:ext cx="970858" cy="705149"/>
          </a:xfrm>
          <a:prstGeom prst="rect">
            <a:avLst/>
          </a:prstGeom>
        </p:spPr>
      </p:pic>
      <p:pic>
        <p:nvPicPr>
          <p:cNvPr id="10" name="Imagen 9">
            <a:extLst>
              <a:ext uri="{FF2B5EF4-FFF2-40B4-BE49-F238E27FC236}">
                <a16:creationId xmlns:a16="http://schemas.microsoft.com/office/drawing/2014/main" id="{D5E61813-9731-CD48-9518-61CF2C282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1706839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2" name="Tabla 2">
            <a:extLst>
              <a:ext uri="{FF2B5EF4-FFF2-40B4-BE49-F238E27FC236}">
                <a16:creationId xmlns:a16="http://schemas.microsoft.com/office/drawing/2014/main" id="{51DA0657-925E-4F54-979A-CEFDB40BC061}"/>
              </a:ext>
            </a:extLst>
          </p:cNvPr>
          <p:cNvGraphicFramePr>
            <a:graphicFrameLocks noGrp="1"/>
          </p:cNvGraphicFramePr>
          <p:nvPr>
            <p:extLst>
              <p:ext uri="{D42A27DB-BD31-4B8C-83A1-F6EECF244321}">
                <p14:modId xmlns:p14="http://schemas.microsoft.com/office/powerpoint/2010/main" val="1817171958"/>
              </p:ext>
            </p:extLst>
          </p:nvPr>
        </p:nvGraphicFramePr>
        <p:xfrm>
          <a:off x="303352" y="909673"/>
          <a:ext cx="6251944" cy="2847067"/>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gridSpan="2">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Proyecto</a:t>
                      </a:r>
                    </a:p>
                    <a:p>
                      <a:pPr marL="0" indent="0" algn="ctr" defTabSz="685800" rtl="0" eaLnBrk="1" latinLnBrk="0" hangingPunct="1">
                        <a:buNone/>
                      </a:pPr>
                      <a:r>
                        <a:rPr lang="es-MX" sz="1000" b="0" kern="1200" dirty="0">
                          <a:solidFill>
                            <a:schemeClr val="tx1"/>
                          </a:solidFill>
                          <a:latin typeface="Tw Cen MT Condensed" panose="020B0606020104020203" pitchFamily="34" charset="0"/>
                          <a:ea typeface="+mn-ea"/>
                          <a:cs typeface="+mn-cs"/>
                        </a:rPr>
                        <a:t>7754 Fortalecimiento institucional de la Secretaria del Hábitat Bogotá</a:t>
                      </a:r>
                    </a:p>
                    <a:p>
                      <a:pPr marL="0" indent="0" algn="ctr" defTabSz="685800" rtl="0" eaLnBrk="1" latinLnBrk="0" hangingPunct="1">
                        <a:buNone/>
                      </a:pPr>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Gestión Pública Efectiva</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5652A2"/>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Presupuesto</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Ejecutado</a:t>
                      </a:r>
                    </a:p>
                    <a:p>
                      <a:pPr algn="ctr"/>
                      <a:r>
                        <a:rPr lang="es-CO" sz="1000" b="1" i="0" u="none" strike="noStrike" kern="1200" baseline="0" dirty="0">
                          <a:solidFill>
                            <a:srgbClr val="5652A2"/>
                          </a:solidFill>
                          <a:latin typeface="Tw Cen MT Condensed" panose="020B0606020104020203" pitchFamily="34" charset="0"/>
                          <a:ea typeface="+mn-ea"/>
                          <a:cs typeface="+mn-cs"/>
                        </a:rPr>
                        <a:t>Agosto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Ejecución</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Meta</a:t>
                      </a:r>
                    </a:p>
                    <a:p>
                      <a:pPr algn="ctr"/>
                      <a:r>
                        <a:rPr lang="es-CO" sz="1000" b="1" i="0" u="none" strike="noStrike" kern="1200" baseline="0" dirty="0">
                          <a:solidFill>
                            <a:srgbClr val="5652A2"/>
                          </a:solidFill>
                          <a:latin typeface="Tw Cen MT Condensed" panose="020B0606020104020203" pitchFamily="34" charset="0"/>
                          <a:ea typeface="+mn-ea"/>
                          <a:cs typeface="+mn-cs"/>
                        </a:rPr>
                        <a:t>Programada</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Avance de la</a:t>
                      </a:r>
                    </a:p>
                    <a:p>
                      <a:pPr algn="ctr"/>
                      <a:r>
                        <a:rPr lang="es-CO" sz="1000" b="1" i="0" u="none" strike="noStrike" kern="1200" baseline="0" dirty="0">
                          <a:solidFill>
                            <a:srgbClr val="5652A2"/>
                          </a:solidFill>
                          <a:latin typeface="Tw Cen MT Condensed" panose="020B0606020104020203" pitchFamily="34" charset="0"/>
                          <a:ea typeface="+mn-ea"/>
                          <a:cs typeface="+mn-cs"/>
                        </a:rPr>
                        <a:t>meta a agosto</a:t>
                      </a:r>
                    </a:p>
                    <a:p>
                      <a:pPr algn="ctr"/>
                      <a:r>
                        <a:rPr lang="es-CO" sz="1000" b="1" i="0" u="none" strike="noStrike" kern="1200" baseline="0" dirty="0">
                          <a:solidFill>
                            <a:srgbClr val="5652A2"/>
                          </a:solidFill>
                          <a:latin typeface="Tw Cen MT Condensed" panose="020B0606020104020203" pitchFamily="34" charset="0"/>
                          <a:ea typeface="+mn-ea"/>
                          <a:cs typeface="+mn-cs"/>
                        </a:rPr>
                        <a:t>31 2022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 Avance</a:t>
                      </a:r>
                      <a:endParaRPr lang="es-CO" sz="1000" b="1" dirty="0">
                        <a:solidFill>
                          <a:srgbClr val="5652A2"/>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343416">
                <a:tc gridSpan="2">
                  <a:txBody>
                    <a:bodyPr/>
                    <a:lstStyle/>
                    <a:p>
                      <a:pPr algn="l"/>
                      <a:r>
                        <a:rPr lang="es-MX" sz="1000" b="0" kern="1200" dirty="0">
                          <a:solidFill>
                            <a:schemeClr val="tx1"/>
                          </a:solidFill>
                          <a:latin typeface="Tw Cen MT Condensed" panose="020B0606020104020203" pitchFamily="34" charset="0"/>
                          <a:ea typeface="+mn-ea"/>
                          <a:cs typeface="+mn-cs"/>
                        </a:rPr>
                        <a:t>Realizar el 100% del mantenimiento de las 3 sedes de la SDHT.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$ 4.207.449.097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$ 3.853.644.886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290364">
                <a:tc gridSpan="2">
                  <a:txBody>
                    <a:bodyPr/>
                    <a:lstStyle/>
                    <a:p>
                      <a:pPr algn="l"/>
                      <a:r>
                        <a:rPr lang="es-MX" sz="1000" b="0" kern="1200" dirty="0">
                          <a:solidFill>
                            <a:schemeClr val="tx1"/>
                          </a:solidFill>
                          <a:latin typeface="Tw Cen MT Condensed" panose="020B0606020104020203" pitchFamily="34" charset="0"/>
                          <a:ea typeface="+mn-ea"/>
                          <a:cs typeface="+mn-cs"/>
                        </a:rPr>
                        <a:t>Implementar 100 % del sistema de servicio al ciudadano.</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$ 1.615.232.441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$ 1.594.932.441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6680820"/>
                  </a:ext>
                </a:extLst>
              </a:tr>
              <a:tr h="290364">
                <a:tc gridSpan="2">
                  <a:txBody>
                    <a:bodyPr/>
                    <a:lstStyle/>
                    <a:p>
                      <a:pPr algn="l"/>
                      <a:r>
                        <a:rPr lang="es-MX" sz="1000" b="0" kern="1200" dirty="0">
                          <a:solidFill>
                            <a:schemeClr val="tx1"/>
                          </a:solidFill>
                          <a:latin typeface="Tw Cen MT Condensed" panose="020B0606020104020203" pitchFamily="34" charset="0"/>
                          <a:ea typeface="+mn-ea"/>
                          <a:cs typeface="+mn-cs"/>
                        </a:rPr>
                        <a:t>Implementar 1 sistema  de gestión documental.</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$ 2.096.297.363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$ 1.553.644.030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74%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7057381"/>
                  </a:ext>
                </a:extLst>
              </a:tr>
              <a:tr h="290364">
                <a:tc gridSpan="2">
                  <a:txBody>
                    <a:bodyPr/>
                    <a:lstStyle/>
                    <a:p>
                      <a:pPr algn="l"/>
                      <a:r>
                        <a:rPr lang="es-MX" sz="1000" b="0" kern="1200" dirty="0">
                          <a:solidFill>
                            <a:schemeClr val="tx1"/>
                          </a:solidFill>
                          <a:latin typeface="Tw Cen MT Condensed" panose="020B0606020104020203" pitchFamily="34" charset="0"/>
                          <a:ea typeface="+mn-ea"/>
                          <a:cs typeface="+mn-cs"/>
                        </a:rPr>
                        <a:t>Ejecutar 100 % del programa de saneamiento fiscal y financiero.</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$ 1.569.081.667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$ 1.517.368.990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8075103"/>
                  </a:ext>
                </a:extLst>
              </a:tr>
              <a:tr h="290364">
                <a:tc gridSpan="2">
                  <a:txBody>
                    <a:bodyPr/>
                    <a:lstStyle/>
                    <a:p>
                      <a:pPr algn="l"/>
                      <a:r>
                        <a:rPr lang="es-MX" sz="1000" b="0" kern="1200" dirty="0">
                          <a:solidFill>
                            <a:schemeClr val="tx1"/>
                          </a:solidFill>
                          <a:latin typeface="Tw Cen MT Condensed" panose="020B0606020104020203" pitchFamily="34" charset="0"/>
                          <a:ea typeface="+mn-ea"/>
                          <a:cs typeface="+mn-cs"/>
                        </a:rPr>
                        <a:t>Implementar 1 sistema  gestión administrativa.</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$ 6.269.918.432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$ 5.824.175.979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bl>
          </a:graphicData>
        </a:graphic>
      </p:graphicFrame>
      <p:graphicFrame>
        <p:nvGraphicFramePr>
          <p:cNvPr id="9" name="Tabla 2">
            <a:extLst>
              <a:ext uri="{FF2B5EF4-FFF2-40B4-BE49-F238E27FC236}">
                <a16:creationId xmlns:a16="http://schemas.microsoft.com/office/drawing/2014/main" id="{A0F221A0-8E00-450E-B4A6-262111AA6CD2}"/>
              </a:ext>
            </a:extLst>
          </p:cNvPr>
          <p:cNvGraphicFramePr>
            <a:graphicFrameLocks noGrp="1"/>
          </p:cNvGraphicFramePr>
          <p:nvPr>
            <p:extLst>
              <p:ext uri="{D42A27DB-BD31-4B8C-83A1-F6EECF244321}">
                <p14:modId xmlns:p14="http://schemas.microsoft.com/office/powerpoint/2010/main" val="25674247"/>
              </p:ext>
            </p:extLst>
          </p:nvPr>
        </p:nvGraphicFramePr>
        <p:xfrm>
          <a:off x="368300" y="4386648"/>
          <a:ext cx="6251943" cy="3764333"/>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5">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gridSpan="2">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7798 Conformación del banco de proyectos e instrumentos para la gestión del suelo en Bogotá.</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A6603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Presupuesto</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Ejecutado</a:t>
                      </a:r>
                    </a:p>
                    <a:p>
                      <a:pPr algn="ctr"/>
                      <a:r>
                        <a:rPr lang="es-CO" sz="1000" b="1" i="0" u="none" strike="noStrike" kern="1200" baseline="0" dirty="0">
                          <a:solidFill>
                            <a:srgbClr val="A6603D"/>
                          </a:solidFill>
                          <a:latin typeface="Tw Cen MT Condensed" panose="020B0606020104020203" pitchFamily="34" charset="0"/>
                          <a:ea typeface="+mn-ea"/>
                          <a:cs typeface="+mn-cs"/>
                        </a:rPr>
                        <a:t>Agosto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Ejecución</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Meta</a:t>
                      </a:r>
                    </a:p>
                    <a:p>
                      <a:pPr algn="ctr"/>
                      <a:r>
                        <a:rPr lang="es-CO" sz="1000" b="1" i="0" u="none" strike="noStrike" kern="1200" baseline="0" dirty="0">
                          <a:solidFill>
                            <a:srgbClr val="A6603D"/>
                          </a:solidFill>
                          <a:latin typeface="Tw Cen MT Condensed" panose="020B0606020104020203" pitchFamily="34" charset="0"/>
                          <a:ea typeface="+mn-ea"/>
                          <a:cs typeface="+mn-cs"/>
                        </a:rPr>
                        <a:t>Programada</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Avance de la</a:t>
                      </a:r>
                    </a:p>
                    <a:p>
                      <a:pPr algn="ctr"/>
                      <a:r>
                        <a:rPr lang="es-CO" sz="1000" b="1" i="0" u="none" strike="noStrike" kern="1200" baseline="0" dirty="0">
                          <a:solidFill>
                            <a:srgbClr val="A6603D"/>
                          </a:solidFill>
                          <a:latin typeface="Tw Cen MT Condensed" panose="020B0606020104020203" pitchFamily="34" charset="0"/>
                          <a:ea typeface="+mn-ea"/>
                          <a:cs typeface="+mn-cs"/>
                        </a:rPr>
                        <a:t>meta a agosto</a:t>
                      </a:r>
                    </a:p>
                    <a:p>
                      <a:pPr algn="ctr"/>
                      <a:r>
                        <a:rPr lang="es-CO" sz="1000" b="1" i="0" u="none" strike="noStrike" kern="1200" baseline="0" dirty="0">
                          <a:solidFill>
                            <a:srgbClr val="A6603D"/>
                          </a:solidFill>
                          <a:latin typeface="Tw Cen MT Condensed" panose="020B0606020104020203" pitchFamily="34" charset="0"/>
                          <a:ea typeface="+mn-ea"/>
                          <a:cs typeface="+mn-cs"/>
                        </a:rPr>
                        <a:t>31 2022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 Avance</a:t>
                      </a:r>
                      <a:endParaRPr lang="es-CO" sz="1000" b="1" dirty="0">
                        <a:solidFill>
                          <a:srgbClr val="A6603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Elaborar mínimo 1 instrumento de gestión del suelo</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$ 84.720.000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$ 84.720.000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0,983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9719275"/>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al 100 % de los predios objeto de estudio que lo requieran como parte de la formulación y/o implementación en instrumentos de gestión, un documento técnico.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$ 523.420.001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$ 509.224.631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031539"/>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servicios de asistencia técnica al 100 % de los proyectos vinculados como asociativos y/o proyectos estratégicos en el marco del PDD.</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$ 3.169.933.332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$ 2.901.076.668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0043276"/>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Promover la iniciación de  9000 viviendas VIS en Bogotá, a través de la gestión de 90 hectáreas de suelo.</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$ 324.473.333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$ 324.473.333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3923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3923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415809"/>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Promover la iniciación  4560 viviendas VIP en Bogotá, a través de la gestión de 90 hectáreas de suelo.</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$ 174.076.667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$ 138.076.667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3770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3770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Gestionar 90 hectáreas de suelo útil para el desarrollo de vivienda social y usos complementarios.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$ 356.946.667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356.946.667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27,24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27,24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486527"/>
                  </a:ext>
                </a:extLst>
              </a:tr>
            </a:tbl>
          </a:graphicData>
        </a:graphic>
      </p:graphicFrame>
      <p:pic>
        <p:nvPicPr>
          <p:cNvPr id="8" name="Imagen 7">
            <a:extLst>
              <a:ext uri="{FF2B5EF4-FFF2-40B4-BE49-F238E27FC236}">
                <a16:creationId xmlns:a16="http://schemas.microsoft.com/office/drawing/2014/main" id="{D19B88FD-C7C7-4B28-826E-E1C2722DFC9B}"/>
              </a:ext>
            </a:extLst>
          </p:cNvPr>
          <p:cNvPicPr>
            <a:picLocks noChangeAspect="1"/>
          </p:cNvPicPr>
          <p:nvPr/>
        </p:nvPicPr>
        <p:blipFill>
          <a:blip r:embed="rId3"/>
          <a:stretch>
            <a:fillRect/>
          </a:stretch>
        </p:blipFill>
        <p:spPr>
          <a:xfrm>
            <a:off x="302704" y="909673"/>
            <a:ext cx="950366" cy="702829"/>
          </a:xfrm>
          <a:prstGeom prst="rect">
            <a:avLst/>
          </a:prstGeom>
        </p:spPr>
      </p:pic>
      <p:pic>
        <p:nvPicPr>
          <p:cNvPr id="10" name="Imagen 9">
            <a:extLst>
              <a:ext uri="{FF2B5EF4-FFF2-40B4-BE49-F238E27FC236}">
                <a16:creationId xmlns:a16="http://schemas.microsoft.com/office/drawing/2014/main" id="{236B233B-ABFA-4B5C-B944-C67CE0A2A349}"/>
              </a:ext>
            </a:extLst>
          </p:cNvPr>
          <p:cNvPicPr>
            <a:picLocks noChangeAspect="1"/>
          </p:cNvPicPr>
          <p:nvPr/>
        </p:nvPicPr>
        <p:blipFill>
          <a:blip r:embed="rId4"/>
          <a:stretch>
            <a:fillRect/>
          </a:stretch>
        </p:blipFill>
        <p:spPr>
          <a:xfrm>
            <a:off x="368300" y="4386648"/>
            <a:ext cx="970858" cy="705149"/>
          </a:xfrm>
          <a:prstGeom prst="rect">
            <a:avLst/>
          </a:prstGeom>
        </p:spPr>
      </p:pic>
      <p:pic>
        <p:nvPicPr>
          <p:cNvPr id="11" name="Imagen 10">
            <a:extLst>
              <a:ext uri="{FF2B5EF4-FFF2-40B4-BE49-F238E27FC236}">
                <a16:creationId xmlns:a16="http://schemas.microsoft.com/office/drawing/2014/main" id="{89C1ADC8-8E6D-DB4F-9F36-526936D08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194552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366714" y="1123649"/>
            <a:ext cx="962208" cy="400110"/>
          </a:xfrm>
          <a:prstGeom prst="rect">
            <a:avLst/>
          </a:prstGeom>
          <a:noFill/>
        </p:spPr>
        <p:txBody>
          <a:bodyPr wrap="square" rtlCol="0">
            <a:spAutoFit/>
          </a:bodyPr>
          <a:lstStyle/>
          <a:p>
            <a:r>
              <a:rPr lang="es-CO" sz="2000" b="1" dirty="0">
                <a:latin typeface="Tw Cen MT Condensed" panose="020B0606020104020203" pitchFamily="34" charset="0"/>
              </a:rPr>
              <a:t>Kennedy</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8" name="Tabla 5">
            <a:extLst>
              <a:ext uri="{FF2B5EF4-FFF2-40B4-BE49-F238E27FC236}">
                <a16:creationId xmlns:a16="http://schemas.microsoft.com/office/drawing/2014/main" id="{4F533B80-BCCA-42B4-BD39-F20C2533C8B2}"/>
              </a:ext>
            </a:extLst>
          </p:cNvPr>
          <p:cNvGraphicFramePr>
            <a:graphicFrameLocks noGrp="1"/>
          </p:cNvGraphicFramePr>
          <p:nvPr>
            <p:extLst>
              <p:ext uri="{D42A27DB-BD31-4B8C-83A1-F6EECF244321}">
                <p14:modId xmlns:p14="http://schemas.microsoft.com/office/powerpoint/2010/main" val="2281933091"/>
              </p:ext>
            </p:extLst>
          </p:nvPr>
        </p:nvGraphicFramePr>
        <p:xfrm>
          <a:off x="366714" y="1493706"/>
          <a:ext cx="6197597" cy="5771292"/>
        </p:xfrm>
        <a:graphic>
          <a:graphicData uri="http://schemas.openxmlformats.org/drawingml/2006/table">
            <a:tbl>
              <a:tblPr firstRow="1" bandRow="1">
                <a:tableStyleId>{5940675A-B579-460E-94D1-54222C63F5DA}</a:tableStyleId>
              </a:tblPr>
              <a:tblGrid>
                <a:gridCol w="1336897">
                  <a:extLst>
                    <a:ext uri="{9D8B030D-6E8A-4147-A177-3AD203B41FA5}">
                      <a16:colId xmlns:a16="http://schemas.microsoft.com/office/drawing/2014/main" val="3229440780"/>
                    </a:ext>
                  </a:extLst>
                </a:gridCol>
                <a:gridCol w="736600">
                  <a:extLst>
                    <a:ext uri="{9D8B030D-6E8A-4147-A177-3AD203B41FA5}">
                      <a16:colId xmlns:a16="http://schemas.microsoft.com/office/drawing/2014/main" val="2058085413"/>
                    </a:ext>
                  </a:extLst>
                </a:gridCol>
                <a:gridCol w="1743199">
                  <a:extLst>
                    <a:ext uri="{9D8B030D-6E8A-4147-A177-3AD203B41FA5}">
                      <a16:colId xmlns:a16="http://schemas.microsoft.com/office/drawing/2014/main" val="2397824674"/>
                    </a:ext>
                  </a:extLst>
                </a:gridCol>
                <a:gridCol w="1084521">
                  <a:extLst>
                    <a:ext uri="{9D8B030D-6E8A-4147-A177-3AD203B41FA5}">
                      <a16:colId xmlns:a16="http://schemas.microsoft.com/office/drawing/2014/main" val="1757931460"/>
                    </a:ext>
                  </a:extLst>
                </a:gridCol>
                <a:gridCol w="1296380">
                  <a:extLst>
                    <a:ext uri="{9D8B030D-6E8A-4147-A177-3AD203B41FA5}">
                      <a16:colId xmlns:a16="http://schemas.microsoft.com/office/drawing/2014/main" val="281178303"/>
                    </a:ext>
                  </a:extLst>
                </a:gridCol>
              </a:tblGrid>
              <a:tr h="711612">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endParaRPr lang="es-CO" dirty="0"/>
                    </a:p>
                  </a:txBody>
                  <a:tcPr/>
                </a:tc>
                <a:tc hMerge="1">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tc>
                <a:tc hMerge="1">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endParaRPr lang="es-CO" dirty="0"/>
                    </a:p>
                  </a:txBody>
                  <a:tcPr/>
                </a:tc>
                <a:extLst>
                  <a:ext uri="{0D108BD9-81ED-4DB2-BD59-A6C34878D82A}">
                    <a16:rowId xmlns:a16="http://schemas.microsoft.com/office/drawing/2014/main" val="906159795"/>
                  </a:ext>
                </a:extLst>
              </a:tr>
              <a:tr h="380039">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 la 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4780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bg1"/>
                          </a:solidFill>
                          <a:latin typeface="Tw Cen MT Condensed" panose="020B0606020104020203" pitchFamily="34" charset="0"/>
                          <a:ea typeface="+mn-ea"/>
                          <a:cs typeface="Times New Roman" panose="02020603050405020304" pitchFamily="18" charset="0"/>
                        </a:rPr>
                        <a:t>Pavimentación (</a:t>
                      </a:r>
                      <a:r>
                        <a:rPr lang="es-CO" sz="1400" b="0" kern="1200" dirty="0" err="1">
                          <a:solidFill>
                            <a:schemeClr val="bg1"/>
                          </a:solidFill>
                          <a:latin typeface="Tw Cen MT Condensed" panose="020B0606020104020203" pitchFamily="34" charset="0"/>
                          <a:ea typeface="+mn-ea"/>
                          <a:cs typeface="Times New Roman" panose="02020603050405020304" pitchFamily="18" charset="0"/>
                        </a:rPr>
                        <a:t>reparcheo</a:t>
                      </a:r>
                      <a:r>
                        <a:rPr lang="es-CO" sz="1400" b="0" kern="1200" dirty="0">
                          <a:solidFill>
                            <a:schemeClr val="bg1"/>
                          </a:solidFill>
                          <a:latin typeface="Tw Cen MT Condensed" panose="020B0606020104020203" pitchFamily="34" charset="0"/>
                          <a:ea typeface="+mn-ea"/>
                          <a:cs typeface="Times New Roman" panose="02020603050405020304" pitchFamily="18" charset="0"/>
                        </a:rPr>
                        <a:t>) puntas de cuadras del Barrio Catalina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JAC Catalina Primer Sector</a:t>
                      </a:r>
                    </a:p>
                    <a:p>
                      <a:pPr marL="0" algn="ctr" defTabSz="685800" rtl="0" eaLnBrk="1" latinLnBrk="0" hangingPunct="1"/>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Mejorar la calidad de vida de los residentes de los sectores a intervenir con la participación a través de la concertación en la priorización, selección y construcción de obras (OSP) de trabajo colectivo, necesarias para el mejoramiento de la calidad de vida de las personas que habitan en estos sectores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400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$ 15.000.000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318170"/>
                  </a:ext>
                </a:extLst>
              </a:tr>
              <a:tr h="4780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err="1">
                          <a:solidFill>
                            <a:schemeClr val="bg1"/>
                          </a:solidFill>
                          <a:latin typeface="Tw Cen MT Condensed" panose="020B0606020104020203" pitchFamily="34" charset="0"/>
                          <a:ea typeface="+mn-ea"/>
                          <a:cs typeface="Times New Roman" panose="02020603050405020304" pitchFamily="18" charset="0"/>
                        </a:rPr>
                        <a:t>Class</a:t>
                      </a:r>
                      <a:r>
                        <a:rPr lang="es-CO" sz="1400" b="0" kern="1200" dirty="0">
                          <a:solidFill>
                            <a:schemeClr val="bg1"/>
                          </a:solidFill>
                          <a:latin typeface="Tw Cen MT Condensed" panose="020B0606020104020203" pitchFamily="34" charset="0"/>
                          <a:ea typeface="+mn-ea"/>
                          <a:cs typeface="Times New Roman" panose="02020603050405020304" pitchFamily="18" charset="0"/>
                        </a:rPr>
                        <a:t>, Un Barrio con </a:t>
                      </a:r>
                      <a:r>
                        <a:rPr lang="es-CO" sz="1400" b="0" kern="1200" dirty="0" err="1">
                          <a:solidFill>
                            <a:schemeClr val="bg1"/>
                          </a:solidFill>
                          <a:latin typeface="Tw Cen MT Condensed" panose="020B0606020104020203" pitchFamily="34" charset="0"/>
                          <a:ea typeface="+mn-ea"/>
                          <a:cs typeface="Times New Roman" panose="02020603050405020304" pitchFamily="18" charset="0"/>
                        </a:rPr>
                        <a:t>Class</a:t>
                      </a:r>
                      <a:r>
                        <a:rPr lang="es-CO" sz="1400" b="0" kern="1200" dirty="0">
                          <a:solidFill>
                            <a:schemeClr val="bg1"/>
                          </a:solidFill>
                          <a:latin typeface="Tw Cen MT Condensed" panose="020B0606020104020203" pitchFamily="34" charset="0"/>
                          <a:ea typeface="+mn-ea"/>
                          <a:cs typeface="Times New Roman" panose="02020603050405020304" pitchFamily="18" charset="0"/>
                        </a:rPr>
                        <a: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JAC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Class</a:t>
                      </a:r>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Hacer del escenario deportivo un espacio seguro para la recreación de los habitantes del sector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400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$14.924.872.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80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bg1"/>
                          </a:solidFill>
                          <a:latin typeface="Tw Cen MT Condensed" panose="020B0606020104020203" pitchFamily="34" charset="0"/>
                          <a:ea typeface="+mn-ea"/>
                          <a:cs typeface="Times New Roman" panose="02020603050405020304" pitchFamily="18" charset="0"/>
                        </a:rPr>
                        <a:t>#manosalaobra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JAC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Tintalito</a:t>
                      </a:r>
                      <a:r>
                        <a:rPr lang="es-CO" sz="1400" b="0" kern="1200" dirty="0">
                          <a:solidFill>
                            <a:schemeClr val="tx1"/>
                          </a:solidFill>
                          <a:latin typeface="Tw Cen MT Condensed" panose="020B0606020104020203" pitchFamily="34" charset="0"/>
                          <a:ea typeface="+mn-ea"/>
                          <a:cs typeface="Times New Roman" panose="02020603050405020304" pitchFamily="18" charset="0"/>
                        </a:rPr>
                        <a:t> Primer Sector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Reacondicionar el área deportiva y recreativa del parque </a:t>
                      </a:r>
                      <a:r>
                        <a:rPr lang="es-CO" sz="1400" b="0" kern="1200" dirty="0" err="1">
                          <a:solidFill>
                            <a:schemeClr val="tx1"/>
                          </a:solidFill>
                          <a:latin typeface="Tw Cen MT Condensed" panose="020B0606020104020203" pitchFamily="34" charset="0"/>
                          <a:ea typeface="+mn-ea"/>
                          <a:cs typeface="Times New Roman" panose="02020603050405020304" pitchFamily="18" charset="0"/>
                        </a:rPr>
                        <a:t>Tintalito</a:t>
                      </a:r>
                      <a:r>
                        <a:rPr lang="es-CO" sz="1400" b="0" kern="1200" dirty="0">
                          <a:solidFill>
                            <a:schemeClr val="tx1"/>
                          </a:solidFill>
                          <a:latin typeface="Tw Cen MT Condensed" panose="020B0606020104020203" pitchFamily="34" charset="0"/>
                          <a:ea typeface="+mn-ea"/>
                          <a:cs typeface="Times New Roman" panose="02020603050405020304" pitchFamily="18" charset="0"/>
                        </a:rPr>
                        <a:t> Primer Sector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500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$14.900.100.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9" name="Grupo 8">
            <a:extLst>
              <a:ext uri="{FF2B5EF4-FFF2-40B4-BE49-F238E27FC236}">
                <a16:creationId xmlns:a16="http://schemas.microsoft.com/office/drawing/2014/main" id="{3D28FFD4-76DE-4E39-A4A9-3BB16105D96F}"/>
              </a:ext>
            </a:extLst>
          </p:cNvPr>
          <p:cNvGrpSpPr/>
          <p:nvPr/>
        </p:nvGrpSpPr>
        <p:grpSpPr>
          <a:xfrm>
            <a:off x="2920427" y="1588748"/>
            <a:ext cx="1323440" cy="554107"/>
            <a:chOff x="4128191" y="1757436"/>
            <a:chExt cx="1706471" cy="822396"/>
          </a:xfrm>
        </p:grpSpPr>
        <p:pic>
          <p:nvPicPr>
            <p:cNvPr id="10" name="Imagen 9">
              <a:extLst>
                <a:ext uri="{FF2B5EF4-FFF2-40B4-BE49-F238E27FC236}">
                  <a16:creationId xmlns:a16="http://schemas.microsoft.com/office/drawing/2014/main" id="{97C95480-FC9C-4120-ABED-2794A515984F}"/>
                </a:ext>
              </a:extLst>
            </p:cNvPr>
            <p:cNvPicPr>
              <a:picLocks noChangeAspect="1"/>
            </p:cNvPicPr>
            <p:nvPr/>
          </p:nvPicPr>
          <p:blipFill>
            <a:blip r:embed="rId2"/>
            <a:stretch>
              <a:fillRect/>
            </a:stretch>
          </p:blipFill>
          <p:spPr>
            <a:xfrm>
              <a:off x="4232106" y="2059704"/>
              <a:ext cx="1309850" cy="520128"/>
            </a:xfrm>
            <a:prstGeom prst="rect">
              <a:avLst/>
            </a:prstGeom>
          </p:spPr>
        </p:pic>
        <p:pic>
          <p:nvPicPr>
            <p:cNvPr id="11" name="Imagen 10">
              <a:extLst>
                <a:ext uri="{FF2B5EF4-FFF2-40B4-BE49-F238E27FC236}">
                  <a16:creationId xmlns:a16="http://schemas.microsoft.com/office/drawing/2014/main" id="{876ED49D-AD12-40D7-A3BC-3E96073950B1}"/>
                </a:ext>
              </a:extLst>
            </p:cNvPr>
            <p:cNvPicPr>
              <a:picLocks noChangeAspect="1"/>
            </p:cNvPicPr>
            <p:nvPr/>
          </p:nvPicPr>
          <p:blipFill>
            <a:blip r:embed="rId3"/>
            <a:stretch>
              <a:fillRect/>
            </a:stretch>
          </p:blipFill>
          <p:spPr>
            <a:xfrm>
              <a:off x="4128191" y="1757436"/>
              <a:ext cx="1706471" cy="572657"/>
            </a:xfrm>
            <a:prstGeom prst="rect">
              <a:avLst/>
            </a:prstGeom>
          </p:spPr>
        </p:pic>
      </p:grpSp>
      <p:pic>
        <p:nvPicPr>
          <p:cNvPr id="12" name="Imagen 11">
            <a:extLst>
              <a:ext uri="{FF2B5EF4-FFF2-40B4-BE49-F238E27FC236}">
                <a16:creationId xmlns:a16="http://schemas.microsoft.com/office/drawing/2014/main" id="{800C3CF8-1481-BA4B-A214-2902A3FB4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363115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9" name="Tabla 2">
            <a:extLst>
              <a:ext uri="{FF2B5EF4-FFF2-40B4-BE49-F238E27FC236}">
                <a16:creationId xmlns:a16="http://schemas.microsoft.com/office/drawing/2014/main" id="{9C014DD2-F06B-49CA-AD1A-E2D310E9A8E0}"/>
              </a:ext>
            </a:extLst>
          </p:cNvPr>
          <p:cNvGraphicFramePr>
            <a:graphicFrameLocks noGrp="1"/>
          </p:cNvGraphicFramePr>
          <p:nvPr>
            <p:extLst>
              <p:ext uri="{D42A27DB-BD31-4B8C-83A1-F6EECF244321}">
                <p14:modId xmlns:p14="http://schemas.microsoft.com/office/powerpoint/2010/main" val="540119182"/>
              </p:ext>
            </p:extLst>
          </p:nvPr>
        </p:nvGraphicFramePr>
        <p:xfrm>
          <a:off x="303028" y="1041513"/>
          <a:ext cx="6251944" cy="237221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gridSpan="2">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7802 Consolidación de un banco de tierras para la ciudad región Bogotá.</a:t>
                      </a:r>
                    </a:p>
                    <a:p>
                      <a:pPr marL="0" algn="ctr" defTabSz="685800" rtl="0" eaLnBrk="1" latinLnBrk="0" hangingPunct="1"/>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B08426"/>
                          </a:solidFill>
                          <a:latin typeface="Tw Cen MT Condensed" panose="020B0606020104020203" pitchFamily="34" charset="0"/>
                          <a:ea typeface="+mn-ea"/>
                          <a:cs typeface="+mn-cs"/>
                        </a:rPr>
                        <a:t>Programa</a:t>
                      </a:r>
                    </a:p>
                    <a:p>
                      <a:pPr marL="0" algn="ctr" defTabSz="685800" rtl="0" eaLnBrk="1" latinLnBrk="0" hangingPunct="1"/>
                      <a:endParaRPr lang="es-CO" sz="1000" b="1" kern="1200" dirty="0">
                        <a:solidFill>
                          <a:srgbClr val="B08426"/>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Integración regional, distrital y local.</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solidFill>
                      <a:srgbClr val="FBEDC8"/>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B08426"/>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Presupuesto</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Ejecutado</a:t>
                      </a:r>
                    </a:p>
                    <a:p>
                      <a:pPr algn="ctr"/>
                      <a:r>
                        <a:rPr lang="es-CO" sz="1000" b="1" i="0" u="none" strike="noStrike" kern="1200" baseline="0" dirty="0">
                          <a:solidFill>
                            <a:srgbClr val="B08426"/>
                          </a:solidFill>
                          <a:latin typeface="Tw Cen MT Condensed" panose="020B0606020104020203" pitchFamily="34" charset="0"/>
                          <a:ea typeface="+mn-ea"/>
                          <a:cs typeface="+mn-cs"/>
                        </a:rPr>
                        <a:t>Agosto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Ejecución</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Meta</a:t>
                      </a:r>
                    </a:p>
                    <a:p>
                      <a:pPr algn="ctr"/>
                      <a:r>
                        <a:rPr lang="es-CO" sz="1000" b="1" i="0" u="none" strike="noStrike" kern="1200" baseline="0" dirty="0">
                          <a:solidFill>
                            <a:srgbClr val="B08426"/>
                          </a:solidFill>
                          <a:latin typeface="Tw Cen MT Condensed" panose="020B0606020104020203" pitchFamily="34" charset="0"/>
                          <a:ea typeface="+mn-ea"/>
                          <a:cs typeface="+mn-cs"/>
                        </a:rPr>
                        <a:t>Programada</a:t>
                      </a:r>
                    </a:p>
                    <a:p>
                      <a:pPr algn="ctr"/>
                      <a:r>
                        <a:rPr lang="es-CO" sz="1000" b="1" i="0" u="none" strike="noStrike" kern="1200" baseline="0" dirty="0">
                          <a:solidFill>
                            <a:srgbClr val="B08426"/>
                          </a:solidFill>
                          <a:latin typeface="Tw Cen MT Condensed" panose="020B0606020104020203" pitchFamily="34" charset="0"/>
                          <a:ea typeface="+mn-ea"/>
                          <a:cs typeface="+mn-cs"/>
                        </a:rPr>
                        <a:t>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Avance de la</a:t>
                      </a:r>
                    </a:p>
                    <a:p>
                      <a:pPr algn="ctr"/>
                      <a:r>
                        <a:rPr lang="es-CO" sz="1000" b="1" i="0" u="none" strike="noStrike" kern="1200" baseline="0" dirty="0">
                          <a:solidFill>
                            <a:srgbClr val="B08426"/>
                          </a:solidFill>
                          <a:latin typeface="Tw Cen MT Condensed" panose="020B0606020104020203" pitchFamily="34" charset="0"/>
                          <a:ea typeface="+mn-ea"/>
                          <a:cs typeface="+mn-cs"/>
                        </a:rPr>
                        <a:t>meta a agosto</a:t>
                      </a:r>
                    </a:p>
                    <a:p>
                      <a:pPr algn="ctr"/>
                      <a:r>
                        <a:rPr lang="es-CO" sz="1000" b="1" i="0" u="none" strike="noStrike" kern="1200" baseline="0" dirty="0">
                          <a:solidFill>
                            <a:srgbClr val="B08426"/>
                          </a:solidFill>
                          <a:latin typeface="Tw Cen MT Condensed" panose="020B0606020104020203" pitchFamily="34" charset="0"/>
                          <a:ea typeface="+mn-ea"/>
                          <a:cs typeface="+mn-cs"/>
                        </a:rPr>
                        <a:t>31 2022</a:t>
                      </a:r>
                      <a:endParaRPr lang="es-CO" sz="1000" b="1" dirty="0">
                        <a:solidFill>
                          <a:srgbClr val="B08426"/>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B08426"/>
                          </a:solidFill>
                          <a:latin typeface="Tw Cen MT Condensed" panose="020B0606020104020203" pitchFamily="34" charset="0"/>
                          <a:ea typeface="+mn-ea"/>
                          <a:cs typeface="+mn-cs"/>
                        </a:rPr>
                        <a:t>%</a:t>
                      </a:r>
                    </a:p>
                    <a:p>
                      <a:pPr algn="ctr"/>
                      <a:r>
                        <a:rPr lang="es-CO" sz="1000" b="1" i="0" u="none" strike="noStrike" kern="1200" baseline="0" dirty="0">
                          <a:solidFill>
                            <a:srgbClr val="B08426"/>
                          </a:solidFill>
                          <a:latin typeface="Tw Cen MT Condensed" panose="020B0606020104020203" pitchFamily="34" charset="0"/>
                          <a:ea typeface="+mn-ea"/>
                          <a:cs typeface="+mn-cs"/>
                        </a:rPr>
                        <a:t> Avance</a:t>
                      </a:r>
                      <a:endParaRPr lang="es-CO" sz="1000" b="1" dirty="0">
                        <a:solidFill>
                          <a:srgbClr val="B08426"/>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Construir  1 inventario de suelo disponible y vacante en la ciudad región.</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$ 279.583.000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$ 279.583.000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99943"/>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Desarrollar 1 documento de balance de los mecanismos de articulación de instancias regionales.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$ 312.306.000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$ 312.306.000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solidFill>
                        <a:srgbClr val="B084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051295"/>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Desarrollar 3 documentos  de lineamientos técnicos de articulación regional.</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dirty="0"/>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$ 258.727.000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$ 258.727.000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842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graphicFrame>
        <p:nvGraphicFramePr>
          <p:cNvPr id="9" name="Tabla 2">
            <a:extLst>
              <a:ext uri="{FF2B5EF4-FFF2-40B4-BE49-F238E27FC236}">
                <a16:creationId xmlns:a16="http://schemas.microsoft.com/office/drawing/2014/main" id="{D93F2D1B-75BB-4DE7-95EF-D3AF609E389B}"/>
              </a:ext>
            </a:extLst>
          </p:cNvPr>
          <p:cNvGraphicFramePr>
            <a:graphicFrameLocks noGrp="1"/>
          </p:cNvGraphicFramePr>
          <p:nvPr>
            <p:extLst>
              <p:ext uri="{D42A27DB-BD31-4B8C-83A1-F6EECF244321}">
                <p14:modId xmlns:p14="http://schemas.microsoft.com/office/powerpoint/2010/main" val="386073854"/>
              </p:ext>
            </p:extLst>
          </p:nvPr>
        </p:nvGraphicFramePr>
        <p:xfrm>
          <a:off x="303028" y="3535214"/>
          <a:ext cx="6251944" cy="237221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gridSpan="2">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Proyecto</a:t>
                      </a:r>
                    </a:p>
                    <a:p>
                      <a:pPr marL="0" algn="ctr" defTabSz="685800" rtl="0" eaLnBrk="1" latinLnBrk="0" hangingPunct="1"/>
                      <a:endParaRPr lang="es-CO" sz="1000" b="1" kern="1200" dirty="0">
                        <a:solidFill>
                          <a:srgbClr val="5652A2"/>
                        </a:solidFill>
                        <a:latin typeface="Tw Cen MT Condensed" panose="020B0606020104020203" pitchFamily="34" charset="0"/>
                        <a:ea typeface="+mn-ea"/>
                        <a:cs typeface="+mn-cs"/>
                      </a:endParaRPr>
                    </a:p>
                    <a:p>
                      <a:pPr marL="0" indent="0" algn="ctr" defTabSz="685800" rtl="0" eaLnBrk="1" latinLnBrk="0" hangingPunct="1">
                        <a:buNone/>
                      </a:pPr>
                      <a:r>
                        <a:rPr lang="es-MX" sz="1000" b="0" kern="1200" dirty="0">
                          <a:solidFill>
                            <a:schemeClr val="tx1"/>
                          </a:solidFill>
                          <a:latin typeface="Tw Cen MT Condensed" panose="020B0606020104020203" pitchFamily="34" charset="0"/>
                          <a:ea typeface="+mn-ea"/>
                          <a:cs typeface="+mn-cs"/>
                        </a:rPr>
                        <a:t>7810 Fortalecimiento y articulación de la gestión jurídica institucional en la Secretaría del Hábitat de Bogotá.</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Gestión pública efectiva</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5652A2"/>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Presupuesto</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Ejecutado</a:t>
                      </a:r>
                    </a:p>
                    <a:p>
                      <a:pPr algn="ctr"/>
                      <a:r>
                        <a:rPr lang="es-CO" sz="1000" b="1" i="0" u="none" strike="noStrike" kern="1200" baseline="0" dirty="0">
                          <a:solidFill>
                            <a:srgbClr val="5652A2"/>
                          </a:solidFill>
                          <a:latin typeface="Tw Cen MT Condensed" panose="020B0606020104020203" pitchFamily="34" charset="0"/>
                          <a:ea typeface="+mn-ea"/>
                          <a:cs typeface="+mn-cs"/>
                        </a:rPr>
                        <a:t>Agosto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Ejecución</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Meta</a:t>
                      </a:r>
                    </a:p>
                    <a:p>
                      <a:pPr algn="ctr"/>
                      <a:r>
                        <a:rPr lang="es-CO" sz="1000" b="1" i="0" u="none" strike="noStrike" kern="1200" baseline="0" dirty="0">
                          <a:solidFill>
                            <a:srgbClr val="5652A2"/>
                          </a:solidFill>
                          <a:latin typeface="Tw Cen MT Condensed" panose="020B0606020104020203" pitchFamily="34" charset="0"/>
                          <a:ea typeface="+mn-ea"/>
                          <a:cs typeface="+mn-cs"/>
                        </a:rPr>
                        <a:t>Programada</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Avance de la</a:t>
                      </a:r>
                    </a:p>
                    <a:p>
                      <a:pPr algn="ctr"/>
                      <a:r>
                        <a:rPr lang="es-CO" sz="1000" b="1" i="0" u="none" strike="noStrike" kern="1200" baseline="0" dirty="0">
                          <a:solidFill>
                            <a:srgbClr val="5652A2"/>
                          </a:solidFill>
                          <a:latin typeface="Tw Cen MT Condensed" panose="020B0606020104020203" pitchFamily="34" charset="0"/>
                          <a:ea typeface="+mn-ea"/>
                          <a:cs typeface="+mn-cs"/>
                        </a:rPr>
                        <a:t>meta a agosto</a:t>
                      </a:r>
                    </a:p>
                    <a:p>
                      <a:pPr algn="ctr"/>
                      <a:r>
                        <a:rPr lang="es-CO" sz="1000" b="1" i="0" u="none" strike="noStrike" kern="1200" baseline="0" dirty="0">
                          <a:solidFill>
                            <a:srgbClr val="5652A2"/>
                          </a:solidFill>
                          <a:latin typeface="Tw Cen MT Condensed" panose="020B0606020104020203" pitchFamily="34" charset="0"/>
                          <a:ea typeface="+mn-ea"/>
                          <a:cs typeface="+mn-cs"/>
                        </a:rPr>
                        <a:t>31 2022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 Avance</a:t>
                      </a:r>
                      <a:endParaRPr lang="es-CO" sz="1000" b="1" dirty="0">
                        <a:solidFill>
                          <a:srgbClr val="5652A2"/>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Atender 100 % de los requerimientos normativos solicitados a la Subsecretaría Jurídica.</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$ 468.392.000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$ 468.392.000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9292178"/>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Producir 100 % de los documentos con lineamientos técnicos solicitados a la Subsecretaría Jurídica.</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$ 1.442.422.400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$ 1.209.828.799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0547959"/>
                  </a:ext>
                </a:extLst>
              </a:tr>
              <a:tr h="246415">
                <a:tc gridSpan="2">
                  <a:txBody>
                    <a:bodyPr/>
                    <a:lstStyle/>
                    <a:p>
                      <a:pPr algn="l"/>
                      <a:r>
                        <a:rPr lang="es-MX" sz="1000" b="0" kern="1200" dirty="0">
                          <a:solidFill>
                            <a:schemeClr val="tx1"/>
                          </a:solidFill>
                          <a:latin typeface="Tw Cen MT Condensed" panose="020B0606020104020203" pitchFamily="34" charset="0"/>
                          <a:ea typeface="+mn-ea"/>
                          <a:cs typeface="+mn-cs"/>
                        </a:rPr>
                        <a:t>Definir el 100 % de los instrumentos metodológicos para la gestión jurídica de la Secretaría del Hábitat.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$ 277.605.600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$ 277.605.600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bl>
          </a:graphicData>
        </a:graphic>
      </p:graphicFrame>
      <p:pic>
        <p:nvPicPr>
          <p:cNvPr id="3" name="Imagen 2">
            <a:extLst>
              <a:ext uri="{FF2B5EF4-FFF2-40B4-BE49-F238E27FC236}">
                <a16:creationId xmlns:a16="http://schemas.microsoft.com/office/drawing/2014/main" id="{1823310B-A83F-47AD-A31E-B1B6019F37E0}"/>
              </a:ext>
            </a:extLst>
          </p:cNvPr>
          <p:cNvPicPr>
            <a:picLocks noChangeAspect="1"/>
          </p:cNvPicPr>
          <p:nvPr/>
        </p:nvPicPr>
        <p:blipFill>
          <a:blip r:embed="rId2"/>
          <a:stretch>
            <a:fillRect/>
          </a:stretch>
        </p:blipFill>
        <p:spPr>
          <a:xfrm>
            <a:off x="303026" y="1042744"/>
            <a:ext cx="970953" cy="703505"/>
          </a:xfrm>
          <a:prstGeom prst="rect">
            <a:avLst/>
          </a:prstGeom>
        </p:spPr>
      </p:pic>
      <p:pic>
        <p:nvPicPr>
          <p:cNvPr id="11" name="Imagen 10">
            <a:extLst>
              <a:ext uri="{FF2B5EF4-FFF2-40B4-BE49-F238E27FC236}">
                <a16:creationId xmlns:a16="http://schemas.microsoft.com/office/drawing/2014/main" id="{2139D589-EE39-4F77-8DD6-ED4AABC74782}"/>
              </a:ext>
            </a:extLst>
          </p:cNvPr>
          <p:cNvPicPr>
            <a:picLocks noChangeAspect="1"/>
          </p:cNvPicPr>
          <p:nvPr/>
        </p:nvPicPr>
        <p:blipFill>
          <a:blip r:embed="rId3"/>
          <a:stretch>
            <a:fillRect/>
          </a:stretch>
        </p:blipFill>
        <p:spPr>
          <a:xfrm>
            <a:off x="303026" y="3581708"/>
            <a:ext cx="950366" cy="702829"/>
          </a:xfrm>
          <a:prstGeom prst="rect">
            <a:avLst/>
          </a:prstGeom>
        </p:spPr>
      </p:pic>
      <p:graphicFrame>
        <p:nvGraphicFramePr>
          <p:cNvPr id="13" name="Tabla 2">
            <a:extLst>
              <a:ext uri="{FF2B5EF4-FFF2-40B4-BE49-F238E27FC236}">
                <a16:creationId xmlns:a16="http://schemas.microsoft.com/office/drawing/2014/main" id="{0194A4FB-5BEB-4B63-92B8-291148BAA906}"/>
              </a:ext>
            </a:extLst>
          </p:cNvPr>
          <p:cNvGraphicFramePr>
            <a:graphicFrameLocks noGrp="1"/>
          </p:cNvGraphicFramePr>
          <p:nvPr>
            <p:extLst>
              <p:ext uri="{D42A27DB-BD31-4B8C-83A1-F6EECF244321}">
                <p14:modId xmlns:p14="http://schemas.microsoft.com/office/powerpoint/2010/main" val="3850693993"/>
              </p:ext>
            </p:extLst>
          </p:nvPr>
        </p:nvGraphicFramePr>
        <p:xfrm>
          <a:off x="303026" y="6059398"/>
          <a:ext cx="6251944" cy="252461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gridSpan="2">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Proyecto</a:t>
                      </a:r>
                    </a:p>
                    <a:p>
                      <a:pPr marL="0" algn="ctr" defTabSz="685800" rtl="0" eaLnBrk="1" latinLnBrk="0" hangingPunct="1"/>
                      <a:endParaRPr lang="es-CO" sz="1000" b="1" kern="1200" dirty="0">
                        <a:solidFill>
                          <a:srgbClr val="5652A2"/>
                        </a:solidFill>
                        <a:latin typeface="Tw Cen MT Condensed" panose="020B0606020104020203" pitchFamily="34" charset="0"/>
                        <a:ea typeface="+mn-ea"/>
                        <a:cs typeface="+mn-cs"/>
                      </a:endParaRPr>
                    </a:p>
                    <a:p>
                      <a:pPr marL="0" indent="0" algn="ctr" defTabSz="685800" rtl="0" eaLnBrk="1" latinLnBrk="0" hangingPunct="1">
                        <a:buNone/>
                      </a:pPr>
                      <a:r>
                        <a:rPr lang="es-MX" sz="1000" b="0" kern="1200" dirty="0">
                          <a:solidFill>
                            <a:schemeClr val="tx1"/>
                          </a:solidFill>
                          <a:latin typeface="Tw Cen MT Condensed" panose="020B0606020104020203" pitchFamily="34" charset="0"/>
                          <a:ea typeface="+mn-ea"/>
                          <a:cs typeface="+mn-cs"/>
                        </a:rPr>
                        <a:t>7812 Fortalecimiento de la inspección, vigilancia y control de vivienda en Bogotá.</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Espacio público más seguro y construido colectivamente</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5652A2"/>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Presupuesto</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Ejecutado</a:t>
                      </a:r>
                    </a:p>
                    <a:p>
                      <a:pPr algn="ctr"/>
                      <a:r>
                        <a:rPr lang="es-CO" sz="1000" b="1" i="0" u="none" strike="noStrike" kern="1200" baseline="0" dirty="0">
                          <a:solidFill>
                            <a:srgbClr val="5652A2"/>
                          </a:solidFill>
                          <a:latin typeface="Tw Cen MT Condensed" panose="020B0606020104020203" pitchFamily="34" charset="0"/>
                          <a:ea typeface="+mn-ea"/>
                          <a:cs typeface="+mn-cs"/>
                        </a:rPr>
                        <a:t>Agosto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Ejecución</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Meta</a:t>
                      </a:r>
                    </a:p>
                    <a:p>
                      <a:pPr algn="ctr"/>
                      <a:r>
                        <a:rPr lang="es-CO" sz="1000" b="1" i="0" u="none" strike="noStrike" kern="1200" baseline="0" dirty="0">
                          <a:solidFill>
                            <a:srgbClr val="5652A2"/>
                          </a:solidFill>
                          <a:latin typeface="Tw Cen MT Condensed" panose="020B0606020104020203" pitchFamily="34" charset="0"/>
                          <a:ea typeface="+mn-ea"/>
                          <a:cs typeface="+mn-cs"/>
                        </a:rPr>
                        <a:t>Programada</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Avance de la</a:t>
                      </a:r>
                    </a:p>
                    <a:p>
                      <a:pPr algn="ctr"/>
                      <a:r>
                        <a:rPr lang="es-CO" sz="1000" b="1" i="0" u="none" strike="noStrike" kern="1200" baseline="0" dirty="0">
                          <a:solidFill>
                            <a:srgbClr val="5652A2"/>
                          </a:solidFill>
                          <a:latin typeface="Tw Cen MT Condensed" panose="020B0606020104020203" pitchFamily="34" charset="0"/>
                          <a:ea typeface="+mn-ea"/>
                          <a:cs typeface="+mn-cs"/>
                        </a:rPr>
                        <a:t>meta a agosto</a:t>
                      </a:r>
                    </a:p>
                    <a:p>
                      <a:pPr algn="ctr"/>
                      <a:r>
                        <a:rPr lang="es-CO" sz="1000" b="1" i="0" u="none" strike="noStrike" kern="1200" baseline="0" dirty="0">
                          <a:solidFill>
                            <a:srgbClr val="5652A2"/>
                          </a:solidFill>
                          <a:latin typeface="Tw Cen MT Condensed" panose="020B0606020104020203" pitchFamily="34" charset="0"/>
                          <a:ea typeface="+mn-ea"/>
                          <a:cs typeface="+mn-cs"/>
                        </a:rPr>
                        <a:t>31 2022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 Avance</a:t>
                      </a:r>
                      <a:endParaRPr lang="es-CO" sz="1000" b="1" dirty="0">
                        <a:solidFill>
                          <a:srgbClr val="5652A2"/>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Gestionar y atender el 100 % de los requerimientos allegados a la entidad, relacionados con arrendamiento y desarrollo de vivienda.</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$ 7.310.026.945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$ 7.157.370.358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9292178"/>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Adelantar el 100 % de  acciones de prevención, vigilancia y control frente a los desarrollos urbanísticos ilegales.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$ 1.056.177.450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$ 1.056.177.450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8611228"/>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Cumplir el 100 % de las sentencias judiciales  originadas por actos administrativos del componente de IVC.</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a:t>
                      </a:r>
                      <a:r>
                        <a:rPr lang="es-ES" sz="1100" b="0" i="0" u="none" strike="noStrike" baseline="0" dirty="0">
                          <a:solidFill>
                            <a:srgbClr val="000000"/>
                          </a:solidFill>
                          <a:effectLst/>
                          <a:latin typeface="Tw Cen MT Condensed" panose="020B0606020104020203" pitchFamily="34" charset="0"/>
                        </a:rPr>
                        <a:t> </a:t>
                      </a:r>
                      <a:r>
                        <a:rPr lang="es-ES" sz="1100" b="0" i="0" u="none" strike="noStrike" dirty="0">
                          <a:solidFill>
                            <a:srgbClr val="000000"/>
                          </a:solidFill>
                          <a:effectLst/>
                          <a:latin typeface="Tw Cen MT Condensed" panose="020B0606020104020203" pitchFamily="34" charset="0"/>
                        </a:rPr>
                        <a:t>206.684.605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0547959"/>
                  </a:ext>
                </a:extLst>
              </a:tr>
            </a:tbl>
          </a:graphicData>
        </a:graphic>
      </p:graphicFrame>
      <p:pic>
        <p:nvPicPr>
          <p:cNvPr id="15" name="Imagen 14">
            <a:extLst>
              <a:ext uri="{FF2B5EF4-FFF2-40B4-BE49-F238E27FC236}">
                <a16:creationId xmlns:a16="http://schemas.microsoft.com/office/drawing/2014/main" id="{1F251DB6-534C-4851-AC44-0000D68067CB}"/>
              </a:ext>
            </a:extLst>
          </p:cNvPr>
          <p:cNvPicPr>
            <a:picLocks noChangeAspect="1"/>
          </p:cNvPicPr>
          <p:nvPr/>
        </p:nvPicPr>
        <p:blipFill>
          <a:blip r:embed="rId4"/>
          <a:stretch>
            <a:fillRect/>
          </a:stretch>
        </p:blipFill>
        <p:spPr>
          <a:xfrm>
            <a:off x="303026" y="6105892"/>
            <a:ext cx="979000" cy="699913"/>
          </a:xfrm>
          <a:prstGeom prst="rect">
            <a:avLst/>
          </a:prstGeom>
        </p:spPr>
      </p:pic>
    </p:spTree>
    <p:extLst>
      <p:ext uri="{BB962C8B-B14F-4D97-AF65-F5344CB8AC3E}">
        <p14:creationId xmlns:p14="http://schemas.microsoft.com/office/powerpoint/2010/main" val="1784481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9" name="Tabla 2">
            <a:extLst>
              <a:ext uri="{FF2B5EF4-FFF2-40B4-BE49-F238E27FC236}">
                <a16:creationId xmlns:a16="http://schemas.microsoft.com/office/drawing/2014/main" id="{D93F2D1B-75BB-4DE7-95EF-D3AF609E389B}"/>
              </a:ext>
            </a:extLst>
          </p:cNvPr>
          <p:cNvGraphicFramePr>
            <a:graphicFrameLocks noGrp="1"/>
          </p:cNvGraphicFramePr>
          <p:nvPr>
            <p:extLst>
              <p:ext uri="{D42A27DB-BD31-4B8C-83A1-F6EECF244321}">
                <p14:modId xmlns:p14="http://schemas.microsoft.com/office/powerpoint/2010/main" val="3175740828"/>
              </p:ext>
            </p:extLst>
          </p:nvPr>
        </p:nvGraphicFramePr>
        <p:xfrm>
          <a:off x="303026" y="1015747"/>
          <a:ext cx="6251944" cy="3063293"/>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gridSpan="2">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Proyecto</a:t>
                      </a:r>
                    </a:p>
                    <a:p>
                      <a:pPr marL="0" algn="ctr" defTabSz="685800" rtl="0" eaLnBrk="1" latinLnBrk="0" hangingPunct="1"/>
                      <a:endParaRPr lang="es-CO" sz="1000" b="1" kern="1200" dirty="0">
                        <a:solidFill>
                          <a:srgbClr val="5652A2"/>
                        </a:solidFill>
                        <a:latin typeface="Tw Cen MT Condensed" panose="020B0606020104020203" pitchFamily="34" charset="0"/>
                        <a:ea typeface="+mn-ea"/>
                        <a:cs typeface="+mn-cs"/>
                      </a:endParaRPr>
                    </a:p>
                    <a:p>
                      <a:pPr marL="0" indent="0" algn="ctr" defTabSz="685800" rtl="0" eaLnBrk="1" latinLnBrk="0" hangingPunct="1">
                        <a:buNone/>
                      </a:pPr>
                      <a:r>
                        <a:rPr lang="es-MX" sz="1000" b="0" kern="1200" dirty="0">
                          <a:solidFill>
                            <a:schemeClr val="tx1"/>
                          </a:solidFill>
                          <a:latin typeface="Tw Cen MT Condensed" panose="020B0606020104020203" pitchFamily="34" charset="0"/>
                          <a:ea typeface="+mn-ea"/>
                          <a:cs typeface="+mn-cs"/>
                        </a:rPr>
                        <a:t>7815 Desarrollo del sistema de información misional y estratégica del Sector Hábitat Bogotá..</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5652A2"/>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Información para la toma de decisiones</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solidFill>
                      <a:srgbClr val="D5D2E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5652A2"/>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Presupuesto</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Ejecutado</a:t>
                      </a:r>
                    </a:p>
                    <a:p>
                      <a:pPr algn="ctr"/>
                      <a:r>
                        <a:rPr lang="es-CO" sz="1000" b="1" i="0" u="none" strike="noStrike" kern="1200" baseline="0" dirty="0">
                          <a:solidFill>
                            <a:srgbClr val="5652A2"/>
                          </a:solidFill>
                          <a:latin typeface="Tw Cen MT Condensed" panose="020B0606020104020203" pitchFamily="34" charset="0"/>
                          <a:ea typeface="+mn-ea"/>
                          <a:cs typeface="+mn-cs"/>
                        </a:rPr>
                        <a:t>Agosto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Ejecución</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Meta</a:t>
                      </a:r>
                    </a:p>
                    <a:p>
                      <a:pPr algn="ctr"/>
                      <a:r>
                        <a:rPr lang="es-CO" sz="1000" b="1" i="0" u="none" strike="noStrike" kern="1200" baseline="0" dirty="0">
                          <a:solidFill>
                            <a:srgbClr val="5652A2"/>
                          </a:solidFill>
                          <a:latin typeface="Tw Cen MT Condensed" panose="020B0606020104020203" pitchFamily="34" charset="0"/>
                          <a:ea typeface="+mn-ea"/>
                          <a:cs typeface="+mn-cs"/>
                        </a:rPr>
                        <a:t>Programada</a:t>
                      </a:r>
                    </a:p>
                    <a:p>
                      <a:pPr algn="ctr"/>
                      <a:r>
                        <a:rPr lang="es-CO" sz="1000" b="1" i="0" u="none" strike="noStrike" kern="1200" baseline="0" dirty="0">
                          <a:solidFill>
                            <a:srgbClr val="5652A2"/>
                          </a:solidFill>
                          <a:latin typeface="Tw Cen MT Condensed" panose="020B0606020104020203" pitchFamily="34" charset="0"/>
                          <a:ea typeface="+mn-ea"/>
                          <a:cs typeface="+mn-cs"/>
                        </a:rPr>
                        <a:t>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Avance de la</a:t>
                      </a:r>
                    </a:p>
                    <a:p>
                      <a:pPr algn="ctr"/>
                      <a:r>
                        <a:rPr lang="es-CO" sz="1000" b="1" i="0" u="none" strike="noStrike" kern="1200" baseline="0" dirty="0">
                          <a:solidFill>
                            <a:srgbClr val="5652A2"/>
                          </a:solidFill>
                          <a:latin typeface="Tw Cen MT Condensed" panose="020B0606020104020203" pitchFamily="34" charset="0"/>
                          <a:ea typeface="+mn-ea"/>
                          <a:cs typeface="+mn-cs"/>
                        </a:rPr>
                        <a:t>meta a agosto</a:t>
                      </a:r>
                    </a:p>
                    <a:p>
                      <a:pPr algn="ctr"/>
                      <a:r>
                        <a:rPr lang="es-CO" sz="1000" b="1" i="0" u="none" strike="noStrike" kern="1200" baseline="0" dirty="0">
                          <a:solidFill>
                            <a:srgbClr val="5652A2"/>
                          </a:solidFill>
                          <a:latin typeface="Tw Cen MT Condensed" panose="020B0606020104020203" pitchFamily="34" charset="0"/>
                          <a:ea typeface="+mn-ea"/>
                          <a:cs typeface="+mn-cs"/>
                        </a:rPr>
                        <a:t>31 2022</a:t>
                      </a:r>
                      <a:endParaRPr lang="es-CO" sz="1000" b="1" dirty="0">
                        <a:solidFill>
                          <a:srgbClr val="5652A2"/>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5652A2"/>
                          </a:solidFill>
                          <a:latin typeface="Tw Cen MT Condensed" panose="020B0606020104020203" pitchFamily="34" charset="0"/>
                          <a:ea typeface="+mn-ea"/>
                          <a:cs typeface="+mn-cs"/>
                        </a:rPr>
                        <a:t>%</a:t>
                      </a:r>
                    </a:p>
                    <a:p>
                      <a:pPr algn="ctr"/>
                      <a:r>
                        <a:rPr lang="es-CO" sz="1000" b="1" i="0" u="none" strike="noStrike" kern="1200" baseline="0" dirty="0">
                          <a:solidFill>
                            <a:srgbClr val="5652A2"/>
                          </a:solidFill>
                          <a:latin typeface="Tw Cen MT Condensed" panose="020B0606020104020203" pitchFamily="34" charset="0"/>
                          <a:ea typeface="+mn-ea"/>
                          <a:cs typeface="+mn-cs"/>
                        </a:rPr>
                        <a:t> Avance</a:t>
                      </a:r>
                      <a:endParaRPr lang="es-CO" sz="1000" b="1" dirty="0">
                        <a:solidFill>
                          <a:srgbClr val="5652A2"/>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Implementar en 100 % la interoperabilidad de los sistemas de información.</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$ 192.213.213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$ 192.213.213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60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54,53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9292178"/>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Implementar el 100 % sistemas de información misional de la SDHT.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$ 380.915.000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$ 50.470.000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82,11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7938105"/>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Elaborar 1 documento que centralice los componentes de la política de gobierno digital.</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$ 591.114.500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$ 591.114.500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70544"/>
                  </a:ext>
                </a:extLst>
              </a:tr>
              <a:tr h="294838">
                <a:tc gridSpan="2">
                  <a:txBody>
                    <a:bodyPr/>
                    <a:lstStyle/>
                    <a:p>
                      <a:pPr algn="l"/>
                      <a:r>
                        <a:rPr lang="es-CO" sz="1000" b="0" kern="1200" dirty="0">
                          <a:solidFill>
                            <a:schemeClr val="tx1"/>
                          </a:solidFill>
                          <a:latin typeface="Tw Cen MT Condensed" panose="020B0606020104020203" pitchFamily="34" charset="0"/>
                          <a:ea typeface="+mn-ea"/>
                          <a:cs typeface="+mn-cs"/>
                        </a:rPr>
                        <a:t>Implementar 1 Sistema Integrado del sector.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$ 1.280.458.917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$ 1.225.458.917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solidFill>
                        <a:srgbClr val="5652A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0547959"/>
                  </a:ext>
                </a:extLst>
              </a:tr>
              <a:tr h="246415">
                <a:tc gridSpan="2">
                  <a:txBody>
                    <a:bodyPr/>
                    <a:lstStyle/>
                    <a:p>
                      <a:pPr algn="l"/>
                      <a:r>
                        <a:rPr lang="es-MX" sz="1000" b="0" kern="1200" dirty="0">
                          <a:solidFill>
                            <a:schemeClr val="tx1"/>
                          </a:solidFill>
                          <a:latin typeface="Tw Cen MT Condensed" panose="020B0606020104020203" pitchFamily="34" charset="0"/>
                          <a:ea typeface="+mn-ea"/>
                          <a:cs typeface="+mn-cs"/>
                        </a:rPr>
                        <a:t>Obtener el 99 % de índice de disponibilidad de los recursos tecnológicos.</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$ 2.426.160.370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$ 1.966.735.873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652A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bl>
          </a:graphicData>
        </a:graphic>
      </p:graphicFrame>
      <p:pic>
        <p:nvPicPr>
          <p:cNvPr id="14" name="Imagen 13">
            <a:extLst>
              <a:ext uri="{FF2B5EF4-FFF2-40B4-BE49-F238E27FC236}">
                <a16:creationId xmlns:a16="http://schemas.microsoft.com/office/drawing/2014/main" id="{73F6A34B-0290-44B9-9CD3-17A0A39AC07D}"/>
              </a:ext>
            </a:extLst>
          </p:cNvPr>
          <p:cNvPicPr>
            <a:picLocks noChangeAspect="1"/>
          </p:cNvPicPr>
          <p:nvPr/>
        </p:nvPicPr>
        <p:blipFill rotWithShape="1">
          <a:blip r:embed="rId2"/>
          <a:srcRect t="2237"/>
          <a:stretch/>
        </p:blipFill>
        <p:spPr>
          <a:xfrm>
            <a:off x="303026" y="1015747"/>
            <a:ext cx="990461" cy="702897"/>
          </a:xfrm>
          <a:prstGeom prst="rect">
            <a:avLst/>
          </a:prstGeom>
        </p:spPr>
      </p:pic>
      <p:graphicFrame>
        <p:nvGraphicFramePr>
          <p:cNvPr id="16" name="Tabla 2">
            <a:extLst>
              <a:ext uri="{FF2B5EF4-FFF2-40B4-BE49-F238E27FC236}">
                <a16:creationId xmlns:a16="http://schemas.microsoft.com/office/drawing/2014/main" id="{7C47CFC1-94A0-4BDA-9C14-0AD93AC49C05}"/>
              </a:ext>
            </a:extLst>
          </p:cNvPr>
          <p:cNvGraphicFramePr>
            <a:graphicFrameLocks noGrp="1"/>
          </p:cNvGraphicFramePr>
          <p:nvPr>
            <p:extLst>
              <p:ext uri="{D42A27DB-BD31-4B8C-83A1-F6EECF244321}">
                <p14:modId xmlns:p14="http://schemas.microsoft.com/office/powerpoint/2010/main" val="1822988503"/>
              </p:ext>
            </p:extLst>
          </p:nvPr>
        </p:nvGraphicFramePr>
        <p:xfrm>
          <a:off x="303026" y="4239535"/>
          <a:ext cx="6251948" cy="2128375"/>
        </p:xfrm>
        <a:graphic>
          <a:graphicData uri="http://schemas.openxmlformats.org/drawingml/2006/table">
            <a:tbl>
              <a:tblPr firstRow="1" bandRow="1">
                <a:tableStyleId>{5940675A-B579-460E-94D1-54222C63F5DA}</a:tableStyleId>
              </a:tblPr>
              <a:tblGrid>
                <a:gridCol w="959573">
                  <a:extLst>
                    <a:ext uri="{9D8B030D-6E8A-4147-A177-3AD203B41FA5}">
                      <a16:colId xmlns:a16="http://schemas.microsoft.com/office/drawing/2014/main" val="3492288569"/>
                    </a:ext>
                  </a:extLst>
                </a:gridCol>
                <a:gridCol w="1500094">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3">
                  <a:extLst>
                    <a:ext uri="{9D8B030D-6E8A-4147-A177-3AD203B41FA5}">
                      <a16:colId xmlns:a16="http://schemas.microsoft.com/office/drawing/2014/main" val="3051439794"/>
                    </a:ext>
                  </a:extLst>
                </a:gridCol>
                <a:gridCol w="708839">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gridSpan="2">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7823 Generación de mecanismos para facilitar el acceso a una solución de vivienda a hogares vulnerables en Bogotá.</a:t>
                      </a:r>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Subsidios y transferencias para la equidad</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2BA48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Presupuesto</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Ejecutado</a:t>
                      </a:r>
                    </a:p>
                    <a:p>
                      <a:pPr algn="ctr"/>
                      <a:r>
                        <a:rPr lang="es-CO" sz="1000" b="1" i="0" u="none" strike="noStrike" kern="1200" baseline="0" dirty="0">
                          <a:solidFill>
                            <a:srgbClr val="2BA48D"/>
                          </a:solidFill>
                          <a:latin typeface="Tw Cen MT Condensed" panose="020B0606020104020203" pitchFamily="34" charset="0"/>
                          <a:ea typeface="+mn-ea"/>
                          <a:cs typeface="+mn-cs"/>
                        </a:rPr>
                        <a:t>Agosto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Ejecución</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Meta</a:t>
                      </a:r>
                    </a:p>
                    <a:p>
                      <a:pPr algn="ctr"/>
                      <a:r>
                        <a:rPr lang="es-CO" sz="1000" b="1" i="0" u="none" strike="noStrike" kern="1200" baseline="0" dirty="0">
                          <a:solidFill>
                            <a:srgbClr val="2BA48D"/>
                          </a:solidFill>
                          <a:latin typeface="Tw Cen MT Condensed" panose="020B0606020104020203" pitchFamily="34" charset="0"/>
                          <a:ea typeface="+mn-ea"/>
                          <a:cs typeface="+mn-cs"/>
                        </a:rPr>
                        <a:t>Programada</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Avance de la</a:t>
                      </a:r>
                    </a:p>
                    <a:p>
                      <a:pPr algn="ctr"/>
                      <a:r>
                        <a:rPr lang="es-CO" sz="1000" b="1" i="0" u="none" strike="noStrike" kern="1200" baseline="0" dirty="0">
                          <a:solidFill>
                            <a:srgbClr val="2BA48D"/>
                          </a:solidFill>
                          <a:latin typeface="Tw Cen MT Condensed" panose="020B0606020104020203" pitchFamily="34" charset="0"/>
                          <a:ea typeface="+mn-ea"/>
                          <a:cs typeface="+mn-cs"/>
                        </a:rPr>
                        <a:t>meta a agosto</a:t>
                      </a:r>
                    </a:p>
                    <a:p>
                      <a:pPr algn="ctr"/>
                      <a:r>
                        <a:rPr lang="es-CO" sz="1000" b="1" i="0" u="none" strike="noStrike" kern="1200" baseline="0" dirty="0">
                          <a:solidFill>
                            <a:srgbClr val="2BA48D"/>
                          </a:solidFill>
                          <a:latin typeface="Tw Cen MT Condensed" panose="020B0606020104020203" pitchFamily="34" charset="0"/>
                          <a:ea typeface="+mn-ea"/>
                          <a:cs typeface="+mn-cs"/>
                        </a:rPr>
                        <a:t>31 2022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 Avance</a:t>
                      </a:r>
                      <a:endParaRPr lang="es-CO" sz="1000" b="1" dirty="0">
                        <a:solidFill>
                          <a:srgbClr val="2BA48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Beneficiar 15851 hogares  con subsidios para adquisición de vivienda VIS y VIP.</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$ 49.561.324.555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$ 29.934.345.333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60%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5386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2519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47%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1214467"/>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Beneficiar 3700 hogares con subsidios de arrendamiento del programa Mi Ahorro Mi Hogar en el marco de los servicios financieros para adquisición de vivienda.</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$ 4.626.710.445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$ 83.430.000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3319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2356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71%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pic>
        <p:nvPicPr>
          <p:cNvPr id="17" name="Imagen 16">
            <a:extLst>
              <a:ext uri="{FF2B5EF4-FFF2-40B4-BE49-F238E27FC236}">
                <a16:creationId xmlns:a16="http://schemas.microsoft.com/office/drawing/2014/main" id="{FF8C508C-F22B-4967-91CF-AC229DC599A4}"/>
              </a:ext>
            </a:extLst>
          </p:cNvPr>
          <p:cNvPicPr>
            <a:picLocks noChangeAspect="1"/>
          </p:cNvPicPr>
          <p:nvPr/>
        </p:nvPicPr>
        <p:blipFill>
          <a:blip r:embed="rId3"/>
          <a:stretch>
            <a:fillRect/>
          </a:stretch>
        </p:blipFill>
        <p:spPr>
          <a:xfrm>
            <a:off x="303026" y="4239535"/>
            <a:ext cx="965200" cy="700735"/>
          </a:xfrm>
          <a:prstGeom prst="rect">
            <a:avLst/>
          </a:prstGeom>
        </p:spPr>
      </p:pic>
      <p:pic>
        <p:nvPicPr>
          <p:cNvPr id="8" name="Imagen 7">
            <a:extLst>
              <a:ext uri="{FF2B5EF4-FFF2-40B4-BE49-F238E27FC236}">
                <a16:creationId xmlns:a16="http://schemas.microsoft.com/office/drawing/2014/main" id="{D863262A-F581-7042-AAED-037C85931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2222676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D9C365-CB45-45AE-B5A1-D570C0B123E0}"/>
              </a:ext>
            </a:extLst>
          </p:cNvPr>
          <p:cNvSpPr txBox="1"/>
          <p:nvPr/>
        </p:nvSpPr>
        <p:spPr>
          <a:xfrm>
            <a:off x="628650" y="147366"/>
            <a:ext cx="5600700" cy="707886"/>
          </a:xfrm>
          <a:prstGeom prst="rect">
            <a:avLst/>
          </a:prstGeom>
          <a:noFill/>
        </p:spPr>
        <p:txBody>
          <a:bodyPr wrap="square" rtlCol="0">
            <a:spAutoFit/>
          </a:bodyPr>
          <a:lstStyle/>
          <a:p>
            <a:pPr algn="ctr"/>
            <a:r>
              <a:rPr lang="es-CO" sz="2000" dirty="0">
                <a:solidFill>
                  <a:srgbClr val="2BA48D"/>
                </a:solidFill>
                <a:latin typeface="Tw Cen MT Condensed" panose="020B0606020104020203" pitchFamily="34" charset="0"/>
              </a:rPr>
              <a:t>CUMPLIMIENTO DE METAS</a:t>
            </a:r>
          </a:p>
          <a:p>
            <a:pPr algn="ctr"/>
            <a:r>
              <a:rPr lang="es-CO" sz="2000" dirty="0">
                <a:latin typeface="Tw Cen MT Condensed" panose="020B0606020104020203" pitchFamily="34" charset="0"/>
              </a:rPr>
              <a:t>Plan de Acción – Programas y Proyectos en ejecución</a:t>
            </a:r>
          </a:p>
        </p:txBody>
      </p:sp>
      <p:graphicFrame>
        <p:nvGraphicFramePr>
          <p:cNvPr id="16" name="Tabla 2">
            <a:extLst>
              <a:ext uri="{FF2B5EF4-FFF2-40B4-BE49-F238E27FC236}">
                <a16:creationId xmlns:a16="http://schemas.microsoft.com/office/drawing/2014/main" id="{7C47CFC1-94A0-4BDA-9C14-0AD93AC49C05}"/>
              </a:ext>
            </a:extLst>
          </p:cNvPr>
          <p:cNvGraphicFramePr>
            <a:graphicFrameLocks noGrp="1"/>
          </p:cNvGraphicFramePr>
          <p:nvPr>
            <p:extLst>
              <p:ext uri="{D42A27DB-BD31-4B8C-83A1-F6EECF244321}">
                <p14:modId xmlns:p14="http://schemas.microsoft.com/office/powerpoint/2010/main" val="407822401"/>
              </p:ext>
            </p:extLst>
          </p:nvPr>
        </p:nvGraphicFramePr>
        <p:xfrm>
          <a:off x="303026" y="4239535"/>
          <a:ext cx="6251948" cy="2565651"/>
        </p:xfrm>
        <a:graphic>
          <a:graphicData uri="http://schemas.openxmlformats.org/drawingml/2006/table">
            <a:tbl>
              <a:tblPr firstRow="1" bandRow="1">
                <a:tableStyleId>{5940675A-B579-460E-94D1-54222C63F5DA}</a:tableStyleId>
              </a:tblPr>
              <a:tblGrid>
                <a:gridCol w="959573">
                  <a:extLst>
                    <a:ext uri="{9D8B030D-6E8A-4147-A177-3AD203B41FA5}">
                      <a16:colId xmlns:a16="http://schemas.microsoft.com/office/drawing/2014/main" val="3492288569"/>
                    </a:ext>
                  </a:extLst>
                </a:gridCol>
                <a:gridCol w="1500094">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6">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3">
                  <a:extLst>
                    <a:ext uri="{9D8B030D-6E8A-4147-A177-3AD203B41FA5}">
                      <a16:colId xmlns:a16="http://schemas.microsoft.com/office/drawing/2014/main" val="3051439794"/>
                    </a:ext>
                  </a:extLst>
                </a:gridCol>
                <a:gridCol w="708839">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gridSpan="2">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7836 Actualización estrategia de comunicaciones hábitat 2020-2024 Bogotá.</a:t>
                      </a:r>
                    </a:p>
                    <a:p>
                      <a:pPr marL="0" algn="ctr" defTabSz="685800" rtl="0" eaLnBrk="1" latinLnBrk="0" hangingPunct="1"/>
                      <a:endParaRPr lang="es-CO"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Creación y vida cotidiana: apropiación ciudadana del arte, la cultura y el patrimonio, para la democracia cultural</a:t>
                      </a:r>
                      <a:endParaRPr lang="es-CO" sz="1200" b="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2BA48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Presupuesto</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Ejecutado</a:t>
                      </a:r>
                    </a:p>
                    <a:p>
                      <a:pPr algn="ctr"/>
                      <a:r>
                        <a:rPr lang="es-CO" sz="1000" b="1" i="0" u="none" strike="noStrike" kern="1200" baseline="0" dirty="0">
                          <a:solidFill>
                            <a:srgbClr val="2BA48D"/>
                          </a:solidFill>
                          <a:latin typeface="Tw Cen MT Condensed" panose="020B0606020104020203" pitchFamily="34" charset="0"/>
                          <a:ea typeface="+mn-ea"/>
                          <a:cs typeface="+mn-cs"/>
                        </a:rPr>
                        <a:t>Agosto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Ejecución</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Meta</a:t>
                      </a:r>
                    </a:p>
                    <a:p>
                      <a:pPr algn="ctr"/>
                      <a:r>
                        <a:rPr lang="es-CO" sz="1000" b="1" i="0" u="none" strike="noStrike" kern="1200" baseline="0" dirty="0">
                          <a:solidFill>
                            <a:srgbClr val="2BA48D"/>
                          </a:solidFill>
                          <a:latin typeface="Tw Cen MT Condensed" panose="020B0606020104020203" pitchFamily="34" charset="0"/>
                          <a:ea typeface="+mn-ea"/>
                          <a:cs typeface="+mn-cs"/>
                        </a:rPr>
                        <a:t>Programada</a:t>
                      </a:r>
                    </a:p>
                    <a:p>
                      <a:pPr algn="ctr"/>
                      <a:r>
                        <a:rPr lang="es-CO" sz="1000" b="1" i="0" u="none" strike="noStrike" kern="1200" baseline="0" dirty="0">
                          <a:solidFill>
                            <a:srgbClr val="2BA48D"/>
                          </a:solidFill>
                          <a:latin typeface="Tw Cen MT Condensed" panose="020B0606020104020203" pitchFamily="34" charset="0"/>
                          <a:ea typeface="+mn-ea"/>
                          <a:cs typeface="+mn-cs"/>
                        </a:rPr>
                        <a:t>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Avance de la</a:t>
                      </a:r>
                    </a:p>
                    <a:p>
                      <a:pPr algn="ctr"/>
                      <a:r>
                        <a:rPr lang="es-CO" sz="1000" b="1" i="0" u="none" strike="noStrike" kern="1200" baseline="0" dirty="0">
                          <a:solidFill>
                            <a:srgbClr val="2BA48D"/>
                          </a:solidFill>
                          <a:latin typeface="Tw Cen MT Condensed" panose="020B0606020104020203" pitchFamily="34" charset="0"/>
                          <a:ea typeface="+mn-ea"/>
                          <a:cs typeface="+mn-cs"/>
                        </a:rPr>
                        <a:t>meta a agosto</a:t>
                      </a:r>
                    </a:p>
                    <a:p>
                      <a:pPr algn="ctr"/>
                      <a:r>
                        <a:rPr lang="es-CO" sz="1000" b="1" i="0" u="none" strike="noStrike" kern="1200" baseline="0" dirty="0">
                          <a:solidFill>
                            <a:srgbClr val="2BA48D"/>
                          </a:solidFill>
                          <a:latin typeface="Tw Cen MT Condensed" panose="020B0606020104020203" pitchFamily="34" charset="0"/>
                          <a:ea typeface="+mn-ea"/>
                          <a:cs typeface="+mn-cs"/>
                        </a:rPr>
                        <a:t>31 2022</a:t>
                      </a:r>
                      <a:endParaRPr lang="es-CO" sz="1000" b="1" dirty="0">
                        <a:solidFill>
                          <a:srgbClr val="2BA48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2BA48D"/>
                          </a:solidFill>
                          <a:latin typeface="Tw Cen MT Condensed" panose="020B0606020104020203" pitchFamily="34" charset="0"/>
                          <a:ea typeface="+mn-ea"/>
                          <a:cs typeface="+mn-cs"/>
                        </a:rPr>
                        <a:t>%</a:t>
                      </a:r>
                    </a:p>
                    <a:p>
                      <a:pPr algn="ctr"/>
                      <a:r>
                        <a:rPr lang="es-CO" sz="1000" b="1" i="0" u="none" strike="noStrike" kern="1200" baseline="0" dirty="0">
                          <a:solidFill>
                            <a:srgbClr val="2BA48D"/>
                          </a:solidFill>
                          <a:latin typeface="Tw Cen MT Condensed" panose="020B0606020104020203" pitchFamily="34" charset="0"/>
                          <a:ea typeface="+mn-ea"/>
                          <a:cs typeface="+mn-cs"/>
                        </a:rPr>
                        <a:t> Avance</a:t>
                      </a:r>
                      <a:endParaRPr lang="es-CO" sz="1000" b="1" dirty="0">
                        <a:solidFill>
                          <a:srgbClr val="2BA48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Realizar 1000 piezas informativas sobre la gestión de la SDHT para el público externo.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$ 667.420.760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$ 582.195.834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1214467"/>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Producir 72 campañas para redes sociales de la SDHT. </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$ 689.491.000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$ 533.216.760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77%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340080"/>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Difundir 72 campañas en los canales internos de la SDHT.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$ 303.045.240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300.476.221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270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7950259"/>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Implementar 1 estrategia de difusión de participación e innovación social de la SDHT.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$ 183.570.000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151.570.000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BA48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639150"/>
                  </a:ext>
                </a:extLst>
              </a:tr>
            </a:tbl>
          </a:graphicData>
        </a:graphic>
      </p:graphicFrame>
      <p:graphicFrame>
        <p:nvGraphicFramePr>
          <p:cNvPr id="18" name="Tabla 2">
            <a:extLst>
              <a:ext uri="{FF2B5EF4-FFF2-40B4-BE49-F238E27FC236}">
                <a16:creationId xmlns:a16="http://schemas.microsoft.com/office/drawing/2014/main" id="{FBD478DB-DEB5-4AD8-8726-8EB61DB8487C}"/>
              </a:ext>
            </a:extLst>
          </p:cNvPr>
          <p:cNvGraphicFramePr>
            <a:graphicFrameLocks noGrp="1"/>
          </p:cNvGraphicFramePr>
          <p:nvPr>
            <p:extLst>
              <p:ext uri="{D42A27DB-BD31-4B8C-83A1-F6EECF244321}">
                <p14:modId xmlns:p14="http://schemas.microsoft.com/office/powerpoint/2010/main" val="3008074079"/>
              </p:ext>
            </p:extLst>
          </p:nvPr>
        </p:nvGraphicFramePr>
        <p:xfrm>
          <a:off x="303031" y="1097837"/>
          <a:ext cx="6251943" cy="2128375"/>
        </p:xfrm>
        <a:graphic>
          <a:graphicData uri="http://schemas.openxmlformats.org/drawingml/2006/table">
            <a:tbl>
              <a:tblPr firstRow="1" bandRow="1">
                <a:tableStyleId>{5940675A-B579-460E-94D1-54222C63F5DA}</a:tableStyleId>
              </a:tblPr>
              <a:tblGrid>
                <a:gridCol w="959572">
                  <a:extLst>
                    <a:ext uri="{9D8B030D-6E8A-4147-A177-3AD203B41FA5}">
                      <a16:colId xmlns:a16="http://schemas.microsoft.com/office/drawing/2014/main" val="3492288569"/>
                    </a:ext>
                  </a:extLst>
                </a:gridCol>
                <a:gridCol w="1500093">
                  <a:extLst>
                    <a:ext uri="{9D8B030D-6E8A-4147-A177-3AD203B41FA5}">
                      <a16:colId xmlns:a16="http://schemas.microsoft.com/office/drawing/2014/main" val="2852811409"/>
                    </a:ext>
                  </a:extLst>
                </a:gridCol>
                <a:gridCol w="827231">
                  <a:extLst>
                    <a:ext uri="{9D8B030D-6E8A-4147-A177-3AD203B41FA5}">
                      <a16:colId xmlns:a16="http://schemas.microsoft.com/office/drawing/2014/main" val="1802174706"/>
                    </a:ext>
                  </a:extLst>
                </a:gridCol>
                <a:gridCol w="792865">
                  <a:extLst>
                    <a:ext uri="{9D8B030D-6E8A-4147-A177-3AD203B41FA5}">
                      <a16:colId xmlns:a16="http://schemas.microsoft.com/office/drawing/2014/main" val="3150601258"/>
                    </a:ext>
                  </a:extLst>
                </a:gridCol>
                <a:gridCol w="421354">
                  <a:extLst>
                    <a:ext uri="{9D8B030D-6E8A-4147-A177-3AD203B41FA5}">
                      <a16:colId xmlns:a16="http://schemas.microsoft.com/office/drawing/2014/main" val="2280276219"/>
                    </a:ext>
                  </a:extLst>
                </a:gridCol>
                <a:gridCol w="687572">
                  <a:extLst>
                    <a:ext uri="{9D8B030D-6E8A-4147-A177-3AD203B41FA5}">
                      <a16:colId xmlns:a16="http://schemas.microsoft.com/office/drawing/2014/main" val="3051439794"/>
                    </a:ext>
                  </a:extLst>
                </a:gridCol>
                <a:gridCol w="708838">
                  <a:extLst>
                    <a:ext uri="{9D8B030D-6E8A-4147-A177-3AD203B41FA5}">
                      <a16:colId xmlns:a16="http://schemas.microsoft.com/office/drawing/2014/main" val="1112778448"/>
                    </a:ext>
                  </a:extLst>
                </a:gridCol>
                <a:gridCol w="354418">
                  <a:extLst>
                    <a:ext uri="{9D8B030D-6E8A-4147-A177-3AD203B41FA5}">
                      <a16:colId xmlns:a16="http://schemas.microsoft.com/office/drawing/2014/main" val="2043316158"/>
                    </a:ext>
                  </a:extLst>
                </a:gridCol>
              </a:tblGrid>
              <a:tr h="544317">
                <a:tc>
                  <a:txBody>
                    <a:bodyPr/>
                    <a:lstStyle/>
                    <a:p>
                      <a:pPr marL="0" algn="ctr" defTabSz="685800" rtl="0" eaLnBrk="1" latinLnBrk="0" hangingPunct="1"/>
                      <a:endParaRPr lang="es-CO" sz="1000" b="1"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gridSpan="2">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Proyecto</a:t>
                      </a: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7825 Diseño e implementación de alternativas financieras para la gestión del hábitat en Bogotá.</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endParaRPr lang="es-CO" sz="1200" dirty="0"/>
                    </a:p>
                  </a:txBody>
                  <a:tcPr/>
                </a:tc>
                <a:tc gridSpan="5">
                  <a:txBody>
                    <a:bodyPr/>
                    <a:lstStyle/>
                    <a:p>
                      <a:pPr marL="0" algn="ctr" defTabSz="685800" rtl="0" eaLnBrk="1" latinLnBrk="0" hangingPunct="1"/>
                      <a:r>
                        <a:rPr lang="es-CO" sz="1000" b="1" kern="1200" dirty="0">
                          <a:solidFill>
                            <a:srgbClr val="A6603D"/>
                          </a:solidFill>
                          <a:latin typeface="Tw Cen MT Condensed" panose="020B0606020104020203" pitchFamily="34" charset="0"/>
                          <a:ea typeface="+mn-ea"/>
                          <a:cs typeface="+mn-cs"/>
                        </a:rPr>
                        <a:t>Programa</a:t>
                      </a:r>
                    </a:p>
                    <a:p>
                      <a:pPr marL="0" algn="ctr" defTabSz="685800" rtl="0" eaLnBrk="1" latinLnBrk="0" hangingPunct="1"/>
                      <a:endParaRPr lang="es-MX" sz="1000" b="0" kern="1200" dirty="0">
                        <a:solidFill>
                          <a:schemeClr val="tx1"/>
                        </a:solidFill>
                        <a:latin typeface="Tw Cen MT Condensed" panose="020B0606020104020203" pitchFamily="34" charset="0"/>
                        <a:ea typeface="+mn-ea"/>
                        <a:cs typeface="+mn-cs"/>
                      </a:endParaRPr>
                    </a:p>
                    <a:p>
                      <a:pPr marL="0" algn="ctr" defTabSz="685800" rtl="0" eaLnBrk="1" latinLnBrk="0" hangingPunct="1"/>
                      <a:r>
                        <a:rPr lang="es-MX" sz="1000" b="0" kern="1200" dirty="0">
                          <a:solidFill>
                            <a:schemeClr val="tx1"/>
                          </a:solidFill>
                          <a:latin typeface="Tw Cen MT Condensed" panose="020B0606020104020203" pitchFamily="34" charset="0"/>
                          <a:ea typeface="+mn-ea"/>
                          <a:cs typeface="+mn-cs"/>
                        </a:rPr>
                        <a:t>Vivienda y entornos dignos en el territorio urbano y rural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solidFill>
                      <a:srgbClr val="F5C0A5"/>
                    </a:solidFill>
                  </a:tcPr>
                </a:tc>
                <a:tc hMerge="1">
                  <a:txBody>
                    <a:bodyPr/>
                    <a:lstStyle/>
                    <a:p>
                      <a:pPr marL="0" algn="ctr" defTabSz="685800" rtl="0" eaLnBrk="1" latinLnBrk="0" hangingPunct="1"/>
                      <a:r>
                        <a:rPr lang="es-CO" sz="1000" b="1" kern="1200" dirty="0">
                          <a:solidFill>
                            <a:srgbClr val="2BA48D"/>
                          </a:solidFill>
                          <a:latin typeface="Tw Cen MT Condensed" panose="020B0606020104020203" pitchFamily="34" charset="0"/>
                          <a:ea typeface="+mn-ea"/>
                          <a:cs typeface="+mn-cs"/>
                        </a:rPr>
                        <a:t>Programa</a:t>
                      </a:r>
                    </a:p>
                    <a:p>
                      <a:pPr marL="0" algn="ctr" defTabSz="685800" rtl="0" eaLnBrk="1" latinLnBrk="0" hangingPunct="1"/>
                      <a:r>
                        <a:rPr lang="es-MX" sz="1000" b="1" kern="1200" dirty="0">
                          <a:solidFill>
                            <a:schemeClr val="tx1"/>
                          </a:solidFill>
                          <a:latin typeface="Tw Cen MT Condensed" panose="020B0606020104020203" pitchFamily="34" charset="0"/>
                          <a:ea typeface="+mn-ea"/>
                          <a:cs typeface="+mn-cs"/>
                        </a:rPr>
                        <a:t>Vivienda y entornos dignos en el territorio urbano y rural</a:t>
                      </a:r>
                      <a:endParaRPr lang="es-CO" sz="1000" b="1" kern="1200" dirty="0">
                        <a:solidFill>
                          <a:schemeClr val="tx1"/>
                        </a:solidFill>
                        <a:latin typeface="Tw Cen MT Condensed" panose="020B0606020104020203" pitchFamily="34" charset="0"/>
                        <a:ea typeface="+mn-ea"/>
                        <a:cs typeface="+mn-cs"/>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BA48D"/>
                      </a:solidFill>
                      <a:prstDash val="solid"/>
                      <a:round/>
                      <a:headEnd type="none" w="med" len="med"/>
                      <a:tailEnd type="none" w="med" len="med"/>
                    </a:lnB>
                    <a:lnTlToBr w="12700" cmpd="sng">
                      <a:noFill/>
                      <a:prstDash val="solid"/>
                    </a:lnTlToBr>
                    <a:lnBlToTr w="12700" cmpd="sng">
                      <a:noFill/>
                      <a:prstDash val="solid"/>
                    </a:lnBlToTr>
                    <a:solidFill>
                      <a:srgbClr val="B8E2DC"/>
                    </a:solidFill>
                  </a:tcPr>
                </a:tc>
                <a:tc hMerge="1">
                  <a:txBody>
                    <a:bodyPr/>
                    <a:lstStyle/>
                    <a:p>
                      <a:endParaRPr lang="es-CO" sz="1200" dirty="0"/>
                    </a:p>
                  </a:txBody>
                  <a:tcPr/>
                </a:tc>
                <a:tc hMerge="1">
                  <a:txBody>
                    <a:bodyPr/>
                    <a:lstStyle/>
                    <a:p>
                      <a:endParaRPr lang="es-CO" sz="1200" dirty="0"/>
                    </a:p>
                  </a:txBody>
                  <a:tcPr/>
                </a:tc>
                <a:tc hMerge="1">
                  <a:txBody>
                    <a:bodyPr/>
                    <a:lstStyle/>
                    <a:p>
                      <a:endParaRPr lang="es-CO" sz="1200" dirty="0"/>
                    </a:p>
                  </a:txBody>
                  <a:tcPr/>
                </a:tc>
                <a:extLst>
                  <a:ext uri="{0D108BD9-81ED-4DB2-BD59-A6C34878D82A}">
                    <a16:rowId xmlns:a16="http://schemas.microsoft.com/office/drawing/2014/main" val="3185023538"/>
                  </a:ext>
                </a:extLst>
              </a:tr>
              <a:tr h="482455">
                <a:tc gridSpan="2">
                  <a:txBody>
                    <a:bodyPr/>
                    <a:lstStyle/>
                    <a:p>
                      <a:pPr algn="ctr"/>
                      <a:r>
                        <a:rPr lang="es-CO" sz="1000" b="1" dirty="0">
                          <a:solidFill>
                            <a:srgbClr val="A6603D"/>
                          </a:solidFill>
                          <a:latin typeface="Tw Cen MT Condensed" panose="020B0606020104020203" pitchFamily="34" charset="0"/>
                        </a:rPr>
                        <a:t>Meta</a:t>
                      </a:r>
                    </a:p>
                  </a:txBody>
                  <a:tcPr marL="0" marR="0" marT="0" marB="0" anchor="ctr">
                    <a:lnL w="12700" cap="flat" cmpd="sng" algn="ctr">
                      <a:noFill/>
                      <a:prstDash val="solid"/>
                      <a:round/>
                      <a:headEnd type="none" w="med" len="med"/>
                      <a:tailEnd type="none" w="med" len="med"/>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Presupuesto</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Ejecutado</a:t>
                      </a:r>
                    </a:p>
                    <a:p>
                      <a:pPr algn="ctr"/>
                      <a:r>
                        <a:rPr lang="es-CO" sz="1000" b="1" i="0" u="none" strike="noStrike" kern="1200" baseline="0" dirty="0">
                          <a:solidFill>
                            <a:srgbClr val="A6603D"/>
                          </a:solidFill>
                          <a:latin typeface="Tw Cen MT Condensed" panose="020B0606020104020203" pitchFamily="34" charset="0"/>
                          <a:ea typeface="+mn-ea"/>
                          <a:cs typeface="+mn-cs"/>
                        </a:rPr>
                        <a:t>Agosto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Ejecución</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Meta</a:t>
                      </a:r>
                    </a:p>
                    <a:p>
                      <a:pPr algn="ctr"/>
                      <a:r>
                        <a:rPr lang="es-CO" sz="1000" b="1" i="0" u="none" strike="noStrike" kern="1200" baseline="0" dirty="0">
                          <a:solidFill>
                            <a:srgbClr val="A6603D"/>
                          </a:solidFill>
                          <a:latin typeface="Tw Cen MT Condensed" panose="020B0606020104020203" pitchFamily="34" charset="0"/>
                          <a:ea typeface="+mn-ea"/>
                          <a:cs typeface="+mn-cs"/>
                        </a:rPr>
                        <a:t>Programada</a:t>
                      </a:r>
                    </a:p>
                    <a:p>
                      <a:pPr algn="ctr"/>
                      <a:r>
                        <a:rPr lang="es-CO" sz="1000" b="1" i="0" u="none" strike="noStrike" kern="1200" baseline="0" dirty="0">
                          <a:solidFill>
                            <a:srgbClr val="A6603D"/>
                          </a:solidFill>
                          <a:latin typeface="Tw Cen MT Condensed" panose="020B0606020104020203" pitchFamily="34" charset="0"/>
                          <a:ea typeface="+mn-ea"/>
                          <a:cs typeface="+mn-cs"/>
                        </a:rPr>
                        <a:t>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Avance de la</a:t>
                      </a:r>
                    </a:p>
                    <a:p>
                      <a:pPr algn="ctr"/>
                      <a:r>
                        <a:rPr lang="es-CO" sz="1000" b="1" i="0" u="none" strike="noStrike" kern="1200" baseline="0" dirty="0">
                          <a:solidFill>
                            <a:srgbClr val="A6603D"/>
                          </a:solidFill>
                          <a:latin typeface="Tw Cen MT Condensed" panose="020B0606020104020203" pitchFamily="34" charset="0"/>
                          <a:ea typeface="+mn-ea"/>
                          <a:cs typeface="+mn-cs"/>
                        </a:rPr>
                        <a:t>meta a Agosto</a:t>
                      </a:r>
                    </a:p>
                    <a:p>
                      <a:pPr algn="ctr"/>
                      <a:r>
                        <a:rPr lang="es-CO" sz="1000" b="1" i="0" u="none" strike="noStrike" kern="1200" baseline="0" dirty="0">
                          <a:solidFill>
                            <a:srgbClr val="A6603D"/>
                          </a:solidFill>
                          <a:latin typeface="Tw Cen MT Condensed" panose="020B0606020104020203" pitchFamily="34" charset="0"/>
                          <a:ea typeface="+mn-ea"/>
                          <a:cs typeface="+mn-cs"/>
                        </a:rPr>
                        <a:t>31 2022</a:t>
                      </a:r>
                      <a:endParaRPr lang="es-CO" sz="1000" b="1" dirty="0">
                        <a:solidFill>
                          <a:srgbClr val="A6603D"/>
                        </a:solidFill>
                        <a:latin typeface="Tw Cen MT Condensed" panose="020B0606020104020203" pitchFamily="34" charset="0"/>
                      </a:endParaRPr>
                    </a:p>
                  </a:txBody>
                  <a:tcPr marL="0" marR="0" marT="0" marB="0" anchor="ctr">
                    <a:lnL w="12700" cmpd="sng">
                      <a:noFill/>
                    </a:lnL>
                    <a:lnR w="12700" cmpd="sng">
                      <a:noFill/>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00" b="1" i="0" u="none" strike="noStrike" kern="1200" baseline="0" dirty="0">
                          <a:solidFill>
                            <a:srgbClr val="A6603D"/>
                          </a:solidFill>
                          <a:latin typeface="Tw Cen MT Condensed" panose="020B0606020104020203" pitchFamily="34" charset="0"/>
                          <a:ea typeface="+mn-ea"/>
                          <a:cs typeface="+mn-cs"/>
                        </a:rPr>
                        <a:t>%</a:t>
                      </a:r>
                    </a:p>
                    <a:p>
                      <a:pPr algn="ctr"/>
                      <a:r>
                        <a:rPr lang="es-CO" sz="1000" b="1" i="0" u="none" strike="noStrike" kern="1200" baseline="0" dirty="0">
                          <a:solidFill>
                            <a:srgbClr val="A6603D"/>
                          </a:solidFill>
                          <a:latin typeface="Tw Cen MT Condensed" panose="020B0606020104020203" pitchFamily="34" charset="0"/>
                          <a:ea typeface="+mn-ea"/>
                          <a:cs typeface="+mn-cs"/>
                        </a:rPr>
                        <a:t> Avance</a:t>
                      </a:r>
                      <a:endParaRPr lang="es-CO" sz="1000" b="1" dirty="0">
                        <a:solidFill>
                          <a:srgbClr val="A6603D"/>
                        </a:solidFill>
                        <a:latin typeface="Tw Cen MT Condensed" panose="020B0606020104020203"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722851"/>
                  </a:ext>
                </a:extLst>
              </a:tr>
              <a:tr h="294838">
                <a:tc gridSpan="2">
                  <a:txBody>
                    <a:bodyPr/>
                    <a:lstStyle/>
                    <a:p>
                      <a:pPr algn="l"/>
                      <a:r>
                        <a:rPr lang="es-MX" sz="1000" b="0" kern="1200" dirty="0">
                          <a:solidFill>
                            <a:schemeClr val="tx1"/>
                          </a:solidFill>
                          <a:latin typeface="Tw Cen MT Condensed" panose="020B0606020104020203" pitchFamily="34" charset="0"/>
                          <a:ea typeface="+mn-ea"/>
                          <a:cs typeface="+mn-cs"/>
                        </a:rPr>
                        <a:t>Elaborar 4 documentos que contemplen diversas propuestas para la inclusión e implementación de nuevas fuentes de financiación para la gestión del hábitat.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$ 2.458.705.670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$ 1.879.555.670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0,21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309568"/>
                  </a:ext>
                </a:extLst>
              </a:tr>
              <a:tr h="0">
                <a:tc gridSpan="2">
                  <a:txBody>
                    <a:bodyPr/>
                    <a:lstStyle/>
                    <a:p>
                      <a:pPr algn="l"/>
                      <a:r>
                        <a:rPr lang="es-MX" sz="1000" b="0" kern="1200" dirty="0">
                          <a:solidFill>
                            <a:schemeClr val="tx1"/>
                          </a:solidFill>
                          <a:latin typeface="Tw Cen MT Condensed" panose="020B0606020104020203" pitchFamily="34" charset="0"/>
                          <a:ea typeface="+mn-ea"/>
                          <a:cs typeface="+mn-cs"/>
                        </a:rPr>
                        <a:t>Promover 100 % de la implementación de las fuentes de financiación para el hábitat.</a:t>
                      </a:r>
                      <a:endParaRPr lang="es-CO" sz="1000" b="0" kern="1200" dirty="0">
                        <a:solidFill>
                          <a:schemeClr val="tx1"/>
                        </a:solidFill>
                        <a:latin typeface="Tw Cen MT Condensed" panose="020B0606020104020203"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fontAlgn="ctr"/>
                      <a:r>
                        <a:rPr lang="es-ES" sz="1100" b="0" i="0" u="none" strike="noStrike" dirty="0">
                          <a:solidFill>
                            <a:srgbClr val="000000"/>
                          </a:solidFill>
                          <a:effectLst/>
                          <a:latin typeface="Tw Cen MT Condensed" panose="020B0606020104020203" pitchFamily="34" charset="0"/>
                        </a:rPr>
                        <a:t> $ 1.743.632.330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 $ 1.538.304.582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0" i="0" u="none" strike="noStrike" dirty="0">
                          <a:solidFill>
                            <a:srgbClr val="000000"/>
                          </a:solidFill>
                          <a:effectLst/>
                          <a:latin typeface="Tw Cen MT Condensed" panose="020B0606020104020203"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603D"/>
                      </a:solidFill>
                      <a:prstDash val="solid"/>
                      <a:round/>
                      <a:headEnd type="none" w="med" len="med"/>
                      <a:tailEnd type="none" w="med" len="med"/>
                    </a:lnT>
                    <a:lnB w="12700" cap="flat" cmpd="sng" algn="ctr">
                      <a:solidFill>
                        <a:srgbClr val="A6603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7651026"/>
                  </a:ext>
                </a:extLst>
              </a:tr>
            </a:tbl>
          </a:graphicData>
        </a:graphic>
      </p:graphicFrame>
      <p:pic>
        <p:nvPicPr>
          <p:cNvPr id="20" name="Imagen 19">
            <a:extLst>
              <a:ext uri="{FF2B5EF4-FFF2-40B4-BE49-F238E27FC236}">
                <a16:creationId xmlns:a16="http://schemas.microsoft.com/office/drawing/2014/main" id="{1745013D-B6BE-414F-AA27-8373013AD7B4}"/>
              </a:ext>
            </a:extLst>
          </p:cNvPr>
          <p:cNvPicPr>
            <a:picLocks noChangeAspect="1"/>
          </p:cNvPicPr>
          <p:nvPr/>
        </p:nvPicPr>
        <p:blipFill>
          <a:blip r:embed="rId2"/>
          <a:stretch>
            <a:fillRect/>
          </a:stretch>
        </p:blipFill>
        <p:spPr>
          <a:xfrm>
            <a:off x="297368" y="1097837"/>
            <a:ext cx="970858" cy="705149"/>
          </a:xfrm>
          <a:prstGeom prst="rect">
            <a:avLst/>
          </a:prstGeom>
        </p:spPr>
      </p:pic>
      <p:pic>
        <p:nvPicPr>
          <p:cNvPr id="3" name="Imagen 2">
            <a:extLst>
              <a:ext uri="{FF2B5EF4-FFF2-40B4-BE49-F238E27FC236}">
                <a16:creationId xmlns:a16="http://schemas.microsoft.com/office/drawing/2014/main" id="{CD6B66CE-A43F-48B0-A143-FD9191871398}"/>
              </a:ext>
            </a:extLst>
          </p:cNvPr>
          <p:cNvPicPr>
            <a:picLocks noChangeAspect="1"/>
          </p:cNvPicPr>
          <p:nvPr/>
        </p:nvPicPr>
        <p:blipFill>
          <a:blip r:embed="rId3"/>
          <a:stretch>
            <a:fillRect/>
          </a:stretch>
        </p:blipFill>
        <p:spPr>
          <a:xfrm>
            <a:off x="297368" y="4239535"/>
            <a:ext cx="970858" cy="707525"/>
          </a:xfrm>
          <a:prstGeom prst="rect">
            <a:avLst/>
          </a:prstGeom>
        </p:spPr>
      </p:pic>
      <p:pic>
        <p:nvPicPr>
          <p:cNvPr id="8" name="Imagen 7">
            <a:extLst>
              <a:ext uri="{FF2B5EF4-FFF2-40B4-BE49-F238E27FC236}">
                <a16:creationId xmlns:a16="http://schemas.microsoft.com/office/drawing/2014/main" id="{1AC5ACFD-0A49-004B-8619-7F0DA4D86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1554474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D0525C-72D5-4120-BEA8-784163C18D58}"/>
              </a:ext>
            </a:extLst>
          </p:cNvPr>
          <p:cNvSpPr txBox="1"/>
          <p:nvPr/>
        </p:nvSpPr>
        <p:spPr>
          <a:xfrm>
            <a:off x="2252940" y="170873"/>
            <a:ext cx="2425146" cy="830997"/>
          </a:xfrm>
          <a:prstGeom prst="rect">
            <a:avLst/>
          </a:prstGeom>
          <a:noFill/>
        </p:spPr>
        <p:txBody>
          <a:bodyPr wrap="square" rtlCol="0">
            <a:spAutoFit/>
          </a:bodyPr>
          <a:lstStyle/>
          <a:p>
            <a:pPr algn="ctr"/>
            <a:r>
              <a:rPr lang="es-CO" sz="2800" b="1" dirty="0">
                <a:latin typeface="Tw Cen MT Condensed" panose="020B0606020104020203" pitchFamily="34" charset="0"/>
              </a:rPr>
              <a:t>GESTIÓN 2022</a:t>
            </a:r>
          </a:p>
          <a:p>
            <a:pPr algn="ctr"/>
            <a:r>
              <a:rPr lang="es-CO" sz="2000" b="1" u="sng" dirty="0">
                <a:latin typeface="Tw Cen MT Condensed" panose="020B0606020104020203" pitchFamily="34" charset="0"/>
              </a:rPr>
              <a:t>Corte: 31 de julio 2022</a:t>
            </a:r>
          </a:p>
        </p:txBody>
      </p:sp>
      <p:sp>
        <p:nvSpPr>
          <p:cNvPr id="12" name="CuadroTexto 11">
            <a:extLst>
              <a:ext uri="{FF2B5EF4-FFF2-40B4-BE49-F238E27FC236}">
                <a16:creationId xmlns:a16="http://schemas.microsoft.com/office/drawing/2014/main" id="{C5AA0A60-5FB0-46F5-9549-3F5761F3CD78}"/>
              </a:ext>
            </a:extLst>
          </p:cNvPr>
          <p:cNvSpPr txBox="1"/>
          <p:nvPr/>
        </p:nvSpPr>
        <p:spPr>
          <a:xfrm>
            <a:off x="1712843" y="971127"/>
            <a:ext cx="3432312" cy="369332"/>
          </a:xfrm>
          <a:prstGeom prst="rect">
            <a:avLst/>
          </a:prstGeom>
          <a:noFill/>
        </p:spPr>
        <p:txBody>
          <a:bodyPr wrap="square">
            <a:spAutoFit/>
          </a:bodyPr>
          <a:lstStyle/>
          <a:p>
            <a:pPr algn="ctr"/>
            <a:r>
              <a:rPr lang="es-CO" b="1">
                <a:solidFill>
                  <a:srgbClr val="000000"/>
                </a:solidFill>
                <a:effectLst/>
                <a:latin typeface="Tw Cen MT Condensed" panose="020B0606020104020203" pitchFamily="34" charset="0"/>
              </a:rPr>
              <a:t>OBJETIVOS ESTRATÉGICOS</a:t>
            </a:r>
            <a:endParaRPr lang="es-CO">
              <a:latin typeface="Tw Cen MT Condensed" panose="020B0606020104020203" pitchFamily="34" charset="0"/>
            </a:endParaRPr>
          </a:p>
        </p:txBody>
      </p:sp>
      <p:sp>
        <p:nvSpPr>
          <p:cNvPr id="30" name="CuadroTexto 29">
            <a:extLst>
              <a:ext uri="{FF2B5EF4-FFF2-40B4-BE49-F238E27FC236}">
                <a16:creationId xmlns:a16="http://schemas.microsoft.com/office/drawing/2014/main" id="{3C56A029-037B-4634-BB87-F88B88D38DB0}"/>
              </a:ext>
            </a:extLst>
          </p:cNvPr>
          <p:cNvSpPr txBox="1"/>
          <p:nvPr/>
        </p:nvSpPr>
        <p:spPr>
          <a:xfrm>
            <a:off x="377162" y="1419513"/>
            <a:ext cx="2844000" cy="1368000"/>
          </a:xfrm>
          <a:prstGeom prst="rect">
            <a:avLst/>
          </a:prstGeom>
          <a:solidFill>
            <a:srgbClr val="299E89">
              <a:alpha val="14000"/>
            </a:srgbClr>
          </a:solidFill>
          <a:ln w="57150">
            <a:solidFill>
              <a:srgbClr val="009E9A"/>
            </a:solidFill>
          </a:ln>
        </p:spPr>
        <p:txBody>
          <a:bodyPr wrap="square">
            <a:spAutoFit/>
          </a:bodyPr>
          <a:lstStyle/>
          <a:p>
            <a:pPr algn="just"/>
            <a:r>
              <a:rPr lang="es-MX" sz="1600" b="1" i="0">
                <a:solidFill>
                  <a:srgbClr val="000000"/>
                </a:solidFill>
                <a:effectLst/>
                <a:latin typeface="Tw Cen MT Condensed" panose="020B0606020104020203" pitchFamily="34" charset="0"/>
              </a:rPr>
              <a:t>OE1. Avanzar en el acceso a servicios de ciudad mediante procesos de intervención para mejorar las condiciones del territorio urbano y rural en el cuatrienio. </a:t>
            </a:r>
            <a:endParaRPr lang="es-CO" sz="1600" b="1">
              <a:latin typeface="Tw Cen MT Condensed" panose="020B0606020104020203" pitchFamily="34" charset="0"/>
            </a:endParaRPr>
          </a:p>
        </p:txBody>
      </p:sp>
      <p:sp>
        <p:nvSpPr>
          <p:cNvPr id="14" name="Elipse 13">
            <a:extLst>
              <a:ext uri="{FF2B5EF4-FFF2-40B4-BE49-F238E27FC236}">
                <a16:creationId xmlns:a16="http://schemas.microsoft.com/office/drawing/2014/main" id="{535BEB4B-4A3D-4E20-B078-21482ECCEB8B}"/>
              </a:ext>
            </a:extLst>
          </p:cNvPr>
          <p:cNvSpPr/>
          <p:nvPr/>
        </p:nvSpPr>
        <p:spPr>
          <a:xfrm>
            <a:off x="2506749" y="2489839"/>
            <a:ext cx="900000" cy="900000"/>
          </a:xfrm>
          <a:prstGeom prst="ellipse">
            <a:avLst/>
          </a:prstGeom>
          <a:solidFill>
            <a:srgbClr val="C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latin typeface="Tw Cen MT Condensed" panose="020B0606020104020203" pitchFamily="34" charset="0"/>
              </a:rPr>
              <a:t>35%</a:t>
            </a:r>
          </a:p>
        </p:txBody>
      </p:sp>
      <p:sp>
        <p:nvSpPr>
          <p:cNvPr id="32" name="CuadroTexto 31">
            <a:extLst>
              <a:ext uri="{FF2B5EF4-FFF2-40B4-BE49-F238E27FC236}">
                <a16:creationId xmlns:a16="http://schemas.microsoft.com/office/drawing/2014/main" id="{D7C9F392-9353-4BD9-BD21-4B7859F2581C}"/>
              </a:ext>
            </a:extLst>
          </p:cNvPr>
          <p:cNvSpPr txBox="1"/>
          <p:nvPr/>
        </p:nvSpPr>
        <p:spPr>
          <a:xfrm>
            <a:off x="3651915" y="1448416"/>
            <a:ext cx="2844000" cy="2800767"/>
          </a:xfrm>
          <a:prstGeom prst="rect">
            <a:avLst/>
          </a:prstGeom>
          <a:solidFill>
            <a:srgbClr val="F69021">
              <a:alpha val="14000"/>
            </a:srgbClr>
          </a:solidFill>
          <a:ln w="57150">
            <a:solidFill>
              <a:schemeClr val="accent2">
                <a:lumMod val="75000"/>
              </a:schemeClr>
            </a:solidFill>
          </a:ln>
        </p:spPr>
        <p:txBody>
          <a:bodyPr wrap="square">
            <a:spAutoFit/>
          </a:bodyPr>
          <a:lstStyle/>
          <a:p>
            <a:pPr algn="just"/>
            <a:r>
              <a:rPr lang="es-MX" sz="1600" b="1" i="0" dirty="0">
                <a:solidFill>
                  <a:srgbClr val="000000"/>
                </a:solidFill>
                <a:effectLst/>
                <a:latin typeface="Tw Cen MT Condensed" panose="020B0606020104020203" pitchFamily="34" charset="0"/>
              </a:rPr>
              <a:t>OE2 Controlar la enajenación, arrendamiento de vivienda, urbanización y construcción del hábitat mediante procesos administrativos, trámites y actividades de monitoreo y seguimiento que garanticen la preservación y conservación de los entornos sostenibles y sustentables y el desarrollo de viviendas durante el cuatrienio</a:t>
            </a:r>
            <a:endParaRPr lang="es-CO" sz="1600" dirty="0"/>
          </a:p>
        </p:txBody>
      </p:sp>
      <p:sp>
        <p:nvSpPr>
          <p:cNvPr id="25" name="Elipse 24">
            <a:extLst>
              <a:ext uri="{FF2B5EF4-FFF2-40B4-BE49-F238E27FC236}">
                <a16:creationId xmlns:a16="http://schemas.microsoft.com/office/drawing/2014/main" id="{C8C6AAAC-C09F-4624-88FA-8ECB040031DE}"/>
              </a:ext>
            </a:extLst>
          </p:cNvPr>
          <p:cNvSpPr/>
          <p:nvPr/>
        </p:nvSpPr>
        <p:spPr>
          <a:xfrm>
            <a:off x="5745367" y="4050563"/>
            <a:ext cx="900000" cy="90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latin typeface="Tw Cen MT Condensed" panose="020B0606020104020203" pitchFamily="34" charset="0"/>
              </a:rPr>
              <a:t>58%</a:t>
            </a:r>
          </a:p>
        </p:txBody>
      </p:sp>
      <p:sp>
        <p:nvSpPr>
          <p:cNvPr id="34" name="CuadroTexto 33">
            <a:extLst>
              <a:ext uri="{FF2B5EF4-FFF2-40B4-BE49-F238E27FC236}">
                <a16:creationId xmlns:a16="http://schemas.microsoft.com/office/drawing/2014/main" id="{383ECCE5-C55B-4EA5-9B96-F14E11CD5071}"/>
              </a:ext>
            </a:extLst>
          </p:cNvPr>
          <p:cNvSpPr txBox="1"/>
          <p:nvPr/>
        </p:nvSpPr>
        <p:spPr>
          <a:xfrm>
            <a:off x="362087" y="3502802"/>
            <a:ext cx="2844000" cy="2808000"/>
          </a:xfrm>
          <a:prstGeom prst="rect">
            <a:avLst/>
          </a:prstGeom>
          <a:solidFill>
            <a:srgbClr val="FAB427">
              <a:alpha val="20000"/>
            </a:srgbClr>
          </a:solidFill>
          <a:ln w="57150">
            <a:solidFill>
              <a:schemeClr val="accent4"/>
            </a:solidFill>
          </a:ln>
        </p:spPr>
        <p:txBody>
          <a:bodyPr wrap="square">
            <a:spAutoFit/>
          </a:bodyPr>
          <a:lstStyle/>
          <a:p>
            <a:pPr algn="just"/>
            <a:r>
              <a:rPr lang="es-MX" sz="1600" b="1">
                <a:solidFill>
                  <a:srgbClr val="000000"/>
                </a:solidFill>
                <a:latin typeface="Tw Cen MT Condensed" panose="020B0606020104020203" pitchFamily="34" charset="0"/>
              </a:rPr>
              <a:t>OE3. Promover la implementación de política, planes, programas y proyectos relacionadas con la prestación de servicios públicos domiciliarios en coordinación con las empresas prestadoras y las entidades del orden distrital, regional y nacional, con el fin de aportar al mejoramiento de la calidad de vida de los habitantes y su entorno</a:t>
            </a:r>
            <a:endParaRPr lang="es-CO" sz="1600" b="1">
              <a:solidFill>
                <a:srgbClr val="000000"/>
              </a:solidFill>
              <a:latin typeface="Tw Cen MT Condensed" panose="020B0606020104020203" pitchFamily="34" charset="0"/>
            </a:endParaRPr>
          </a:p>
        </p:txBody>
      </p:sp>
      <p:sp>
        <p:nvSpPr>
          <p:cNvPr id="26" name="Elipse 25">
            <a:extLst>
              <a:ext uri="{FF2B5EF4-FFF2-40B4-BE49-F238E27FC236}">
                <a16:creationId xmlns:a16="http://schemas.microsoft.com/office/drawing/2014/main" id="{5A00B332-41A0-4CB5-896C-16B258E156B8}"/>
              </a:ext>
            </a:extLst>
          </p:cNvPr>
          <p:cNvSpPr/>
          <p:nvPr/>
        </p:nvSpPr>
        <p:spPr>
          <a:xfrm>
            <a:off x="2503436" y="6029123"/>
            <a:ext cx="900000" cy="900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Tw Cen MT Condensed" panose="020B0606020104020203" pitchFamily="34" charset="0"/>
              </a:rPr>
              <a:t>42%</a:t>
            </a:r>
          </a:p>
        </p:txBody>
      </p:sp>
      <p:sp>
        <p:nvSpPr>
          <p:cNvPr id="36" name="CuadroTexto 35">
            <a:extLst>
              <a:ext uri="{FF2B5EF4-FFF2-40B4-BE49-F238E27FC236}">
                <a16:creationId xmlns:a16="http://schemas.microsoft.com/office/drawing/2014/main" id="{4B202466-A58B-4F3F-A7ED-E40D83688DE5}"/>
              </a:ext>
            </a:extLst>
          </p:cNvPr>
          <p:cNvSpPr txBox="1"/>
          <p:nvPr/>
        </p:nvSpPr>
        <p:spPr>
          <a:xfrm>
            <a:off x="3645989" y="5054299"/>
            <a:ext cx="2844000" cy="1815882"/>
          </a:xfrm>
          <a:prstGeom prst="rect">
            <a:avLst/>
          </a:prstGeom>
          <a:solidFill>
            <a:srgbClr val="92D050">
              <a:alpha val="20000"/>
            </a:srgbClr>
          </a:solidFill>
          <a:ln w="57150">
            <a:solidFill>
              <a:schemeClr val="accent6">
                <a:lumMod val="75000"/>
              </a:schemeClr>
            </a:solidFill>
          </a:ln>
        </p:spPr>
        <p:txBody>
          <a:bodyPr wrap="square">
            <a:spAutoFit/>
          </a:bodyPr>
          <a:lstStyle/>
          <a:p>
            <a:pPr algn="just"/>
            <a:r>
              <a:rPr lang="es-MX" sz="1600" b="1">
                <a:solidFill>
                  <a:srgbClr val="000000"/>
                </a:solidFill>
                <a:latin typeface="Tw Cen MT Condensed" panose="020B0606020104020203" pitchFamily="34" charset="0"/>
              </a:rPr>
              <a:t>OE4. Facilitar el acceso a soluciones habitacionales mediante el diseño de mecanismos y acompañamiento permanente, que permitan mejorar la calidad de vida de la población en condición de vulnerabilidad en el cuatrienio.</a:t>
            </a:r>
            <a:endParaRPr lang="es-CO" sz="1600" b="1">
              <a:solidFill>
                <a:srgbClr val="000000"/>
              </a:solidFill>
              <a:latin typeface="Tw Cen MT Condensed" panose="020B0606020104020203" pitchFamily="34" charset="0"/>
            </a:endParaRPr>
          </a:p>
        </p:txBody>
      </p:sp>
      <p:sp>
        <p:nvSpPr>
          <p:cNvPr id="28" name="Elipse 27">
            <a:extLst>
              <a:ext uri="{FF2B5EF4-FFF2-40B4-BE49-F238E27FC236}">
                <a16:creationId xmlns:a16="http://schemas.microsoft.com/office/drawing/2014/main" id="{51182150-68FB-4CFB-8EA6-C939014E4B21}"/>
              </a:ext>
            </a:extLst>
          </p:cNvPr>
          <p:cNvSpPr/>
          <p:nvPr/>
        </p:nvSpPr>
        <p:spPr>
          <a:xfrm>
            <a:off x="5767192" y="6548818"/>
            <a:ext cx="900000" cy="90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Tw Cen MT Condensed" panose="020B0606020104020203" pitchFamily="34" charset="0"/>
              </a:rPr>
              <a:t>45%</a:t>
            </a:r>
          </a:p>
        </p:txBody>
      </p:sp>
      <p:sp>
        <p:nvSpPr>
          <p:cNvPr id="38" name="CuadroTexto 37">
            <a:extLst>
              <a:ext uri="{FF2B5EF4-FFF2-40B4-BE49-F238E27FC236}">
                <a16:creationId xmlns:a16="http://schemas.microsoft.com/office/drawing/2014/main" id="{E0F96B37-358B-4550-9EE9-227D86416D2D}"/>
              </a:ext>
            </a:extLst>
          </p:cNvPr>
          <p:cNvSpPr txBox="1"/>
          <p:nvPr/>
        </p:nvSpPr>
        <p:spPr>
          <a:xfrm>
            <a:off x="362088" y="7074798"/>
            <a:ext cx="4941432" cy="830997"/>
          </a:xfrm>
          <a:prstGeom prst="rect">
            <a:avLst/>
          </a:prstGeom>
          <a:solidFill>
            <a:srgbClr val="0070C0">
              <a:alpha val="14000"/>
            </a:srgbClr>
          </a:solidFill>
          <a:ln w="57150">
            <a:solidFill>
              <a:schemeClr val="accent5">
                <a:lumMod val="75000"/>
              </a:schemeClr>
            </a:solidFill>
          </a:ln>
        </p:spPr>
        <p:txBody>
          <a:bodyPr wrap="square">
            <a:spAutoFit/>
          </a:bodyPr>
          <a:lstStyle/>
          <a:p>
            <a:pPr algn="just"/>
            <a:r>
              <a:rPr lang="es-MX" sz="1600" b="0" i="0">
                <a:solidFill>
                  <a:srgbClr val="000000"/>
                </a:solidFill>
                <a:effectLst/>
                <a:latin typeface="Tw Cen MT Condensed" panose="020B0606020104020203" pitchFamily="34" charset="0"/>
              </a:rPr>
              <a:t>OE5. Fortalecer dinámicas de innovación y trabajo colaborativo por medio de herramientas tecnológicas y una adecuada gestión de la información, en busca del mejoramiento de la gestión institucional durante el cuatrienio</a:t>
            </a:r>
            <a:endParaRPr lang="es-CO" sz="1600">
              <a:latin typeface="Tw Cen MT Condensed" panose="020B0606020104020203" pitchFamily="34" charset="0"/>
            </a:endParaRPr>
          </a:p>
        </p:txBody>
      </p:sp>
      <p:sp>
        <p:nvSpPr>
          <p:cNvPr id="27" name="Elipse 26">
            <a:extLst>
              <a:ext uri="{FF2B5EF4-FFF2-40B4-BE49-F238E27FC236}">
                <a16:creationId xmlns:a16="http://schemas.microsoft.com/office/drawing/2014/main" id="{892E0B70-70CE-4E69-ADFF-9B0BDD74253B}"/>
              </a:ext>
            </a:extLst>
          </p:cNvPr>
          <p:cNvSpPr/>
          <p:nvPr/>
        </p:nvSpPr>
        <p:spPr>
          <a:xfrm>
            <a:off x="4678086" y="7601470"/>
            <a:ext cx="900000" cy="9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Tw Cen MT Condensed" panose="020B0606020104020203" pitchFamily="34" charset="0"/>
              </a:rPr>
              <a:t>46%</a:t>
            </a:r>
          </a:p>
        </p:txBody>
      </p:sp>
    </p:spTree>
    <p:extLst>
      <p:ext uri="{BB962C8B-B14F-4D97-AF65-F5344CB8AC3E}">
        <p14:creationId xmlns:p14="http://schemas.microsoft.com/office/powerpoint/2010/main" val="1303451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16063A-C329-4CE3-8C80-7300C29E68FA}"/>
              </a:ext>
            </a:extLst>
          </p:cNvPr>
          <p:cNvSpPr txBox="1"/>
          <p:nvPr/>
        </p:nvSpPr>
        <p:spPr>
          <a:xfrm>
            <a:off x="501333" y="361295"/>
            <a:ext cx="5928360" cy="830997"/>
          </a:xfrm>
          <a:prstGeom prst="rect">
            <a:avLst/>
          </a:prstGeom>
          <a:noFill/>
        </p:spPr>
        <p:txBody>
          <a:bodyPr wrap="square">
            <a:spAutoFit/>
          </a:bodyPr>
          <a:lstStyle/>
          <a:p>
            <a:pPr algn="ctr"/>
            <a:r>
              <a:rPr lang="es-MX" sz="2400" b="1">
                <a:latin typeface="Tw Cen MT Condensed" panose="020B0606020104020203" pitchFamily="34" charset="0"/>
              </a:rPr>
              <a:t>Consulte en los siguientes enlaces la información de la Secretaría Distrital del Hábitat en cuanto a: </a:t>
            </a:r>
            <a:endParaRPr lang="es-CO" sz="2400" b="1">
              <a:latin typeface="Tw Cen MT Condensed" panose="020B0606020104020203" pitchFamily="34" charset="0"/>
            </a:endParaRPr>
          </a:p>
        </p:txBody>
      </p:sp>
      <p:sp>
        <p:nvSpPr>
          <p:cNvPr id="5" name="CuadroTexto 4">
            <a:extLst>
              <a:ext uri="{FF2B5EF4-FFF2-40B4-BE49-F238E27FC236}">
                <a16:creationId xmlns:a16="http://schemas.microsoft.com/office/drawing/2014/main" id="{750BCFBA-4ECF-46CD-99C0-6B1985F0608D}"/>
              </a:ext>
            </a:extLst>
          </p:cNvPr>
          <p:cNvSpPr txBox="1"/>
          <p:nvPr/>
        </p:nvSpPr>
        <p:spPr>
          <a:xfrm>
            <a:off x="329316" y="1805927"/>
            <a:ext cx="1357947" cy="400110"/>
          </a:xfrm>
          <a:prstGeom prst="rect">
            <a:avLst/>
          </a:prstGeom>
          <a:noFill/>
        </p:spPr>
        <p:txBody>
          <a:bodyPr wrap="square">
            <a:spAutoFit/>
          </a:bodyPr>
          <a:lstStyle/>
          <a:p>
            <a:r>
              <a:rPr lang="es-CO" sz="2000" b="1" u="sng">
                <a:latin typeface="Tw Cen MT Condensed" panose="020B0606020104020203" pitchFamily="34" charset="0"/>
              </a:rPr>
              <a:t>Control </a:t>
            </a:r>
          </a:p>
        </p:txBody>
      </p:sp>
      <p:sp>
        <p:nvSpPr>
          <p:cNvPr id="6" name="CuadroTexto 5">
            <a:extLst>
              <a:ext uri="{FF2B5EF4-FFF2-40B4-BE49-F238E27FC236}">
                <a16:creationId xmlns:a16="http://schemas.microsoft.com/office/drawing/2014/main" id="{14FDF109-685D-4E6A-875B-5BCDD2C7B295}"/>
              </a:ext>
            </a:extLst>
          </p:cNvPr>
          <p:cNvSpPr txBox="1"/>
          <p:nvPr/>
        </p:nvSpPr>
        <p:spPr>
          <a:xfrm>
            <a:off x="324135" y="2160725"/>
            <a:ext cx="6105558" cy="400110"/>
          </a:xfrm>
          <a:prstGeom prst="rect">
            <a:avLst/>
          </a:prstGeom>
          <a:noFill/>
        </p:spPr>
        <p:txBody>
          <a:bodyPr wrap="square">
            <a:spAutoFit/>
          </a:bodyPr>
          <a:lstStyle/>
          <a:p>
            <a:r>
              <a:rPr lang="es-MX" sz="2000" dirty="0">
                <a:latin typeface="Tw Cen MT Condensed" panose="020B0606020104020203" pitchFamily="34" charset="0"/>
              </a:rPr>
              <a:t>Informes de gestión, evaluación y auditoría: </a:t>
            </a:r>
            <a:r>
              <a:rPr lang="es-MX" sz="2000" dirty="0">
                <a:latin typeface="Tw Cen MT Condensed" panose="020B0606020104020203" pitchFamily="34" charset="0"/>
                <a:hlinkClick r:id="rId2"/>
              </a:rPr>
              <a:t>https://n9.cl/z6hsy</a:t>
            </a:r>
            <a:r>
              <a:rPr lang="es-MX" sz="2000" dirty="0">
                <a:latin typeface="Tw Cen MT Condensed" panose="020B0606020104020203" pitchFamily="34" charset="0"/>
              </a:rPr>
              <a:t> </a:t>
            </a:r>
            <a:endParaRPr lang="es-CO" sz="2000" dirty="0">
              <a:latin typeface="Tw Cen MT Condensed" panose="020B0606020104020203" pitchFamily="34" charset="0"/>
            </a:endParaRPr>
          </a:p>
        </p:txBody>
      </p:sp>
      <p:sp>
        <p:nvSpPr>
          <p:cNvPr id="7" name="CuadroTexto 6">
            <a:extLst>
              <a:ext uri="{FF2B5EF4-FFF2-40B4-BE49-F238E27FC236}">
                <a16:creationId xmlns:a16="http://schemas.microsoft.com/office/drawing/2014/main" id="{7D670637-1791-441D-98F5-3D866F0C508A}"/>
              </a:ext>
            </a:extLst>
          </p:cNvPr>
          <p:cNvSpPr txBox="1"/>
          <p:nvPr/>
        </p:nvSpPr>
        <p:spPr>
          <a:xfrm>
            <a:off x="324135" y="2628832"/>
            <a:ext cx="4889310" cy="400110"/>
          </a:xfrm>
          <a:prstGeom prst="rect">
            <a:avLst/>
          </a:prstGeom>
          <a:noFill/>
        </p:spPr>
        <p:txBody>
          <a:bodyPr wrap="square">
            <a:spAutoFit/>
          </a:bodyPr>
          <a:lstStyle/>
          <a:p>
            <a:r>
              <a:rPr lang="es-CO" sz="2000" dirty="0">
                <a:latin typeface="Tw Cen MT Condensed" panose="020B0606020104020203" pitchFamily="34" charset="0"/>
              </a:rPr>
              <a:t>Reportes de Control Interno: </a:t>
            </a:r>
            <a:r>
              <a:rPr lang="es-CO" sz="2000" dirty="0">
                <a:latin typeface="Tw Cen MT Condensed" panose="020B0606020104020203" pitchFamily="34" charset="0"/>
                <a:hlinkClick r:id="rId3"/>
              </a:rPr>
              <a:t>https://n9.cl/76dp0</a:t>
            </a:r>
            <a:r>
              <a:rPr lang="es-CO" sz="2000" dirty="0">
                <a:latin typeface="Tw Cen MT Condensed" panose="020B0606020104020203" pitchFamily="34" charset="0"/>
              </a:rPr>
              <a:t> </a:t>
            </a:r>
          </a:p>
        </p:txBody>
      </p:sp>
      <p:sp>
        <p:nvSpPr>
          <p:cNvPr id="9" name="CuadroTexto 8">
            <a:extLst>
              <a:ext uri="{FF2B5EF4-FFF2-40B4-BE49-F238E27FC236}">
                <a16:creationId xmlns:a16="http://schemas.microsoft.com/office/drawing/2014/main" id="{7B8AE286-0C94-42AD-86E2-F4A9098130DC}"/>
              </a:ext>
            </a:extLst>
          </p:cNvPr>
          <p:cNvSpPr txBox="1"/>
          <p:nvPr/>
        </p:nvSpPr>
        <p:spPr>
          <a:xfrm>
            <a:off x="324134" y="3096939"/>
            <a:ext cx="6281381" cy="400110"/>
          </a:xfrm>
          <a:prstGeom prst="rect">
            <a:avLst/>
          </a:prstGeom>
          <a:noFill/>
        </p:spPr>
        <p:txBody>
          <a:bodyPr wrap="square">
            <a:spAutoFit/>
          </a:bodyPr>
          <a:lstStyle/>
          <a:p>
            <a:r>
              <a:rPr lang="es-MX" sz="2000" dirty="0">
                <a:latin typeface="Tw Cen MT Condensed" panose="020B0606020104020203" pitchFamily="34" charset="0"/>
              </a:rPr>
              <a:t>Entidades de control, vigilancia y supervisión: </a:t>
            </a:r>
            <a:r>
              <a:rPr lang="es-MX" sz="2000" dirty="0">
                <a:latin typeface="Tw Cen MT Condensed" panose="020B0606020104020203" pitchFamily="34" charset="0"/>
                <a:hlinkClick r:id="rId4"/>
              </a:rPr>
              <a:t>https://n9.cl/8mlac</a:t>
            </a:r>
            <a:r>
              <a:rPr lang="es-MX" sz="2000" dirty="0">
                <a:latin typeface="Tw Cen MT Condensed" panose="020B0606020104020203" pitchFamily="34" charset="0"/>
              </a:rPr>
              <a:t> </a:t>
            </a:r>
          </a:p>
        </p:txBody>
      </p:sp>
      <p:sp>
        <p:nvSpPr>
          <p:cNvPr id="11" name="CuadroTexto 10">
            <a:extLst>
              <a:ext uri="{FF2B5EF4-FFF2-40B4-BE49-F238E27FC236}">
                <a16:creationId xmlns:a16="http://schemas.microsoft.com/office/drawing/2014/main" id="{2EB93AF4-5E55-4065-B191-F3F532082AA2}"/>
              </a:ext>
            </a:extLst>
          </p:cNvPr>
          <p:cNvSpPr txBox="1"/>
          <p:nvPr/>
        </p:nvSpPr>
        <p:spPr>
          <a:xfrm>
            <a:off x="324134" y="3497049"/>
            <a:ext cx="5459329" cy="400110"/>
          </a:xfrm>
          <a:prstGeom prst="rect">
            <a:avLst/>
          </a:prstGeom>
          <a:noFill/>
        </p:spPr>
        <p:txBody>
          <a:bodyPr wrap="square">
            <a:spAutoFit/>
          </a:bodyPr>
          <a:lstStyle/>
          <a:p>
            <a:r>
              <a:rPr lang="es-CO" sz="2000" dirty="0">
                <a:latin typeface="Tw Cen MT Condensed" panose="020B0606020104020203" pitchFamily="34" charset="0"/>
              </a:rPr>
              <a:t>Informe de defensa judicial: </a:t>
            </a:r>
            <a:r>
              <a:rPr lang="es-CO" sz="2000" dirty="0">
                <a:latin typeface="Tw Cen MT Condensed" panose="020B0606020104020203" pitchFamily="34" charset="0"/>
                <a:hlinkClick r:id="rId5"/>
              </a:rPr>
              <a:t>https://n9.cl/5tn5z</a:t>
            </a:r>
            <a:r>
              <a:rPr lang="es-CO" sz="2000" dirty="0">
                <a:latin typeface="Tw Cen MT Condensed" panose="020B0606020104020203" pitchFamily="34" charset="0"/>
              </a:rPr>
              <a:t> </a:t>
            </a:r>
          </a:p>
        </p:txBody>
      </p:sp>
      <p:sp>
        <p:nvSpPr>
          <p:cNvPr id="13" name="CuadroTexto 12">
            <a:extLst>
              <a:ext uri="{FF2B5EF4-FFF2-40B4-BE49-F238E27FC236}">
                <a16:creationId xmlns:a16="http://schemas.microsoft.com/office/drawing/2014/main" id="{931B2346-13AD-4092-9A66-3311C1E6FC3F}"/>
              </a:ext>
            </a:extLst>
          </p:cNvPr>
          <p:cNvSpPr txBox="1"/>
          <p:nvPr/>
        </p:nvSpPr>
        <p:spPr>
          <a:xfrm>
            <a:off x="306852" y="3992498"/>
            <a:ext cx="1487382" cy="400109"/>
          </a:xfrm>
          <a:prstGeom prst="rect">
            <a:avLst/>
          </a:prstGeom>
          <a:noFill/>
        </p:spPr>
        <p:txBody>
          <a:bodyPr wrap="square">
            <a:spAutoFit/>
          </a:bodyPr>
          <a:lstStyle/>
          <a:p>
            <a:r>
              <a:rPr lang="es-CO" sz="2000" b="1" u="sng">
                <a:latin typeface="Tw Cen MT Condensed" panose="020B0606020104020203" pitchFamily="34" charset="0"/>
              </a:rPr>
              <a:t>Contratación</a:t>
            </a:r>
          </a:p>
        </p:txBody>
      </p:sp>
      <p:sp>
        <p:nvSpPr>
          <p:cNvPr id="10" name="CuadroTexto 9">
            <a:extLst>
              <a:ext uri="{FF2B5EF4-FFF2-40B4-BE49-F238E27FC236}">
                <a16:creationId xmlns:a16="http://schemas.microsoft.com/office/drawing/2014/main" id="{BF9DE77D-C21F-46FD-91E3-7E3E676F0906}"/>
              </a:ext>
            </a:extLst>
          </p:cNvPr>
          <p:cNvSpPr txBox="1"/>
          <p:nvPr/>
        </p:nvSpPr>
        <p:spPr>
          <a:xfrm>
            <a:off x="324133" y="4415293"/>
            <a:ext cx="6105559" cy="400110"/>
          </a:xfrm>
          <a:prstGeom prst="rect">
            <a:avLst/>
          </a:prstGeom>
          <a:noFill/>
        </p:spPr>
        <p:txBody>
          <a:bodyPr wrap="square">
            <a:spAutoFit/>
          </a:bodyPr>
          <a:lstStyle/>
          <a:p>
            <a:r>
              <a:rPr lang="es-MX" sz="2000" dirty="0">
                <a:latin typeface="Tw Cen MT Condensed" panose="020B0606020104020203" pitchFamily="34" charset="0"/>
              </a:rPr>
              <a:t>Plan Anual de Adquisiciones: </a:t>
            </a:r>
            <a:r>
              <a:rPr lang="es-MX" sz="2000" dirty="0">
                <a:latin typeface="Tw Cen MT Condensed" panose="020B0606020104020203" pitchFamily="34" charset="0"/>
                <a:hlinkClick r:id="rId6"/>
              </a:rPr>
              <a:t>https://n9.cl/ogdjx</a:t>
            </a:r>
            <a:r>
              <a:rPr lang="es-MX" sz="2000" dirty="0">
                <a:latin typeface="Tw Cen MT Condensed" panose="020B0606020104020203" pitchFamily="34" charset="0"/>
              </a:rPr>
              <a:t> </a:t>
            </a:r>
            <a:endParaRPr lang="es-CO" sz="2000" dirty="0">
              <a:latin typeface="Tw Cen MT Condensed" panose="020B0606020104020203" pitchFamily="34" charset="0"/>
            </a:endParaRPr>
          </a:p>
        </p:txBody>
      </p:sp>
      <p:sp>
        <p:nvSpPr>
          <p:cNvPr id="12" name="CuadroTexto 11">
            <a:extLst>
              <a:ext uri="{FF2B5EF4-FFF2-40B4-BE49-F238E27FC236}">
                <a16:creationId xmlns:a16="http://schemas.microsoft.com/office/drawing/2014/main" id="{10593C69-0686-413A-9DF7-03C155A4F0E2}"/>
              </a:ext>
            </a:extLst>
          </p:cNvPr>
          <p:cNvSpPr txBox="1"/>
          <p:nvPr/>
        </p:nvSpPr>
        <p:spPr>
          <a:xfrm>
            <a:off x="306852" y="5765641"/>
            <a:ext cx="6281380" cy="400110"/>
          </a:xfrm>
          <a:prstGeom prst="rect">
            <a:avLst/>
          </a:prstGeom>
          <a:noFill/>
        </p:spPr>
        <p:txBody>
          <a:bodyPr wrap="square">
            <a:spAutoFit/>
          </a:bodyPr>
          <a:lstStyle/>
          <a:p>
            <a:r>
              <a:rPr lang="es-MX" sz="2000" dirty="0">
                <a:latin typeface="Tw Cen MT Condensed" panose="020B0606020104020203" pitchFamily="34" charset="0"/>
              </a:rPr>
              <a:t>Planes de mejoramiento de la SDHT: </a:t>
            </a:r>
            <a:r>
              <a:rPr lang="es-MX" sz="2000" dirty="0">
                <a:latin typeface="Tw Cen MT Condensed" panose="020B0606020104020203" pitchFamily="34" charset="0"/>
                <a:hlinkClick r:id="rId7"/>
              </a:rPr>
              <a:t>https://n9.cl/rdqxr</a:t>
            </a:r>
            <a:r>
              <a:rPr lang="es-MX" sz="2000" dirty="0">
                <a:latin typeface="Tw Cen MT Condensed" panose="020B0606020104020203" pitchFamily="34" charset="0"/>
              </a:rPr>
              <a:t> </a:t>
            </a:r>
            <a:endParaRPr lang="es-CO" sz="2000" dirty="0">
              <a:latin typeface="Tw Cen MT Condensed" panose="020B0606020104020203" pitchFamily="34" charset="0"/>
            </a:endParaRPr>
          </a:p>
        </p:txBody>
      </p:sp>
      <p:sp>
        <p:nvSpPr>
          <p:cNvPr id="14" name="CuadroTexto 13">
            <a:extLst>
              <a:ext uri="{FF2B5EF4-FFF2-40B4-BE49-F238E27FC236}">
                <a16:creationId xmlns:a16="http://schemas.microsoft.com/office/drawing/2014/main" id="{E0A17196-6349-4A96-BAC9-A2B6E5C014B8}"/>
              </a:ext>
            </a:extLst>
          </p:cNvPr>
          <p:cNvSpPr txBox="1"/>
          <p:nvPr/>
        </p:nvSpPr>
        <p:spPr>
          <a:xfrm>
            <a:off x="306852" y="5394143"/>
            <a:ext cx="3432412" cy="400110"/>
          </a:xfrm>
          <a:prstGeom prst="rect">
            <a:avLst/>
          </a:prstGeom>
          <a:noFill/>
        </p:spPr>
        <p:txBody>
          <a:bodyPr wrap="square">
            <a:spAutoFit/>
          </a:bodyPr>
          <a:lstStyle/>
          <a:p>
            <a:r>
              <a:rPr lang="es-MX" sz="2000" b="1" u="sng" dirty="0">
                <a:latin typeface="Tw Cen MT Condensed" panose="020B0606020104020203" pitchFamily="34" charset="0"/>
              </a:rPr>
              <a:t>Planes de mejoramiento </a:t>
            </a:r>
            <a:endParaRPr lang="es-CO" sz="2000" b="1" u="sng" dirty="0">
              <a:latin typeface="Tw Cen MT Condensed" panose="020B0606020104020203" pitchFamily="34" charset="0"/>
            </a:endParaRPr>
          </a:p>
        </p:txBody>
      </p:sp>
      <p:sp>
        <p:nvSpPr>
          <p:cNvPr id="16" name="CuadroTexto 15">
            <a:extLst>
              <a:ext uri="{FF2B5EF4-FFF2-40B4-BE49-F238E27FC236}">
                <a16:creationId xmlns:a16="http://schemas.microsoft.com/office/drawing/2014/main" id="{4E36288C-C177-4EB9-A0CB-8E7F7FED421B}"/>
              </a:ext>
            </a:extLst>
          </p:cNvPr>
          <p:cNvSpPr txBox="1"/>
          <p:nvPr/>
        </p:nvSpPr>
        <p:spPr>
          <a:xfrm>
            <a:off x="324133" y="6230501"/>
            <a:ext cx="916443" cy="400110"/>
          </a:xfrm>
          <a:prstGeom prst="rect">
            <a:avLst/>
          </a:prstGeom>
          <a:noFill/>
        </p:spPr>
        <p:txBody>
          <a:bodyPr wrap="square">
            <a:spAutoFit/>
          </a:bodyPr>
          <a:lstStyle/>
          <a:p>
            <a:r>
              <a:rPr lang="es-CO" sz="2000" b="1" u="sng">
                <a:latin typeface="Tw Cen MT Condensed" panose="020B0606020104020203" pitchFamily="34" charset="0"/>
              </a:rPr>
              <a:t>Gestión </a:t>
            </a:r>
          </a:p>
        </p:txBody>
      </p:sp>
      <p:sp>
        <p:nvSpPr>
          <p:cNvPr id="18" name="CuadroTexto 17">
            <a:extLst>
              <a:ext uri="{FF2B5EF4-FFF2-40B4-BE49-F238E27FC236}">
                <a16:creationId xmlns:a16="http://schemas.microsoft.com/office/drawing/2014/main" id="{D64265B0-2BF8-45C4-81EA-7440749086C9}"/>
              </a:ext>
            </a:extLst>
          </p:cNvPr>
          <p:cNvSpPr txBox="1"/>
          <p:nvPr/>
        </p:nvSpPr>
        <p:spPr>
          <a:xfrm>
            <a:off x="324133" y="6550225"/>
            <a:ext cx="5974883" cy="400110"/>
          </a:xfrm>
          <a:prstGeom prst="rect">
            <a:avLst/>
          </a:prstGeom>
          <a:noFill/>
        </p:spPr>
        <p:txBody>
          <a:bodyPr wrap="square">
            <a:spAutoFit/>
          </a:bodyPr>
          <a:lstStyle/>
          <a:p>
            <a:r>
              <a:rPr lang="es-CO" sz="2000" dirty="0">
                <a:latin typeface="Tw Cen MT Condensed" panose="020B0606020104020203" pitchFamily="34" charset="0"/>
              </a:rPr>
              <a:t>Metas, objetivos e indicadores: </a:t>
            </a:r>
            <a:r>
              <a:rPr lang="es-CO" sz="2000" dirty="0">
                <a:latin typeface="Tw Cen MT Condensed" panose="020B0606020104020203" pitchFamily="34" charset="0"/>
                <a:hlinkClick r:id="rId8"/>
              </a:rPr>
              <a:t>https://n9.cl/7yotn</a:t>
            </a:r>
            <a:r>
              <a:rPr lang="es-CO" sz="2000" dirty="0">
                <a:latin typeface="Tw Cen MT Condensed" panose="020B0606020104020203" pitchFamily="34" charset="0"/>
              </a:rPr>
              <a:t> </a:t>
            </a:r>
          </a:p>
        </p:txBody>
      </p:sp>
      <p:sp>
        <p:nvSpPr>
          <p:cNvPr id="19" name="CuadroTexto 18">
            <a:extLst>
              <a:ext uri="{FF2B5EF4-FFF2-40B4-BE49-F238E27FC236}">
                <a16:creationId xmlns:a16="http://schemas.microsoft.com/office/drawing/2014/main" id="{422744A3-B28D-41DA-8EE3-ECCDC8CA204A}"/>
              </a:ext>
            </a:extLst>
          </p:cNvPr>
          <p:cNvSpPr txBox="1"/>
          <p:nvPr/>
        </p:nvSpPr>
        <p:spPr>
          <a:xfrm>
            <a:off x="324133" y="4834100"/>
            <a:ext cx="6105559" cy="400110"/>
          </a:xfrm>
          <a:prstGeom prst="rect">
            <a:avLst/>
          </a:prstGeom>
          <a:noFill/>
        </p:spPr>
        <p:txBody>
          <a:bodyPr wrap="square">
            <a:spAutoFit/>
          </a:bodyPr>
          <a:lstStyle/>
          <a:p>
            <a:r>
              <a:rPr lang="es-MX" sz="2000" dirty="0">
                <a:latin typeface="Tw Cen MT Condensed" panose="020B0606020104020203" pitchFamily="34" charset="0"/>
              </a:rPr>
              <a:t>Información Contractual: </a:t>
            </a:r>
            <a:r>
              <a:rPr lang="es-MX" sz="2000" dirty="0">
                <a:latin typeface="Tw Cen MT Condensed" panose="020B0606020104020203" pitchFamily="34" charset="0"/>
                <a:hlinkClick r:id="rId9"/>
              </a:rPr>
              <a:t>https://n9.cl/4ey0f</a:t>
            </a:r>
            <a:r>
              <a:rPr lang="es-MX" sz="2000" dirty="0">
                <a:latin typeface="Tw Cen MT Condensed" panose="020B0606020104020203" pitchFamily="34" charset="0"/>
              </a:rPr>
              <a:t> </a:t>
            </a:r>
            <a:endParaRPr lang="es-CO" sz="2000" dirty="0">
              <a:latin typeface="Tw Cen MT Condensed" panose="020B0606020104020203" pitchFamily="34" charset="0"/>
            </a:endParaRPr>
          </a:p>
        </p:txBody>
      </p:sp>
      <p:pic>
        <p:nvPicPr>
          <p:cNvPr id="15" name="Imagen 14">
            <a:extLst>
              <a:ext uri="{FF2B5EF4-FFF2-40B4-BE49-F238E27FC236}">
                <a16:creationId xmlns:a16="http://schemas.microsoft.com/office/drawing/2014/main" id="{CA1F0F8B-22B5-8C4A-A7BB-96F7A9DC51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471" y="8459498"/>
            <a:ext cx="6559550" cy="542860"/>
          </a:xfrm>
          <a:prstGeom prst="rect">
            <a:avLst/>
          </a:prstGeom>
        </p:spPr>
      </p:pic>
    </p:spTree>
    <p:extLst>
      <p:ext uri="{BB962C8B-B14F-4D97-AF65-F5344CB8AC3E}">
        <p14:creationId xmlns:p14="http://schemas.microsoft.com/office/powerpoint/2010/main" val="3348196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Kennedy</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8" name="Tabla 5">
            <a:extLst>
              <a:ext uri="{FF2B5EF4-FFF2-40B4-BE49-F238E27FC236}">
                <a16:creationId xmlns:a16="http://schemas.microsoft.com/office/drawing/2014/main" id="{4F533B80-BCCA-42B4-BD39-F20C2533C8B2}"/>
              </a:ext>
            </a:extLst>
          </p:cNvPr>
          <p:cNvGraphicFramePr>
            <a:graphicFrameLocks noGrp="1"/>
          </p:cNvGraphicFramePr>
          <p:nvPr>
            <p:extLst>
              <p:ext uri="{D42A27DB-BD31-4B8C-83A1-F6EECF244321}">
                <p14:modId xmlns:p14="http://schemas.microsoft.com/office/powerpoint/2010/main" val="3345313072"/>
              </p:ext>
            </p:extLst>
          </p:nvPr>
        </p:nvGraphicFramePr>
        <p:xfrm>
          <a:off x="366714" y="1434801"/>
          <a:ext cx="6197597" cy="5110594"/>
        </p:xfrm>
        <a:graphic>
          <a:graphicData uri="http://schemas.openxmlformats.org/drawingml/2006/table">
            <a:tbl>
              <a:tblPr firstRow="1" bandRow="1">
                <a:tableStyleId>{5940675A-B579-460E-94D1-54222C63F5DA}</a:tableStyleId>
              </a:tblPr>
              <a:tblGrid>
                <a:gridCol w="1336897">
                  <a:extLst>
                    <a:ext uri="{9D8B030D-6E8A-4147-A177-3AD203B41FA5}">
                      <a16:colId xmlns:a16="http://schemas.microsoft.com/office/drawing/2014/main" val="3229440780"/>
                    </a:ext>
                  </a:extLst>
                </a:gridCol>
                <a:gridCol w="736600">
                  <a:extLst>
                    <a:ext uri="{9D8B030D-6E8A-4147-A177-3AD203B41FA5}">
                      <a16:colId xmlns:a16="http://schemas.microsoft.com/office/drawing/2014/main" val="2058085413"/>
                    </a:ext>
                  </a:extLst>
                </a:gridCol>
                <a:gridCol w="1743199">
                  <a:extLst>
                    <a:ext uri="{9D8B030D-6E8A-4147-A177-3AD203B41FA5}">
                      <a16:colId xmlns:a16="http://schemas.microsoft.com/office/drawing/2014/main" val="2397824674"/>
                    </a:ext>
                  </a:extLst>
                </a:gridCol>
                <a:gridCol w="1084521">
                  <a:extLst>
                    <a:ext uri="{9D8B030D-6E8A-4147-A177-3AD203B41FA5}">
                      <a16:colId xmlns:a16="http://schemas.microsoft.com/office/drawing/2014/main" val="1757931460"/>
                    </a:ext>
                  </a:extLst>
                </a:gridCol>
                <a:gridCol w="1296380">
                  <a:extLst>
                    <a:ext uri="{9D8B030D-6E8A-4147-A177-3AD203B41FA5}">
                      <a16:colId xmlns:a16="http://schemas.microsoft.com/office/drawing/2014/main" val="281178303"/>
                    </a:ext>
                  </a:extLst>
                </a:gridCol>
              </a:tblGrid>
              <a:tr h="782434">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alpha val="14000"/>
                      </a:srgbClr>
                    </a:solidFill>
                  </a:tcPr>
                </a:tc>
                <a:tc hMerge="1">
                  <a:txBody>
                    <a:bodyPr/>
                    <a:lstStyle/>
                    <a:p>
                      <a:endParaRPr lang="es-CO" dirty="0"/>
                    </a:p>
                  </a:txBody>
                  <a:tcPr/>
                </a:tc>
                <a:tc hMerge="1">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tc>
                <a:tc hMerge="1">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nchor="ctr"/>
                </a:tc>
                <a:tc hMerge="1">
                  <a:txBody>
                    <a:bodyPr/>
                    <a:lstStyle/>
                    <a:p>
                      <a:endParaRPr lang="es-CO" dirty="0"/>
                    </a:p>
                  </a:txBody>
                  <a:tcPr/>
                </a:tc>
                <a:extLst>
                  <a:ext uri="{0D108BD9-81ED-4DB2-BD59-A6C34878D82A}">
                    <a16:rowId xmlns:a16="http://schemas.microsoft.com/office/drawing/2014/main" val="906159795"/>
                  </a:ext>
                </a:extLst>
              </a:tr>
              <a:tr h="380039">
                <a:tc>
                  <a:txBody>
                    <a:bodyPr/>
                    <a:lstStyle/>
                    <a:p>
                      <a:pPr algn="ctr"/>
                      <a:r>
                        <a:rPr lang="es-CO" sz="1400" b="1" kern="1200" dirty="0">
                          <a:solidFill>
                            <a:schemeClr val="bg1"/>
                          </a:solidFill>
                          <a:latin typeface="Tw Cen MT Condensed" panose="020B0606020104020203" pitchFamily="34" charset="0"/>
                          <a:ea typeface="+mn-ea"/>
                          <a:cs typeface="Times New Roman" panose="02020603050405020304" pitchFamily="18" charset="0"/>
                        </a:rPr>
                        <a:t>Nombre de la 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Lugar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Costo de implementación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10059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bg1"/>
                          </a:solidFill>
                          <a:latin typeface="Tw Cen MT Condensed" panose="020B0606020104020203" pitchFamily="34" charset="0"/>
                          <a:ea typeface="+mn-ea"/>
                          <a:cs typeface="Times New Roman" panose="02020603050405020304" pitchFamily="18" charset="0"/>
                        </a:rPr>
                        <a:t>Instalación de un Gimnasio </a:t>
                      </a:r>
                      <a:r>
                        <a:rPr lang="es-CO" sz="1400" b="0" kern="1200" dirty="0" err="1">
                          <a:solidFill>
                            <a:schemeClr val="bg1"/>
                          </a:solidFill>
                          <a:latin typeface="Tw Cen MT Condensed" panose="020B0606020104020203" pitchFamily="34" charset="0"/>
                          <a:ea typeface="+mn-ea"/>
                          <a:cs typeface="Times New Roman" panose="02020603050405020304" pitchFamily="18" charset="0"/>
                        </a:rPr>
                        <a:t>Biosaludable</a:t>
                      </a:r>
                      <a:r>
                        <a:rPr lang="es-CO" sz="1400" b="0" kern="1200" dirty="0">
                          <a:solidFill>
                            <a:schemeClr val="bg1"/>
                          </a:solidFill>
                          <a:latin typeface="Tw Cen MT Condensed" panose="020B0606020104020203" pitchFamily="34" charset="0"/>
                          <a:ea typeface="+mn-ea"/>
                          <a:cs typeface="Times New Roman" panose="02020603050405020304" pitchFamily="18" charset="0"/>
                        </a:rPr>
                        <a:t> para generar estrategias pedagógicas, participativas y creatividad comunitaria en el parque de Villa Alsacia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JAC Villa Alsacia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Instalar el Gimnasio bio-saludable para promoverla actividad física, el deporte, la integración comunitaria, el sentido de pertenencia de los espacios públicos, y mejorar la calidad de vida de los habitantes del barrio Villa Alsacia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1.600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545958"/>
                  </a:ext>
                </a:extLst>
              </a:tr>
              <a:tr h="10059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bg1"/>
                          </a:solidFill>
                          <a:latin typeface="Tw Cen MT Condensed" panose="020B0606020104020203" pitchFamily="34" charset="0"/>
                          <a:ea typeface="+mn-ea"/>
                          <a:cs typeface="Times New Roman" panose="02020603050405020304" pitchFamily="18" charset="0"/>
                        </a:rPr>
                        <a:t>Senderos de Villas de Kennedy ambientalmente saludables para nuestras nuevas generaciones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902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JAC Villas de Kennedy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Desarrollar acciones que permitan crear unos senderes seguros y transitables ambientalmente generando una mejor historia para nuestras nuevas generaciones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400" b="0" kern="1200" dirty="0">
                          <a:solidFill>
                            <a:schemeClr val="tx1"/>
                          </a:solidFill>
                          <a:latin typeface="Tw Cen MT Condensed" panose="020B0606020104020203" pitchFamily="34" charset="0"/>
                          <a:ea typeface="+mn-ea"/>
                          <a:cs typeface="Times New Roman" panose="02020603050405020304" pitchFamily="18" charset="0"/>
                        </a:rPr>
                        <a:t>1.800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Tw Cen MT Condensed" panose="020B0606020104020203" pitchFamily="34" charset="0"/>
                          <a:ea typeface="+mn-ea"/>
                          <a:cs typeface="Times New Roman" panose="02020603050405020304" pitchFamily="18" charset="0"/>
                        </a:rPr>
                        <a:t>$15.000.000.</a:t>
                      </a:r>
                    </a:p>
                    <a:p>
                      <a:pPr marL="0" algn="ctr" defTabSz="685800" rtl="0" eaLnBrk="1" latinLnBrk="0" hangingPunct="1"/>
                      <a:endParaRPr lang="es-CO" sz="140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561558"/>
                  </a:ext>
                </a:extLst>
              </a:tr>
            </a:tbl>
          </a:graphicData>
        </a:graphic>
      </p:graphicFrame>
      <p:grpSp>
        <p:nvGrpSpPr>
          <p:cNvPr id="9" name="Grupo 8">
            <a:extLst>
              <a:ext uri="{FF2B5EF4-FFF2-40B4-BE49-F238E27FC236}">
                <a16:creationId xmlns:a16="http://schemas.microsoft.com/office/drawing/2014/main" id="{3D28FFD4-76DE-4E39-A4A9-3BB16105D96F}"/>
              </a:ext>
            </a:extLst>
          </p:cNvPr>
          <p:cNvGrpSpPr/>
          <p:nvPr/>
        </p:nvGrpSpPr>
        <p:grpSpPr>
          <a:xfrm>
            <a:off x="2918093" y="1539486"/>
            <a:ext cx="1323440" cy="554107"/>
            <a:chOff x="4128191" y="1757436"/>
            <a:chExt cx="1706471" cy="822396"/>
          </a:xfrm>
        </p:grpSpPr>
        <p:pic>
          <p:nvPicPr>
            <p:cNvPr id="10" name="Imagen 9">
              <a:extLst>
                <a:ext uri="{FF2B5EF4-FFF2-40B4-BE49-F238E27FC236}">
                  <a16:creationId xmlns:a16="http://schemas.microsoft.com/office/drawing/2014/main" id="{97C95480-FC9C-4120-ABED-2794A515984F}"/>
                </a:ext>
              </a:extLst>
            </p:cNvPr>
            <p:cNvPicPr>
              <a:picLocks noChangeAspect="1"/>
            </p:cNvPicPr>
            <p:nvPr/>
          </p:nvPicPr>
          <p:blipFill>
            <a:blip r:embed="rId2"/>
            <a:stretch>
              <a:fillRect/>
            </a:stretch>
          </p:blipFill>
          <p:spPr>
            <a:xfrm>
              <a:off x="4232106" y="2059704"/>
              <a:ext cx="1309850" cy="520128"/>
            </a:xfrm>
            <a:prstGeom prst="rect">
              <a:avLst/>
            </a:prstGeom>
          </p:spPr>
        </p:pic>
        <p:pic>
          <p:nvPicPr>
            <p:cNvPr id="11" name="Imagen 10">
              <a:extLst>
                <a:ext uri="{FF2B5EF4-FFF2-40B4-BE49-F238E27FC236}">
                  <a16:creationId xmlns:a16="http://schemas.microsoft.com/office/drawing/2014/main" id="{876ED49D-AD12-40D7-A3BC-3E96073950B1}"/>
                </a:ext>
              </a:extLst>
            </p:cNvPr>
            <p:cNvPicPr>
              <a:picLocks noChangeAspect="1"/>
            </p:cNvPicPr>
            <p:nvPr/>
          </p:nvPicPr>
          <p:blipFill>
            <a:blip r:embed="rId3"/>
            <a:stretch>
              <a:fillRect/>
            </a:stretch>
          </p:blipFill>
          <p:spPr>
            <a:xfrm>
              <a:off x="4128191" y="1757436"/>
              <a:ext cx="1706471" cy="572657"/>
            </a:xfrm>
            <a:prstGeom prst="rect">
              <a:avLst/>
            </a:prstGeom>
          </p:spPr>
        </p:pic>
      </p:grpSp>
      <p:pic>
        <p:nvPicPr>
          <p:cNvPr id="12" name="Imagen 11">
            <a:extLst>
              <a:ext uri="{FF2B5EF4-FFF2-40B4-BE49-F238E27FC236}">
                <a16:creationId xmlns:a16="http://schemas.microsoft.com/office/drawing/2014/main" id="{7ED73090-E95E-D14E-BA49-BA13C3B34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195397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Kennedy</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pic>
        <p:nvPicPr>
          <p:cNvPr id="13"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74" b="1832"/>
          <a:stretch/>
        </p:blipFill>
        <p:spPr bwMode="auto">
          <a:xfrm>
            <a:off x="541058" y="1865688"/>
            <a:ext cx="1394305" cy="5482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3967351058"/>
              </p:ext>
            </p:extLst>
          </p:nvPr>
        </p:nvGraphicFramePr>
        <p:xfrm>
          <a:off x="355601" y="1434801"/>
          <a:ext cx="6146797" cy="6408420"/>
        </p:xfrm>
        <a:graphic>
          <a:graphicData uri="http://schemas.openxmlformats.org/drawingml/2006/table">
            <a:tbl>
              <a:tblPr firstRow="1" bandRow="1">
                <a:tableStyleId>{5940675A-B579-460E-94D1-54222C63F5DA}</a:tableStyleId>
              </a:tblPr>
              <a:tblGrid>
                <a:gridCol w="1175735">
                  <a:extLst>
                    <a:ext uri="{9D8B030D-6E8A-4147-A177-3AD203B41FA5}">
                      <a16:colId xmlns:a16="http://schemas.microsoft.com/office/drawing/2014/main" val="3229440780"/>
                    </a:ext>
                  </a:extLst>
                </a:gridCol>
                <a:gridCol w="540815">
                  <a:extLst>
                    <a:ext uri="{9D8B030D-6E8A-4147-A177-3AD203B41FA5}">
                      <a16:colId xmlns:a16="http://schemas.microsoft.com/office/drawing/2014/main" val="3974016193"/>
                    </a:ext>
                  </a:extLst>
                </a:gridCol>
                <a:gridCol w="437085">
                  <a:extLst>
                    <a:ext uri="{9D8B030D-6E8A-4147-A177-3AD203B41FA5}">
                      <a16:colId xmlns:a16="http://schemas.microsoft.com/office/drawing/2014/main" val="1146926428"/>
                    </a:ext>
                  </a:extLst>
                </a:gridCol>
                <a:gridCol w="1939556">
                  <a:extLst>
                    <a:ext uri="{9D8B030D-6E8A-4147-A177-3AD203B41FA5}">
                      <a16:colId xmlns:a16="http://schemas.microsoft.com/office/drawing/2014/main" val="3002836941"/>
                    </a:ext>
                  </a:extLst>
                </a:gridCol>
                <a:gridCol w="1084521">
                  <a:extLst>
                    <a:ext uri="{9D8B030D-6E8A-4147-A177-3AD203B41FA5}">
                      <a16:colId xmlns:a16="http://schemas.microsoft.com/office/drawing/2014/main" val="1646731195"/>
                    </a:ext>
                  </a:extLst>
                </a:gridCol>
                <a:gridCol w="969085">
                  <a:extLst>
                    <a:ext uri="{9D8B030D-6E8A-4147-A177-3AD203B41FA5}">
                      <a16:colId xmlns:a16="http://schemas.microsoft.com/office/drawing/2014/main" val="2600623008"/>
                    </a:ext>
                  </a:extLst>
                </a:gridCol>
              </a:tblGrid>
              <a:tr h="1098064">
                <a:tc gridSpan="2">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gridSpan="4">
                  <a:txBody>
                    <a:bodyPr/>
                    <a:lstStyle/>
                    <a:p>
                      <a:pPr algn="just"/>
                      <a:r>
                        <a:rPr lang="es-CO" sz="1400" b="0" kern="1200" dirty="0">
                          <a:solidFill>
                            <a:schemeClr val="tx1"/>
                          </a:solidFill>
                          <a:latin typeface="Tw Cen MT Condensed" panose="020B0606020104020203" pitchFamily="34" charset="0"/>
                          <a:ea typeface="+mn-ea"/>
                          <a:cs typeface="Times New Roman" panose="02020603050405020304" pitchFamily="18" charset="0"/>
                        </a:rPr>
                        <a:t>Se presentaron un total de once (11) iniciativas, de las cuales seis (6) resultaron beneficiadas al cumplir con los criterios de la convocatoria desarrollada en el marco de la ejecución del Convenio de Cooperación Internacional No. 707 de 2021 entre la SDHT y la OEI. </a:t>
                      </a:r>
                    </a:p>
                    <a:p>
                      <a:pPr algn="just"/>
                      <a:r>
                        <a:rPr lang="es-CO" sz="1400" b="0" kern="1200" dirty="0">
                          <a:solidFill>
                            <a:schemeClr val="tx1"/>
                          </a:solidFill>
                          <a:latin typeface="Tw Cen MT Condensed" panose="020B0606020104020203" pitchFamily="34" charset="0"/>
                          <a:ea typeface="+mn-ea"/>
                          <a:cs typeface="Times New Roman" panose="02020603050405020304" pitchFamily="18" charset="0"/>
                        </a:rPr>
                        <a:t>El apoyo acumulado a las seis iniciativas de innovación social de la localidad fue de COP $89.324.250.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6159795"/>
                  </a:ext>
                </a:extLst>
              </a:tr>
              <a:tr h="0">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gridSpan="2">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Monto financiado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7334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Fundación CRONUS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gridSpan="2">
                  <a:txBody>
                    <a:bodyPr/>
                    <a:lstStyle/>
                    <a:p>
                      <a:pPr marL="0" algn="ctr" defTabSz="685800" rtl="0" eaLnBrk="1" latinLnBrk="0" hangingPunct="1"/>
                      <a:r>
                        <a:rPr lang="es-CO" sz="1350" b="0" kern="1200" dirty="0" err="1">
                          <a:solidFill>
                            <a:schemeClr val="tx1"/>
                          </a:solidFill>
                          <a:latin typeface="Tw Cen MT Condensed" panose="020B0606020104020203" pitchFamily="34" charset="0"/>
                          <a:ea typeface="+mn-ea"/>
                          <a:cs typeface="Times New Roman" panose="02020603050405020304" pitchFamily="18" charset="0"/>
                        </a:rPr>
                        <a:t>Ambientorno</a:t>
                      </a:r>
                      <a:r>
                        <a:rPr lang="es-CO" sz="1350" b="0" kern="1200" dirty="0">
                          <a:solidFill>
                            <a:schemeClr val="tx1"/>
                          </a:solidFill>
                          <a:latin typeface="Tw Cen MT Condensed" panose="020B0606020104020203" pitchFamily="34" charset="0"/>
                          <a:ea typeface="+mn-ea"/>
                          <a:cs typeface="Times New Roman" panose="02020603050405020304" pitchFamily="18" charset="0"/>
                        </a:rPr>
                        <a:t> </a:t>
                      </a:r>
                      <a:r>
                        <a:rPr lang="es-CO" sz="1350" b="0" kern="1200" dirty="0" err="1">
                          <a:solidFill>
                            <a:schemeClr val="tx1"/>
                          </a:solidFill>
                          <a:latin typeface="Tw Cen MT Condensed" panose="020B0606020104020203" pitchFamily="34" charset="0"/>
                          <a:ea typeface="+mn-ea"/>
                          <a:cs typeface="Times New Roman" panose="02020603050405020304" pitchFamily="18" charset="0"/>
                        </a:rPr>
                        <a:t>Calandaima</a:t>
                      </a:r>
                      <a:endParaRPr lang="es-CO" sz="1350" b="0" kern="1200" dirty="0">
                        <a:solidFill>
                          <a:schemeClr val="tx1"/>
                        </a:solidFill>
                        <a:latin typeface="Tw Cen MT Condensed" panose="020B0606020104020203" pitchFamily="34" charset="0"/>
                        <a:ea typeface="+mn-ea"/>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Aumentar la apropiación del territorio de la comunidad del barrio </a:t>
                      </a:r>
                      <a:r>
                        <a:rPr lang="es-CO" sz="1350" b="0" kern="1200" dirty="0" err="1">
                          <a:solidFill>
                            <a:schemeClr val="tx1"/>
                          </a:solidFill>
                          <a:latin typeface="Tw Cen MT Condensed" panose="020B0606020104020203" pitchFamily="34" charset="0"/>
                          <a:ea typeface="+mn-ea"/>
                          <a:cs typeface="Times New Roman" panose="02020603050405020304" pitchFamily="18" charset="0"/>
                        </a:rPr>
                        <a:t>Calandaima</a:t>
                      </a:r>
                      <a:r>
                        <a:rPr lang="es-CO" sz="1350" b="0" kern="1200" dirty="0">
                          <a:solidFill>
                            <a:schemeClr val="tx1"/>
                          </a:solidFill>
                          <a:latin typeface="Tw Cen MT Condensed" panose="020B0606020104020203" pitchFamily="34" charset="0"/>
                          <a:ea typeface="+mn-ea"/>
                          <a:cs typeface="Times New Roman" panose="02020603050405020304" pitchFamily="18" charset="0"/>
                        </a:rPr>
                        <a:t> a partir de actividades de educación ambiental en espacios de participación, colaboración y reconocimiento del territorio que conlleven al mejoramiento del espacio público y por ende el mejoramiento de la calidad de vida de los habitantes de la localidad.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$ 14.961.000.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402514"/>
                  </a:ext>
                </a:extLst>
              </a:tr>
              <a:tr h="7334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Arte para el alma -  APEA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gridSpan="2">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Corredor ambiental Techo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Transformar, conservar, diseñar, y rehabilitar condiciones ambientales del espacio público en 3 puntos críticos a través de la construcción de huertas urbanas y paredes verdes que dé como resultado un corredor ambiental.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100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$ 14.999.750.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703329"/>
                  </a:ext>
                </a:extLst>
              </a:tr>
            </a:tbl>
          </a:graphicData>
        </a:graphic>
      </p:graphicFrame>
      <p:pic>
        <p:nvPicPr>
          <p:cNvPr id="9" name="Imagen 8">
            <a:extLst>
              <a:ext uri="{FF2B5EF4-FFF2-40B4-BE49-F238E27FC236}">
                <a16:creationId xmlns:a16="http://schemas.microsoft.com/office/drawing/2014/main" id="{B9D33671-3D8C-FF46-92E8-8F5CC4F6C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256353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916AE-5D81-19A4-3E45-D78CFDDB004E}"/>
              </a:ext>
            </a:extLst>
          </p:cNvPr>
          <p:cNvSpPr txBox="1"/>
          <p:nvPr/>
        </p:nvSpPr>
        <p:spPr>
          <a:xfrm>
            <a:off x="276003" y="1034691"/>
            <a:ext cx="962208" cy="400110"/>
          </a:xfrm>
          <a:prstGeom prst="rect">
            <a:avLst/>
          </a:prstGeom>
          <a:noFill/>
        </p:spPr>
        <p:txBody>
          <a:bodyPr wrap="square" rtlCol="0">
            <a:spAutoFit/>
          </a:bodyPr>
          <a:lstStyle/>
          <a:p>
            <a:r>
              <a:rPr lang="es-CO" sz="2000" b="1" dirty="0">
                <a:latin typeface="Tw Cen MT Condensed" panose="020B0606020104020203" pitchFamily="34" charset="0"/>
              </a:rPr>
              <a:t>Kennedy</a:t>
            </a:r>
          </a:p>
        </p:txBody>
      </p:sp>
      <p:sp>
        <p:nvSpPr>
          <p:cNvPr id="7" name="CuadroTexto 1">
            <a:extLst>
              <a:ext uri="{FF2B5EF4-FFF2-40B4-BE49-F238E27FC236}">
                <a16:creationId xmlns:a16="http://schemas.microsoft.com/office/drawing/2014/main" id="{B37A5893-C2A7-A71E-DC99-6574532E285E}"/>
              </a:ext>
            </a:extLst>
          </p:cNvPr>
          <p:cNvSpPr txBox="1"/>
          <p:nvPr/>
        </p:nvSpPr>
        <p:spPr>
          <a:xfrm>
            <a:off x="624385" y="214037"/>
            <a:ext cx="5609230" cy="830997"/>
          </a:xfrm>
          <a:prstGeom prst="rect">
            <a:avLst/>
          </a:prstGeom>
          <a:noFill/>
        </p:spPr>
        <p:txBody>
          <a:bodyPr wrap="square" lIns="91440" tIns="45720" rIns="91440" bIns="45720" rtlCol="0" anchor="t">
            <a:spAutoFit/>
          </a:bodyPr>
          <a:lstStyle/>
          <a:p>
            <a:pPr algn="ctr"/>
            <a:r>
              <a:rPr lang="es-CO" sz="2400" b="1">
                <a:solidFill>
                  <a:srgbClr val="299E89"/>
                </a:solidFill>
                <a:latin typeface="Tw Cen MT Condensed"/>
              </a:rPr>
              <a:t>Estrategia </a:t>
            </a:r>
            <a:endParaRPr lang="es-CO" sz="2400" b="1">
              <a:solidFill>
                <a:srgbClr val="299E89"/>
              </a:solidFill>
              <a:latin typeface="Tw Cen MT Condensed" panose="020B0606020104020203" pitchFamily="34" charset="0"/>
            </a:endParaRPr>
          </a:p>
          <a:p>
            <a:pPr algn="ctr"/>
            <a:r>
              <a:rPr lang="es-CO" sz="2400" b="1" u="sng">
                <a:solidFill>
                  <a:srgbClr val="299E89"/>
                </a:solidFill>
                <a:latin typeface="Tw Cen MT Condensed"/>
              </a:rPr>
              <a:t>Conéctate con tu territorio</a:t>
            </a:r>
          </a:p>
        </p:txBody>
      </p:sp>
      <p:graphicFrame>
        <p:nvGraphicFramePr>
          <p:cNvPr id="17" name="Tabla 5">
            <a:extLst>
              <a:ext uri="{FF2B5EF4-FFF2-40B4-BE49-F238E27FC236}">
                <a16:creationId xmlns:a16="http://schemas.microsoft.com/office/drawing/2014/main" id="{AC4D054B-8B2A-4BA2-861D-BD3D06A3F540}"/>
              </a:ext>
            </a:extLst>
          </p:cNvPr>
          <p:cNvGraphicFramePr>
            <a:graphicFrameLocks noGrp="1"/>
          </p:cNvGraphicFramePr>
          <p:nvPr>
            <p:extLst>
              <p:ext uri="{D42A27DB-BD31-4B8C-83A1-F6EECF244321}">
                <p14:modId xmlns:p14="http://schemas.microsoft.com/office/powerpoint/2010/main" val="3889350027"/>
              </p:ext>
            </p:extLst>
          </p:nvPr>
        </p:nvGraphicFramePr>
        <p:xfrm>
          <a:off x="355601" y="1434801"/>
          <a:ext cx="6146797" cy="5909249"/>
        </p:xfrm>
        <a:graphic>
          <a:graphicData uri="http://schemas.openxmlformats.org/drawingml/2006/table">
            <a:tbl>
              <a:tblPr firstRow="1" bandRow="1">
                <a:tableStyleId>{5940675A-B579-460E-94D1-54222C63F5DA}</a:tableStyleId>
              </a:tblPr>
              <a:tblGrid>
                <a:gridCol w="1175735">
                  <a:extLst>
                    <a:ext uri="{9D8B030D-6E8A-4147-A177-3AD203B41FA5}">
                      <a16:colId xmlns:a16="http://schemas.microsoft.com/office/drawing/2014/main" val="3229440780"/>
                    </a:ext>
                  </a:extLst>
                </a:gridCol>
                <a:gridCol w="977900">
                  <a:extLst>
                    <a:ext uri="{9D8B030D-6E8A-4147-A177-3AD203B41FA5}">
                      <a16:colId xmlns:a16="http://schemas.microsoft.com/office/drawing/2014/main" val="3974016193"/>
                    </a:ext>
                  </a:extLst>
                </a:gridCol>
                <a:gridCol w="1939556">
                  <a:extLst>
                    <a:ext uri="{9D8B030D-6E8A-4147-A177-3AD203B41FA5}">
                      <a16:colId xmlns:a16="http://schemas.microsoft.com/office/drawing/2014/main" val="3002836941"/>
                    </a:ext>
                  </a:extLst>
                </a:gridCol>
                <a:gridCol w="1084521">
                  <a:extLst>
                    <a:ext uri="{9D8B030D-6E8A-4147-A177-3AD203B41FA5}">
                      <a16:colId xmlns:a16="http://schemas.microsoft.com/office/drawing/2014/main" val="1646731195"/>
                    </a:ext>
                  </a:extLst>
                </a:gridCol>
                <a:gridCol w="969085">
                  <a:extLst>
                    <a:ext uri="{9D8B030D-6E8A-4147-A177-3AD203B41FA5}">
                      <a16:colId xmlns:a16="http://schemas.microsoft.com/office/drawing/2014/main" val="2600623008"/>
                    </a:ext>
                  </a:extLst>
                </a:gridCol>
              </a:tblGrid>
              <a:tr h="550410">
                <a:tc gridSpan="5">
                  <a:txBody>
                    <a:bodyPr/>
                    <a:lstStyle/>
                    <a:p>
                      <a:pPr algn="ctr"/>
                      <a:endParaRPr lang="es-CO" sz="1600" kern="1200" dirty="0">
                        <a:solidFill>
                          <a:schemeClr val="tx1"/>
                        </a:solidFill>
                        <a:latin typeface="Tw Cen MT Condensed" panose="020B0606020104020203" pitchFamily="34" charset="0"/>
                        <a:ea typeface="+mn-ea"/>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14000"/>
                      </a:srgb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6159795"/>
                  </a:ext>
                </a:extLst>
              </a:tr>
              <a:tr h="0">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Organización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Iniciativa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Objetivo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No. Aproximado de beneficiarios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O" sz="1400" b="1" kern="1200" dirty="0">
                          <a:solidFill>
                            <a:schemeClr val="tx1"/>
                          </a:solidFill>
                          <a:latin typeface="Tw Cen MT Condensed" panose="020B0606020104020203" pitchFamily="34" charset="0"/>
                          <a:ea typeface="+mn-ea"/>
                          <a:cs typeface="Times New Roman" panose="02020603050405020304" pitchFamily="18" charset="0"/>
                        </a:rPr>
                        <a:t>Monto financiado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8407388"/>
                  </a:ext>
                </a:extLst>
              </a:tr>
              <a:tr h="7334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err="1">
                          <a:solidFill>
                            <a:schemeClr val="tx1"/>
                          </a:solidFill>
                          <a:latin typeface="Tw Cen MT Condensed" panose="020B0606020104020203" pitchFamily="34" charset="0"/>
                          <a:ea typeface="+mn-ea"/>
                          <a:cs typeface="Times New Roman" panose="02020603050405020304" pitchFamily="18" charset="0"/>
                        </a:rPr>
                        <a:t>Nakuma</a:t>
                      </a:r>
                      <a:r>
                        <a:rPr lang="es-CO" sz="1350" b="0" kern="1200" dirty="0">
                          <a:solidFill>
                            <a:schemeClr val="tx1"/>
                          </a:solidFill>
                          <a:latin typeface="Tw Cen MT Condensed" panose="020B0606020104020203" pitchFamily="34" charset="0"/>
                          <a:ea typeface="+mn-ea"/>
                          <a:cs typeface="Times New Roman" panose="02020603050405020304" pitchFamily="18" charset="0"/>
                        </a:rPr>
                        <a:t> Cultura Creativa- NCC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350" b="0" kern="1200" dirty="0" err="1">
                          <a:solidFill>
                            <a:schemeClr val="tx1"/>
                          </a:solidFill>
                          <a:latin typeface="Tw Cen MT Condensed" panose="020B0606020104020203" pitchFamily="34" charset="0"/>
                          <a:ea typeface="+mn-ea"/>
                          <a:cs typeface="Times New Roman" panose="02020603050405020304" pitchFamily="18" charset="0"/>
                        </a:rPr>
                        <a:t>Techotivá</a:t>
                      </a:r>
                      <a:r>
                        <a:rPr lang="es-CO" sz="1350" b="0" kern="1200" dirty="0">
                          <a:solidFill>
                            <a:schemeClr val="tx1"/>
                          </a:solidFill>
                          <a:latin typeface="Tw Cen MT Condensed" panose="020B0606020104020203" pitchFamily="34" charset="0"/>
                          <a:ea typeface="+mn-ea"/>
                          <a:cs typeface="Times New Roman" panose="02020603050405020304" pitchFamily="18" charset="0"/>
                        </a:rPr>
                        <a:t> - Techo - Laguna Nuestra UPZ 46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Incidir en el territorio de Lagos de Castilla mediante jornadas de muralismo y agricultura urbana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15 personas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$ 15.000.000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66423"/>
                  </a:ext>
                </a:extLst>
              </a:tr>
              <a:tr h="7334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INGEEDIT, Grupo Ingeniería, Educación e Innovación Transformacional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Vamos a la ruta verde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Establecer un programa de innovación social, comunicación, educación ambiental y transferencia mediante festival, recorridos, jornadas educativas, talleres artísticos, lúdicos y técnicos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360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$14.398.500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045426"/>
                  </a:ext>
                </a:extLst>
              </a:tr>
              <a:tr h="7334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CO" sz="1350" b="0" kern="1200" dirty="0">
                          <a:solidFill>
                            <a:schemeClr val="tx1"/>
                          </a:solidFill>
                          <a:latin typeface="Tw Cen MT Condensed" panose="020B0606020104020203" pitchFamily="34" charset="0"/>
                          <a:ea typeface="+mn-ea"/>
                          <a:cs typeface="Times New Roman" panose="02020603050405020304" pitchFamily="18" charset="0"/>
                        </a:rPr>
                        <a:t>Red de Hinchas con Capacidades Diversas (RDHCD)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B427">
                        <a:alpha val="80000"/>
                      </a:srgbClr>
                    </a:solidFill>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La red-ciclando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Generar una reactivación económica a través de empleos sostenibles para los beneficiarios de la red de hinchas con capacidades diversas, por medio de una microempresa que se en carga de reutilizar materiales sólidos, como el vidrio y transformarlos a vasos, </a:t>
                      </a:r>
                      <a:r>
                        <a:rPr lang="es-CO" sz="1350" b="0" kern="1200" dirty="0" err="1">
                          <a:solidFill>
                            <a:schemeClr val="tx1"/>
                          </a:solidFill>
                          <a:latin typeface="Tw Cen MT Condensed" panose="020B0606020104020203" pitchFamily="34" charset="0"/>
                          <a:ea typeface="+mn-ea"/>
                          <a:cs typeface="Times New Roman" panose="02020603050405020304" pitchFamily="18" charset="0"/>
                        </a:rPr>
                        <a:t>shots</a:t>
                      </a:r>
                      <a:r>
                        <a:rPr lang="es-CO" sz="1350" b="0" kern="1200" dirty="0">
                          <a:solidFill>
                            <a:schemeClr val="tx1"/>
                          </a:solidFill>
                          <a:latin typeface="Tw Cen MT Condensed" panose="020B0606020104020203" pitchFamily="34" charset="0"/>
                          <a:ea typeface="+mn-ea"/>
                          <a:cs typeface="Times New Roman" panose="02020603050405020304" pitchFamily="18" charset="0"/>
                        </a:rPr>
                        <a:t>, y botellas decorativas.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20 personas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s-CO" sz="1350" b="0" kern="1200" dirty="0">
                          <a:solidFill>
                            <a:schemeClr val="tx1"/>
                          </a:solidFill>
                          <a:latin typeface="Tw Cen MT Condensed" panose="020B0606020104020203" pitchFamily="34" charset="0"/>
                          <a:ea typeface="+mn-ea"/>
                          <a:cs typeface="Times New Roman" panose="02020603050405020304" pitchFamily="18" charset="0"/>
                        </a:rPr>
                        <a:t>$ 14.965.000.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7899809"/>
                  </a:ext>
                </a:extLst>
              </a:tr>
            </a:tbl>
          </a:graphicData>
        </a:graphic>
      </p:graphicFrame>
      <p:pic>
        <p:nvPicPr>
          <p:cNvPr id="9" name="Picture 2" descr="logo-innovacion-social">
            <a:extLst>
              <a:ext uri="{FF2B5EF4-FFF2-40B4-BE49-F238E27FC236}">
                <a16:creationId xmlns:a16="http://schemas.microsoft.com/office/drawing/2014/main" id="{1CD5810E-CD00-4DD0-AFC3-F022AD240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74" b="1832"/>
          <a:stretch/>
        </p:blipFill>
        <p:spPr bwMode="auto">
          <a:xfrm>
            <a:off x="2768360" y="1445144"/>
            <a:ext cx="1394305" cy="54820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E1F62FDC-BCE8-BC42-8E34-5788B58A4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8" y="8458320"/>
            <a:ext cx="6559550" cy="542860"/>
          </a:xfrm>
          <a:prstGeom prst="rect">
            <a:avLst/>
          </a:prstGeom>
        </p:spPr>
      </p:pic>
    </p:spTree>
    <p:extLst>
      <p:ext uri="{BB962C8B-B14F-4D97-AF65-F5344CB8AC3E}">
        <p14:creationId xmlns:p14="http://schemas.microsoft.com/office/powerpoint/2010/main" val="181074369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2657</TotalTime>
  <Words>13878</Words>
  <Application>Microsoft Office PowerPoint</Application>
  <PresentationFormat>Carta (216 x 279 mm)</PresentationFormat>
  <Paragraphs>2865</Paragraphs>
  <Slides>64</Slides>
  <Notes>19</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64</vt:i4>
      </vt:variant>
    </vt:vector>
  </HeadingPairs>
  <TitlesOfParts>
    <vt:vector size="73" baseType="lpstr">
      <vt:lpstr>Arial</vt:lpstr>
      <vt:lpstr>Arial Narrow</vt:lpstr>
      <vt:lpstr>Calibri</vt:lpstr>
      <vt:lpstr>Calibri Light</vt:lpstr>
      <vt:lpstr>Century Gothic</vt:lpstr>
      <vt:lpstr>Times New Roman</vt:lpstr>
      <vt:lpstr>Tw Cen MT Condensed</vt:lpstr>
      <vt:lpstr>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Impactos de la Secretaría Distrital del Hábitat</dc:title>
  <dc:creator>Manuel Enrique Otero Gonzalez</dc:creator>
  <cp:lastModifiedBy>Manuel Enrique Otero Gonzalez</cp:lastModifiedBy>
  <cp:revision>72</cp:revision>
  <dcterms:created xsi:type="dcterms:W3CDTF">2022-07-19T08:06:40Z</dcterms:created>
  <dcterms:modified xsi:type="dcterms:W3CDTF">2022-09-19T22:27:22Z</dcterms:modified>
</cp:coreProperties>
</file>